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notesMasterIdLst>
    <p:notesMasterId r:id="rId23"/>
  </p:notesMasterIdLst>
  <p:sldIdLst>
    <p:sldId id="272" r:id="rId5"/>
    <p:sldId id="273" r:id="rId6"/>
    <p:sldId id="256" r:id="rId7"/>
    <p:sldId id="257" r:id="rId8"/>
    <p:sldId id="274" r:id="rId9"/>
    <p:sldId id="276" r:id="rId10"/>
    <p:sldId id="277" r:id="rId11"/>
    <p:sldId id="278" r:id="rId12"/>
    <p:sldId id="286" r:id="rId13"/>
    <p:sldId id="279" r:id="rId14"/>
    <p:sldId id="280" r:id="rId15"/>
    <p:sldId id="281" r:id="rId16"/>
    <p:sldId id="282" r:id="rId17"/>
    <p:sldId id="283" r:id="rId18"/>
    <p:sldId id="284" r:id="rId19"/>
    <p:sldId id="287" r:id="rId20"/>
    <p:sldId id="288" r:id="rId21"/>
    <p:sldId id="285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C83A84-F4A4-4CE7-B176-D54654EE4E1E}" type="datetimeFigureOut">
              <a:rPr lang="en-US"/>
              <a:t>6/8/2017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155536-0A4F-471E-9F64-555779B96B5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10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55536-0A4F-471E-9F64-555779B96B5E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61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55536-0A4F-471E-9F64-555779B96B5E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2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0893-EED5-4AC6-B965-92D3DBE59210}" type="datetime1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EC9-3F43-4AA2-9C38-79D6AB2F5E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46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5F5C-F850-461F-B1A2-D170B12346DF}" type="datetime1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EC9-3F43-4AA2-9C38-79D6AB2F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5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B73B-AAC1-4407-AD49-D63DFB5E9007}" type="datetime1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EC9-3F43-4AA2-9C38-79D6AB2F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0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5325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940" y="1959363"/>
            <a:ext cx="10087293" cy="42117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828C-37CB-4A0A-8B63-074E70B3780D}" type="datetime1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EC9-3F43-4AA2-9C38-79D6AB2F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335-20D8-4403-8212-DB02BC6CE70E}" type="datetime1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EC9-3F43-4AA2-9C38-79D6AB2F5E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6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EDCD-E821-4EED-998D-5B6E62FC221B}" type="datetime1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EC9-3F43-4AA2-9C38-79D6AB2F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4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F124-BF55-4DF4-9C59-7D268023D816}" type="datetime1">
              <a:rPr lang="en-US" smtClean="0"/>
              <a:t>6/8/2017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EC9-3F43-4AA2-9C38-79D6AB2F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E9DC-553E-4C44-B948-A551CD468C99}" type="datetime1">
              <a:rPr lang="en-US" smtClean="0"/>
              <a:t>6/8/2017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EC9-3F43-4AA2-9C38-79D6AB2F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9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BD34-1299-4762-BB88-1D80A30736AB}" type="datetime1">
              <a:rPr lang="en-US" smtClean="0"/>
              <a:t>6/8/2017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EC9-3F43-4AA2-9C38-79D6AB2F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DB05CAD-94B7-4E06-88E9-E9BB74252013}" type="datetime1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424EC9-3F43-4AA2-9C38-79D6AB2F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3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F477-E5E6-44FA-8594-A6DFEF8A8FFA}" type="datetime1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EC9-3F43-4AA2-9C38-79D6AB2F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0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173DEFA-90FB-4E50-97BE-04341008D794}" type="datetime1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424EC9-3F43-4AA2-9C38-79D6AB2F5E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00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sz="6000" b="1" dirty="0">
                <a:solidFill>
                  <a:srgbClr val="262626"/>
                </a:solidFill>
                <a:latin typeface="Calibri Light"/>
              </a:rPr>
              <a:t>Introducing a new wheel/ rail profile</a:t>
            </a:r>
            <a:br>
              <a:rPr lang="EN-US" sz="6000" b="1" dirty="0">
                <a:solidFill>
                  <a:schemeClr val="tx1"/>
                </a:solidFill>
              </a:rPr>
            </a:br>
            <a:r>
              <a:rPr lang="EN-US" sz="6000" b="1" dirty="0">
                <a:solidFill>
                  <a:srgbClr val="262626"/>
                </a:solidFill>
                <a:latin typeface="Calibri Light"/>
              </a:rPr>
              <a:t>San Francisco Bay Area Rapid Transit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369" y="4419600"/>
            <a:ext cx="9144000" cy="944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June 10,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EC9-3F43-4AA2-9C38-79D6AB2F5E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for Change </a:t>
            </a:r>
            <a:br>
              <a:rPr lang="en-US" dirty="0"/>
            </a:br>
            <a:r>
              <a:rPr lang="en-US" dirty="0"/>
              <a:t>New Car Contract/ Bombardier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387" y="1787913"/>
            <a:ext cx="10087293" cy="4211744"/>
          </a:xfrm>
        </p:spPr>
        <p:txBody>
          <a:bodyPr/>
          <a:lstStyle/>
          <a:p>
            <a:pPr lvl="1"/>
            <a:r>
              <a:rPr lang="en-US" sz="2400" dirty="0">
                <a:solidFill>
                  <a:srgbClr val="262626"/>
                </a:solidFill>
              </a:rPr>
              <a:t>Requirement of new car contract to resolve noise issue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Collected data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Laser measurements of the mainline – rail profile new and worn 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Measured wheel profiles new and worn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Ran two instrumented wheelsets and trucks over entire system to understand ride quality requirements and dynamic characteristics of rail network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Analyzed the data and confirmed poor wheel/rail interaction with pervasive 2 point contact resulting in excessive noise and severe wear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Optimized simulations to develop custom tapered wheel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EC9-3F43-4AA2-9C38-79D6AB2F5E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21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Wheel Profile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14689" y="1737360"/>
            <a:ext cx="6277311" cy="37935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97280" y="1737360"/>
            <a:ext cx="4937760" cy="4023360"/>
          </a:xfrm>
        </p:spPr>
        <p:txBody>
          <a:bodyPr/>
          <a:lstStyle/>
          <a:p>
            <a:pPr lvl="1"/>
            <a:r>
              <a:rPr lang="en-US" sz="2400" dirty="0">
                <a:solidFill>
                  <a:srgbClr val="262626"/>
                </a:solidFill>
              </a:rPr>
              <a:t>Several iterations to settle on custom BT-3 modified tapered wheel profile</a:t>
            </a:r>
            <a:br>
              <a:rPr lang="en-US" sz="2400" dirty="0">
                <a:solidFill>
                  <a:srgbClr val="262626"/>
                </a:solidFill>
              </a:rPr>
            </a:br>
            <a:endParaRPr lang="en-US" sz="2400" dirty="0">
              <a:solidFill>
                <a:srgbClr val="262626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Special </a:t>
            </a:r>
            <a:r>
              <a:rPr lang="en-US" sz="2400" dirty="0" err="1">
                <a:solidFill>
                  <a:schemeClr val="tx1"/>
                </a:solidFill>
              </a:rPr>
              <a:t>trackwork</a:t>
            </a:r>
            <a:r>
              <a:rPr lang="en-US" sz="2400" dirty="0">
                <a:solidFill>
                  <a:schemeClr val="tx1"/>
                </a:solidFill>
              </a:rPr>
              <a:t> difficult to simulate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EC9-3F43-4AA2-9C38-79D6AB2F5E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07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Compatibility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>
                <a:solidFill>
                  <a:srgbClr val="262626"/>
                </a:solidFill>
              </a:rPr>
              <a:t>BART tasked ENSCO through LTK to evaluate BT-3 profile compatibility with special </a:t>
            </a:r>
            <a:r>
              <a:rPr lang="en-US" sz="2400" dirty="0" err="1">
                <a:solidFill>
                  <a:srgbClr val="262626"/>
                </a:solidFill>
              </a:rPr>
              <a:t>trackwork</a:t>
            </a:r>
            <a:r>
              <a:rPr lang="en-US" sz="2400" dirty="0">
                <a:solidFill>
                  <a:srgbClr val="262626"/>
                </a:solidFill>
              </a:rPr>
              <a:t> and to confirm acceptability system wide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Dynamic mainline tests using 2 instrumented wheel sets modified with BT-3 profile wheels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Track geometry and rail profile mapping of entire rail network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Special </a:t>
            </a:r>
            <a:r>
              <a:rPr lang="en-US" sz="2000" dirty="0" err="1">
                <a:solidFill>
                  <a:srgbClr val="262626"/>
                </a:solidFill>
              </a:rPr>
              <a:t>trackwork</a:t>
            </a:r>
            <a:r>
              <a:rPr lang="en-US" sz="2000" dirty="0">
                <a:solidFill>
                  <a:srgbClr val="262626"/>
                </a:solidFill>
              </a:rPr>
              <a:t> compatibility analysis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Computer simulation analysis to corroborate Bombardier analysis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EC9-3F43-4AA2-9C38-79D6AB2F5E7B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6" y="4110638"/>
            <a:ext cx="11969744" cy="24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6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v. Old Wheel Profile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445" y="1768828"/>
            <a:ext cx="5839126" cy="41021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EC9-3F43-4AA2-9C38-79D6AB2F5E7B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912" y="1768828"/>
            <a:ext cx="4533768" cy="452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29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Wheel L/V Events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822" y="1855200"/>
            <a:ext cx="8247770" cy="45188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EC9-3F43-4AA2-9C38-79D6AB2F5E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06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of BT-3 Modified Tapered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941" y="1866900"/>
            <a:ext cx="5423060" cy="4304207"/>
          </a:xfrm>
        </p:spPr>
        <p:txBody>
          <a:bodyPr/>
          <a:lstStyle/>
          <a:p>
            <a:pPr lvl="1"/>
            <a:r>
              <a:rPr lang="en-US" sz="2400" dirty="0">
                <a:solidFill>
                  <a:srgbClr val="262626"/>
                </a:solidFill>
              </a:rPr>
              <a:t>ENSCO and LTK confirmed operational benefits 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Safe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Compatible with special </a:t>
            </a:r>
            <a:r>
              <a:rPr lang="en-US" sz="2000" dirty="0" err="1">
                <a:solidFill>
                  <a:srgbClr val="262626"/>
                </a:solidFill>
              </a:rPr>
              <a:t>trackwork</a:t>
            </a:r>
            <a:r>
              <a:rPr lang="en-US" sz="2000" dirty="0">
                <a:solidFill>
                  <a:srgbClr val="262626"/>
                </a:solidFill>
              </a:rPr>
              <a:t> 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Good stability and ride quality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National Research Council Canada confirmed reduced wheel/rail wear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Long term expectations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Slower corrugation growth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Less noise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EC9-3F43-4AA2-9C38-79D6AB2F5E7B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38" t="229" r="-42" b="36877"/>
          <a:stretch/>
        </p:blipFill>
        <p:spPr>
          <a:xfrm>
            <a:off x="6657974" y="2609850"/>
            <a:ext cx="5095876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7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rail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>
                <a:solidFill>
                  <a:srgbClr val="262626"/>
                </a:solidFill>
              </a:rPr>
              <a:t>Overall wheel-rail profile objectives: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Resistance to wear – strong steering capability, minimization of flanging forces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Resistance to fatigue – control contact stresses to fall within the capability of the wheels and rail steels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Resistance to corrugation development – avoiding conformal contact in tangent track, good steering in curves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Minimization of L/V and truck forces – maximizing steering moments</a:t>
            </a:r>
          </a:p>
          <a:p>
            <a:pPr lvl="2"/>
            <a:r>
              <a:rPr lang="en-US" sz="2000" dirty="0"/>
              <a:t>Maximization of stability – avoid conformal contact in tangent  track</a:t>
            </a:r>
          </a:p>
          <a:p>
            <a:pPr lvl="2"/>
            <a:r>
              <a:rPr lang="en-US" sz="2000" dirty="0"/>
              <a:t>Minimization of noise – avoiding flange contact, minimize corrugation development, minimize lateral slip in curves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EC9-3F43-4AA2-9C38-79D6AB2F5E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93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New Rail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1CADE4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National Research Council Canada – designed rail templates</a:t>
            </a:r>
          </a:p>
          <a:p>
            <a:pPr lvl="2">
              <a:buClr>
                <a:srgbClr val="1CADE4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Engineered rail (high, low, tangent) profile for average worn wheel</a:t>
            </a:r>
          </a:p>
          <a:p>
            <a:pPr lvl="2">
              <a:buClr>
                <a:srgbClr val="1CADE4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Engineered optimal rail profile (high, low, tangent) for BT-3 wheel</a:t>
            </a:r>
          </a:p>
          <a:p>
            <a:pPr lvl="2">
              <a:buClr>
                <a:srgbClr val="1CADE4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Evaluated the compatibility of each with the other wheel</a:t>
            </a:r>
          </a:p>
          <a:p>
            <a:pPr lvl="2">
              <a:buClr>
                <a:srgbClr val="1CADE4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Developed transition profiles – intermediate and final BT-3 optimal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EC9-3F43-4AA2-9C38-79D6AB2F5E7B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239" b="75422"/>
          <a:stretch/>
        </p:blipFill>
        <p:spPr>
          <a:xfrm>
            <a:off x="1676047" y="4184188"/>
            <a:ext cx="6329321" cy="142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>
                <a:solidFill>
                  <a:srgbClr val="262626"/>
                </a:solidFill>
              </a:rPr>
              <a:t>Bombardier, ENSCO and LTK helped refine transition strategy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Cut all wheels to new profile over two years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6 years to reach steady wear for both rail and wheel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Grind for new rail profile based on new BT-3 wheel over 5 years</a:t>
            </a:r>
          </a:p>
          <a:p>
            <a:pPr lvl="2"/>
            <a:endParaRPr lang="en-US" sz="2000" dirty="0">
              <a:solidFill>
                <a:srgbClr val="262626"/>
              </a:solidFill>
            </a:endParaRPr>
          </a:p>
          <a:p>
            <a:pPr marL="384048" lvl="2" indent="0">
              <a:buNone/>
            </a:pPr>
            <a:br>
              <a:rPr lang="en-US" sz="2000" dirty="0">
                <a:solidFill>
                  <a:srgbClr val="262626"/>
                </a:solidFill>
              </a:rPr>
            </a:br>
            <a:br>
              <a:rPr lang="en-US" sz="2000" dirty="0">
                <a:solidFill>
                  <a:srgbClr val="262626"/>
                </a:solidFill>
              </a:rPr>
            </a:br>
            <a:br>
              <a:rPr lang="en-US" sz="2000" dirty="0">
                <a:solidFill>
                  <a:srgbClr val="262626"/>
                </a:solidFill>
              </a:rPr>
            </a:br>
            <a:r>
              <a:rPr lang="en-US" sz="700" dirty="0">
                <a:solidFill>
                  <a:srgbClr val="262626"/>
                </a:solidFill>
              </a:rPr>
              <a:t>					Center profile gauge	center profile field</a:t>
            </a:r>
            <a:endParaRPr lang="en-US" sz="2000" dirty="0">
              <a:solidFill>
                <a:srgbClr val="26262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EC9-3F43-4AA2-9C38-79D6AB2F5E7B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714227"/>
              </p:ext>
            </p:extLst>
          </p:nvPr>
        </p:nvGraphicFramePr>
        <p:xfrm>
          <a:off x="1533525" y="3475955"/>
          <a:ext cx="5927725" cy="11118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90270">
                  <a:extLst>
                    <a:ext uri="{9D8B030D-6E8A-4147-A177-3AD203B41FA5}">
                      <a16:colId xmlns:a16="http://schemas.microsoft.com/office/drawing/2014/main" val="2843211527"/>
                    </a:ext>
                  </a:extLst>
                </a:gridCol>
                <a:gridCol w="695960">
                  <a:extLst>
                    <a:ext uri="{9D8B030D-6E8A-4147-A177-3AD203B41FA5}">
                      <a16:colId xmlns:a16="http://schemas.microsoft.com/office/drawing/2014/main" val="3436789847"/>
                    </a:ext>
                  </a:extLst>
                </a:gridCol>
                <a:gridCol w="1085215">
                  <a:extLst>
                    <a:ext uri="{9D8B030D-6E8A-4147-A177-3AD203B41FA5}">
                      <a16:colId xmlns:a16="http://schemas.microsoft.com/office/drawing/2014/main" val="142242289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680847901"/>
                    </a:ext>
                  </a:extLst>
                </a:gridCol>
                <a:gridCol w="1085215">
                  <a:extLst>
                    <a:ext uri="{9D8B030D-6E8A-4147-A177-3AD203B41FA5}">
                      <a16:colId xmlns:a16="http://schemas.microsoft.com/office/drawing/2014/main" val="446169354"/>
                    </a:ext>
                  </a:extLst>
                </a:gridCol>
                <a:gridCol w="1085215">
                  <a:extLst>
                    <a:ext uri="{9D8B030D-6E8A-4147-A177-3AD203B41FA5}">
                      <a16:colId xmlns:a16="http://schemas.microsoft.com/office/drawing/2014/main" val="1100428784"/>
                    </a:ext>
                  </a:extLst>
                </a:gridCol>
              </a:tblGrid>
              <a:tr h="277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4826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%BT‐3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0320" marR="1333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rails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0490" marR="9080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 rails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685" marR="1905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T1 tangent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1841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T2 tangent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37449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125730" marR="11557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 marR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0320" marR="1841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HR_int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marR="9080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LOW_int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1270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TANG‐init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1143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TANG‐init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6040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125730" marR="11557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 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4826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0320" marR="1841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HR_int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665" marR="9080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LOW_BT3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640" marR="1905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CPG_BT3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1905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CPF_int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14874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125730" marR="11557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 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4826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3180" marR="1905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HR_BT3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665" marR="90805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LOW_BT3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905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CPG_BT3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1905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CPF_BT3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40159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" t="50880" r="69" b="28272"/>
          <a:stretch/>
        </p:blipFill>
        <p:spPr>
          <a:xfrm>
            <a:off x="1462481" y="4943193"/>
            <a:ext cx="6290869" cy="111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9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97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BART System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1777319"/>
            <a:ext cx="11081444" cy="420647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1"/>
            <a:r>
              <a:rPr lang="EN-US" sz="2400" dirty="0">
                <a:solidFill>
                  <a:srgbClr val="262626"/>
                </a:solidFill>
              </a:rPr>
              <a:t>Began operation in 1972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Currently 669 revenue vehicles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110 miles (168 km) mainline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46 stations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Hybrid commuter- metro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430,000 weekday riders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Full ATC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80 mph (129 km/h) top speed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1000 VDC 3</a:t>
            </a:r>
            <a:r>
              <a:rPr lang="en-US" sz="2400" baseline="30000" dirty="0">
                <a:solidFill>
                  <a:srgbClr val="262626"/>
                </a:solidFill>
              </a:rPr>
              <a:t>rd</a:t>
            </a:r>
            <a:r>
              <a:rPr lang="en-US" sz="2400" dirty="0">
                <a:solidFill>
                  <a:srgbClr val="262626"/>
                </a:solidFill>
              </a:rPr>
              <a:t> rail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5.5 </a:t>
            </a:r>
            <a:r>
              <a:rPr lang="en-US" sz="2400" dirty="0" err="1">
                <a:solidFill>
                  <a:srgbClr val="262626"/>
                </a:solidFill>
              </a:rPr>
              <a:t>ft</a:t>
            </a:r>
            <a:r>
              <a:rPr lang="en-US" sz="2400" dirty="0">
                <a:solidFill>
                  <a:srgbClr val="262626"/>
                </a:solidFill>
              </a:rPr>
              <a:t> (1676 mm) wide gauge track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Full dedicated right of way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3 mile (4.8 km) dedicated test track</a:t>
            </a:r>
            <a:endParaRPr lang="EN-US" sz="2400" dirty="0">
              <a:solidFill>
                <a:srgbClr val="262626"/>
              </a:solidFill>
            </a:endParaRP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EC9-3F43-4AA2-9C38-79D6AB2F5E7B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551" y="1416755"/>
            <a:ext cx="4925175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5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074" y="304800"/>
            <a:ext cx="10515600" cy="10192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BART Existing Fleet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8799" y="1762125"/>
            <a:ext cx="10284196" cy="446005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1"/>
            <a:r>
              <a:rPr lang="en-US" sz="2400" dirty="0">
                <a:solidFill>
                  <a:srgbClr val="262626"/>
                </a:solidFill>
              </a:rPr>
              <a:t>669 heavy rail cars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Lead Cars – 289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59 A2 Rohr/ Bombardier cars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150 C1 Alstom cars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80 C2 Morrison Knudsen cars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Mid consist cars – 380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380 B2 Rohr/ Bombardier cars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2 door openings per side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60 &amp; 56 seats per car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615 ft2 (57 m2) &amp; 655 ft2 (61 m2) interior area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70 </a:t>
            </a:r>
            <a:r>
              <a:rPr lang="en-US" sz="2400" dirty="0" err="1">
                <a:solidFill>
                  <a:srgbClr val="262626"/>
                </a:solidFill>
              </a:rPr>
              <a:t>ft</a:t>
            </a:r>
            <a:r>
              <a:rPr lang="en-US" sz="2400" dirty="0">
                <a:solidFill>
                  <a:srgbClr val="262626"/>
                </a:solidFill>
              </a:rPr>
              <a:t> (21.3 m) x 10 </a:t>
            </a:r>
            <a:r>
              <a:rPr lang="en-US" sz="2400" dirty="0" err="1">
                <a:solidFill>
                  <a:srgbClr val="262626"/>
                </a:solidFill>
              </a:rPr>
              <a:t>ft</a:t>
            </a:r>
            <a:r>
              <a:rPr lang="en-US" sz="2400" dirty="0">
                <a:solidFill>
                  <a:srgbClr val="262626"/>
                </a:solidFill>
              </a:rPr>
              <a:t> (3.2 m)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63k </a:t>
            </a:r>
            <a:r>
              <a:rPr lang="en-US" sz="2400" dirty="0" err="1">
                <a:solidFill>
                  <a:srgbClr val="262626"/>
                </a:solidFill>
              </a:rPr>
              <a:t>lb</a:t>
            </a:r>
            <a:r>
              <a:rPr lang="en-US" sz="2400" dirty="0">
                <a:solidFill>
                  <a:srgbClr val="262626"/>
                </a:solidFill>
              </a:rPr>
              <a:t> (28.6 t) empty car – super light weight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110k </a:t>
            </a:r>
            <a:r>
              <a:rPr lang="en-US" sz="2400" dirty="0" err="1">
                <a:solidFill>
                  <a:srgbClr val="262626"/>
                </a:solidFill>
              </a:rPr>
              <a:t>lb</a:t>
            </a:r>
            <a:r>
              <a:rPr lang="en-US" sz="2400" dirty="0">
                <a:solidFill>
                  <a:srgbClr val="262626"/>
                </a:solidFill>
              </a:rPr>
              <a:t> (49.9 t) max car weight – civil limited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EC9-3F43-4AA2-9C38-79D6AB2F5E7B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1216051"/>
            <a:ext cx="4886500" cy="2750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185" y="3442562"/>
            <a:ext cx="4635193" cy="289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6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80" y="123825"/>
            <a:ext cx="10515600" cy="1172047"/>
          </a:xfrm>
        </p:spPr>
        <p:txBody>
          <a:bodyPr>
            <a:normAutofit/>
          </a:bodyPr>
          <a:lstStyle/>
          <a:p>
            <a:r>
              <a:rPr lang="EN-US" dirty="0"/>
              <a:t>Unique Vehicle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43" y="1743075"/>
            <a:ext cx="10727312" cy="50599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2800" dirty="0">
                <a:solidFill>
                  <a:srgbClr val="262626"/>
                </a:solidFill>
              </a:rPr>
              <a:t>Full lightweight aluminum car body structure</a:t>
            </a:r>
          </a:p>
          <a:p>
            <a:pPr lvl="1"/>
            <a:r>
              <a:rPr lang="en-US" sz="2800" u="sng" dirty="0">
                <a:solidFill>
                  <a:srgbClr val="262626"/>
                </a:solidFill>
              </a:rPr>
              <a:t>Wide gauge for improved ride and roll stiffness</a:t>
            </a:r>
          </a:p>
          <a:p>
            <a:pPr lvl="1"/>
            <a:r>
              <a:rPr lang="en-US" sz="2800" dirty="0">
                <a:solidFill>
                  <a:srgbClr val="262626"/>
                </a:solidFill>
              </a:rPr>
              <a:t>Low roof line for compact frontal area</a:t>
            </a:r>
          </a:p>
          <a:p>
            <a:pPr lvl="1"/>
            <a:r>
              <a:rPr lang="en-US" sz="2800" u="sng" dirty="0">
                <a:solidFill>
                  <a:srgbClr val="262626"/>
                </a:solidFill>
              </a:rPr>
              <a:t>Lightweight aluminum wheels for low rotational inertia</a:t>
            </a:r>
          </a:p>
          <a:p>
            <a:pPr lvl="1"/>
            <a:r>
              <a:rPr lang="en-US" sz="2800" dirty="0">
                <a:solidFill>
                  <a:srgbClr val="262626"/>
                </a:solidFill>
              </a:rPr>
              <a:t>1k VDC operation for lower operating currents</a:t>
            </a:r>
          </a:p>
          <a:p>
            <a:pPr lvl="1"/>
            <a:r>
              <a:rPr lang="en-US" sz="2800" dirty="0">
                <a:solidFill>
                  <a:srgbClr val="262626"/>
                </a:solidFill>
              </a:rPr>
              <a:t>Full regeneration capability for maximum efficiency</a:t>
            </a:r>
          </a:p>
          <a:p>
            <a:pPr lvl="1"/>
            <a:r>
              <a:rPr lang="en-US" sz="2800" dirty="0">
                <a:solidFill>
                  <a:srgbClr val="262626"/>
                </a:solidFill>
              </a:rPr>
              <a:t>Advanced crash energy management design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EC9-3F43-4AA2-9C38-79D6AB2F5E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52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Cars – Fleet of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2800" dirty="0">
                <a:solidFill>
                  <a:srgbClr val="262626"/>
                </a:solidFill>
              </a:rPr>
              <a:t>Contract with Bombardier Transportation, May 30, 2012</a:t>
            </a:r>
          </a:p>
          <a:p>
            <a:pPr lvl="1"/>
            <a:r>
              <a:rPr lang="en-US" sz="2800" dirty="0">
                <a:solidFill>
                  <a:srgbClr val="262626"/>
                </a:solidFill>
              </a:rPr>
              <a:t>775 cars, includes 310 “D” cab cars and 465 “E” mid consist cars</a:t>
            </a:r>
          </a:p>
          <a:p>
            <a:pPr lvl="1"/>
            <a:r>
              <a:rPr lang="en-US" sz="2800" dirty="0">
                <a:solidFill>
                  <a:srgbClr val="262626"/>
                </a:solidFill>
              </a:rPr>
              <a:t>10 pilot cars in non‐revenue testing, production cars in 2017</a:t>
            </a:r>
          </a:p>
          <a:p>
            <a:pPr lvl="1"/>
            <a:r>
              <a:rPr lang="en-US" sz="2800" dirty="0">
                <a:solidFill>
                  <a:srgbClr val="262626"/>
                </a:solidFill>
              </a:rPr>
              <a:t>Transition phase with both fleets in operation – approx. 10 years</a:t>
            </a:r>
          </a:p>
          <a:p>
            <a:pPr lvl="1"/>
            <a:r>
              <a:rPr lang="en-US" sz="2800" dirty="0">
                <a:solidFill>
                  <a:srgbClr val="262626"/>
                </a:solidFill>
              </a:rPr>
              <a:t>Performance specification – optimize new car without constraint to existing fleet</a:t>
            </a:r>
            <a:endParaRPr lang="EN-US" sz="2400" dirty="0">
              <a:solidFill>
                <a:srgbClr val="26262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EC9-3F43-4AA2-9C38-79D6AB2F5E7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823512"/>
            <a:ext cx="5343967" cy="284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BART Rail System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43075"/>
            <a:ext cx="10043953" cy="4428032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>
                <a:solidFill>
                  <a:srgbClr val="262626"/>
                </a:solidFill>
              </a:rPr>
              <a:t>110 route miles of track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235 mainline track miles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28% aerial direct fixation </a:t>
            </a:r>
          </a:p>
          <a:p>
            <a:pPr lvl="3"/>
            <a:r>
              <a:rPr lang="en-US" sz="2000" dirty="0">
                <a:solidFill>
                  <a:srgbClr val="262626"/>
                </a:solidFill>
              </a:rPr>
              <a:t>36” fastening spacing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27% subway direct fixation</a:t>
            </a:r>
          </a:p>
          <a:p>
            <a:pPr lvl="3"/>
            <a:r>
              <a:rPr lang="en-US" sz="2000" dirty="0">
                <a:solidFill>
                  <a:srgbClr val="262626"/>
                </a:solidFill>
              </a:rPr>
              <a:t>36” fastening spacing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45% at-grade ballasted </a:t>
            </a:r>
          </a:p>
          <a:p>
            <a:pPr lvl="3"/>
            <a:r>
              <a:rPr lang="en-US" sz="2000" dirty="0">
                <a:solidFill>
                  <a:srgbClr val="262626"/>
                </a:solidFill>
              </a:rPr>
              <a:t>(concrete/ wood/ composite ties)</a:t>
            </a:r>
          </a:p>
          <a:p>
            <a:pPr lvl="3"/>
            <a:r>
              <a:rPr lang="en-US" sz="2000" dirty="0">
                <a:solidFill>
                  <a:srgbClr val="262626"/>
                </a:solidFill>
              </a:rPr>
              <a:t>30” tie spacing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45 interlockings/ 322 mainline turnouts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119RE continuous welded rail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Custom </a:t>
            </a:r>
            <a:r>
              <a:rPr lang="en-US" sz="2000" dirty="0" err="1">
                <a:solidFill>
                  <a:schemeClr val="tx1"/>
                </a:solidFill>
              </a:rPr>
              <a:t>trackwork</a:t>
            </a:r>
            <a:r>
              <a:rPr lang="en-US" sz="2000" dirty="0">
                <a:solidFill>
                  <a:schemeClr val="tx1"/>
                </a:solidFill>
              </a:rPr>
              <a:t> for cylindrical profile</a:t>
            </a:r>
          </a:p>
          <a:p>
            <a:pPr lvl="3"/>
            <a:r>
              <a:rPr lang="en-US" sz="2000" dirty="0">
                <a:solidFill>
                  <a:schemeClr val="tx1"/>
                </a:solidFill>
              </a:rPr>
              <a:t>Level point frog</a:t>
            </a:r>
            <a:endParaRPr lang="en-US" sz="2000" dirty="0">
              <a:solidFill>
                <a:srgbClr val="262626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EC9-3F43-4AA2-9C38-79D6AB2F5E7B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445" y="1743075"/>
            <a:ext cx="6080588" cy="456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2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Cylindrical Wheel Profile?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>
                <a:solidFill>
                  <a:srgbClr val="262626"/>
                </a:solidFill>
              </a:rPr>
              <a:t>Not uncommon at the time – SF Muni, CTA, PATH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Mostly Tangent Track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High Speed – 80 mph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No hunting at high speed on tangent track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Ride quality with new wheels and new rail is good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Expected 1,000,000 mile wheel life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Condemned on #8 flange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Wheel lathe not milling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EC9-3F43-4AA2-9C38-79D6AB2F5E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96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Cylindrical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>
                <a:solidFill>
                  <a:srgbClr val="262626"/>
                </a:solidFill>
              </a:rPr>
              <a:t>Flange steering/ No inherent wheelset steering through curves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2 point contact prevalent as wheel and rail wear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Systematic corrugation growth on direct fixation track, accentuated in curves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Areas with corrugation are unbearably noisy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Reverberation in tunnels results in resonating howling noise inside cars</a:t>
            </a:r>
          </a:p>
          <a:p>
            <a:pPr lvl="2"/>
            <a:r>
              <a:rPr lang="en-US" sz="2000" dirty="0">
                <a:solidFill>
                  <a:srgbClr val="262626"/>
                </a:solidFill>
              </a:rPr>
              <a:t>Noise from elevated track floods surrounding neighborhoods with noise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Severe wheel flange wear results in shorted wheel life </a:t>
            </a:r>
          </a:p>
          <a:p>
            <a:pPr lvl="1"/>
            <a:r>
              <a:rPr lang="en-US" sz="2400">
                <a:solidFill>
                  <a:srgbClr val="262626"/>
                </a:solidFill>
              </a:rPr>
              <a:t>Severe </a:t>
            </a:r>
            <a:r>
              <a:rPr lang="en-US" sz="2400" dirty="0">
                <a:solidFill>
                  <a:srgbClr val="262626"/>
                </a:solidFill>
              </a:rPr>
              <a:t>rail head wear particularly in sharp curves is difficult to grind</a:t>
            </a:r>
          </a:p>
          <a:p>
            <a:pPr lvl="1"/>
            <a:r>
              <a:rPr lang="en-US" sz="2400" dirty="0">
                <a:solidFill>
                  <a:srgbClr val="262626"/>
                </a:solidFill>
              </a:rPr>
              <a:t>High material and maintenance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EC9-3F43-4AA2-9C38-79D6AB2F5E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49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97280" y="153253"/>
            <a:ext cx="10058400" cy="1324541"/>
          </a:xfrm>
        </p:spPr>
        <p:txBody>
          <a:bodyPr/>
          <a:lstStyle/>
          <a:p>
            <a:r>
              <a:rPr lang="en-US" dirty="0"/>
              <a:t>Track Impacts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46" y="1604010"/>
            <a:ext cx="6911405" cy="42116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EC9-3F43-4AA2-9C38-79D6AB2F5E7B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52" y="1599704"/>
            <a:ext cx="3553628" cy="4738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" y="3422226"/>
            <a:ext cx="4143046" cy="310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09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af8db42-3d0b-41b7-a86f-de2264bbbef2">
      <UserInfo>
        <DisplayName>Kenneth Watkins</DisplayName>
        <AccountId>16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DCF5BC44EE49498738AAB851F0A70E" ma:contentTypeVersion="2" ma:contentTypeDescription="Create a new document." ma:contentTypeScope="" ma:versionID="7bc56d83e1c526253ab49b581efe9b4e">
  <xsd:schema xmlns:xsd="http://www.w3.org/2001/XMLSchema" xmlns:xs="http://www.w3.org/2001/XMLSchema" xmlns:p="http://schemas.microsoft.com/office/2006/metadata/properties" xmlns:ns2="6af8db42-3d0b-41b7-a86f-de2264bbbef2" targetNamespace="http://schemas.microsoft.com/office/2006/metadata/properties" ma:root="true" ma:fieldsID="4c8f2919e8f5658bfa5f70793c62a102" ns2:_="">
    <xsd:import namespace="6af8db42-3d0b-41b7-a86f-de2264bbbe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f8db42-3d0b-41b7-a86f-de2264bbbe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9D4644-862C-49DC-85FB-CE9D965257D7}">
  <ds:schemaRefs>
    <ds:schemaRef ds:uri="6af8db42-3d0b-41b7-a86f-de2264bbbef2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2FCDCA4-552F-477E-AA66-F49D01CD91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f8db42-3d0b-41b7-a86f-de2264bbbe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A65FE5-BD89-4D4E-B0D1-9D735B1A42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1228</TotalTime>
  <Words>934</Words>
  <Application>Microsoft Office PowerPoint</Application>
  <PresentationFormat>Widescreen</PresentationFormat>
  <Paragraphs>170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Retrospect</vt:lpstr>
      <vt:lpstr>  Introducing a new wheel/ rail profile San Francisco Bay Area Rapid Transit</vt:lpstr>
      <vt:lpstr>BART System Overview</vt:lpstr>
      <vt:lpstr>BART Existing Fleet Overview</vt:lpstr>
      <vt:lpstr>Unique Vehicle Characteristics</vt:lpstr>
      <vt:lpstr>New Cars – Fleet of the Future</vt:lpstr>
      <vt:lpstr>BART Rail System Overview</vt:lpstr>
      <vt:lpstr>Why a Cylindrical Wheel Profile?</vt:lpstr>
      <vt:lpstr>Problems with Cylindrical Profile</vt:lpstr>
      <vt:lpstr>Track Impacts</vt:lpstr>
      <vt:lpstr>Opportunity for Change  New Car Contract/ Bombardier</vt:lpstr>
      <vt:lpstr>New Wheel Profile</vt:lpstr>
      <vt:lpstr>Evaluating Compatibility</vt:lpstr>
      <vt:lpstr>New v. Old Wheel Profile</vt:lpstr>
      <vt:lpstr>Wheel L/V Events</vt:lpstr>
      <vt:lpstr>Benefit of BT-3 Modified Tapered Profile</vt:lpstr>
      <vt:lpstr>Optimizing rail profile</vt:lpstr>
      <vt:lpstr>Design of New Rail Profile</vt:lpstr>
      <vt:lpstr>Transition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Identified Issues:</dc:title>
  <dc:creator>Tamar Allen</dc:creator>
  <cp:lastModifiedBy>Nathan Leventon</cp:lastModifiedBy>
  <cp:revision>120</cp:revision>
  <cp:lastPrinted>2017-05-31T18:31:34Z</cp:lastPrinted>
  <dcterms:created xsi:type="dcterms:W3CDTF">2016-12-20T18:56:00Z</dcterms:created>
  <dcterms:modified xsi:type="dcterms:W3CDTF">2017-06-08T15:14:20Z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0x01010067DCF5BC44EE49498738AAB851F0A70E</vt:lpwstr>
  </property>
</Properties>
</file>