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74" r:id="rId2"/>
  </p:sldMasterIdLst>
  <p:notesMasterIdLst>
    <p:notesMasterId r:id="rId27"/>
  </p:notesMasterIdLst>
  <p:handoutMasterIdLst>
    <p:handoutMasterId r:id="rId28"/>
  </p:handoutMasterIdLst>
  <p:sldIdLst>
    <p:sldId id="610" r:id="rId3"/>
    <p:sldId id="611" r:id="rId4"/>
    <p:sldId id="612" r:id="rId5"/>
    <p:sldId id="613" r:id="rId6"/>
    <p:sldId id="614" r:id="rId7"/>
    <p:sldId id="615" r:id="rId8"/>
    <p:sldId id="616" r:id="rId9"/>
    <p:sldId id="617" r:id="rId10"/>
    <p:sldId id="618" r:id="rId11"/>
    <p:sldId id="619" r:id="rId12"/>
    <p:sldId id="620" r:id="rId13"/>
    <p:sldId id="633" r:id="rId14"/>
    <p:sldId id="621" r:id="rId15"/>
    <p:sldId id="622" r:id="rId16"/>
    <p:sldId id="623" r:id="rId17"/>
    <p:sldId id="634" r:id="rId18"/>
    <p:sldId id="624" r:id="rId19"/>
    <p:sldId id="625" r:id="rId20"/>
    <p:sldId id="626" r:id="rId21"/>
    <p:sldId id="628" r:id="rId22"/>
    <p:sldId id="629" r:id="rId23"/>
    <p:sldId id="632" r:id="rId24"/>
    <p:sldId id="631" r:id="rId25"/>
    <p:sldId id="627" r:id="rId26"/>
  </p:sldIdLst>
  <p:sldSz cx="9144000" cy="6858000" type="screen4x3"/>
  <p:notesSz cx="6797675" cy="9926638"/>
  <p:defaultTextStyle>
    <a:defPPr>
      <a:defRPr lang="es-ES_tradnl"/>
    </a:defPPr>
    <a:lvl1pPr algn="l" rtl="0" fontAlgn="base">
      <a:spcBef>
        <a:spcPct val="0"/>
      </a:spcBef>
      <a:spcAft>
        <a:spcPct val="0"/>
      </a:spcAft>
      <a:defRPr sz="2400" b="1"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b="1"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b="1"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b="1"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b="1" kern="1200">
        <a:solidFill>
          <a:schemeClr val="tx1"/>
        </a:solidFill>
        <a:latin typeface="Arial" charset="0"/>
        <a:ea typeface="ＭＳ Ｐゴシック"/>
        <a:cs typeface="ＭＳ Ｐゴシック"/>
      </a:defRPr>
    </a:lvl5pPr>
    <a:lvl6pPr marL="2286000" algn="l" defTabSz="914400" rtl="0" eaLnBrk="1" latinLnBrk="0" hangingPunct="1">
      <a:defRPr sz="2400" b="1" kern="1200">
        <a:solidFill>
          <a:schemeClr val="tx1"/>
        </a:solidFill>
        <a:latin typeface="Arial" charset="0"/>
        <a:ea typeface="ＭＳ Ｐゴシック"/>
        <a:cs typeface="ＭＳ Ｐゴシック"/>
      </a:defRPr>
    </a:lvl6pPr>
    <a:lvl7pPr marL="2743200" algn="l" defTabSz="914400" rtl="0" eaLnBrk="1" latinLnBrk="0" hangingPunct="1">
      <a:defRPr sz="2400" b="1" kern="1200">
        <a:solidFill>
          <a:schemeClr val="tx1"/>
        </a:solidFill>
        <a:latin typeface="Arial" charset="0"/>
        <a:ea typeface="ＭＳ Ｐゴシック"/>
        <a:cs typeface="ＭＳ Ｐゴシック"/>
      </a:defRPr>
    </a:lvl7pPr>
    <a:lvl8pPr marL="3200400" algn="l" defTabSz="914400" rtl="0" eaLnBrk="1" latinLnBrk="0" hangingPunct="1">
      <a:defRPr sz="2400" b="1" kern="1200">
        <a:solidFill>
          <a:schemeClr val="tx1"/>
        </a:solidFill>
        <a:latin typeface="Arial" charset="0"/>
        <a:ea typeface="ＭＳ Ｐゴシック"/>
        <a:cs typeface="ＭＳ Ｐゴシック"/>
      </a:defRPr>
    </a:lvl8pPr>
    <a:lvl9pPr marL="3657600" algn="l" defTabSz="914400" rtl="0" eaLnBrk="1" latinLnBrk="0" hangingPunct="1">
      <a:defRPr sz="2400" b="1"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a:srgbClr val="EA9922"/>
    <a:srgbClr val="ABCB2A"/>
    <a:srgbClr val="FF0066"/>
    <a:srgbClr val="CDDF21"/>
    <a:srgbClr val="FF9900"/>
    <a:srgbClr val="FFCC00"/>
    <a:srgbClr val="DDDDDD"/>
    <a:srgbClr val="5F5F5F"/>
    <a:srgbClr val="F8F8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6" autoAdjust="0"/>
    <p:restoredTop sz="93783" autoAdjust="0"/>
  </p:normalViewPr>
  <p:slideViewPr>
    <p:cSldViewPr snapToObjects="1">
      <p:cViewPr varScale="1">
        <p:scale>
          <a:sx n="68" d="100"/>
          <a:sy n="68" d="100"/>
        </p:scale>
        <p:origin x="-1488" y="-102"/>
      </p:cViewPr>
      <p:guideLst>
        <p:guide orient="horz" pos="572"/>
        <p:guide orient="horz" pos="210"/>
        <p:guide orient="horz" pos="4131"/>
        <p:guide pos="5511"/>
        <p:guide pos="340"/>
        <p:guide pos="295"/>
      </p:guideLst>
    </p:cSldViewPr>
  </p:slideViewPr>
  <p:outlineViewPr>
    <p:cViewPr>
      <p:scale>
        <a:sx n="33" d="100"/>
        <a:sy n="33" d="100"/>
      </p:scale>
      <p:origin x="0" y="1458"/>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1242"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latin typeface="Arial" pitchFamily="34" charset="0"/>
                <a:ea typeface="ＭＳ Ｐゴシック" pitchFamily="34" charset="-128"/>
                <a:cs typeface="+mn-cs"/>
              </a:defRPr>
            </a:lvl1pPr>
          </a:lstStyle>
          <a:p>
            <a:pPr>
              <a:defRPr/>
            </a:pPr>
            <a:endParaRPr lang="en-US"/>
          </a:p>
        </p:txBody>
      </p:sp>
      <p:sp>
        <p:nvSpPr>
          <p:cNvPr id="409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latin typeface="Arial" pitchFamily="34" charset="0"/>
                <a:ea typeface="ＭＳ Ｐゴシック" pitchFamily="34" charset="-128"/>
                <a:cs typeface="+mn-cs"/>
              </a:defRPr>
            </a:lvl1pPr>
          </a:lstStyle>
          <a:p>
            <a:pPr>
              <a:defRPr/>
            </a:pPr>
            <a:endParaRPr lang="en-US"/>
          </a:p>
        </p:txBody>
      </p:sp>
      <p:sp>
        <p:nvSpPr>
          <p:cNvPr id="410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latin typeface="Arial" pitchFamily="34" charset="0"/>
                <a:ea typeface="ＭＳ Ｐゴシック" pitchFamily="34" charset="-128"/>
                <a:cs typeface="+mn-cs"/>
              </a:defRPr>
            </a:lvl1pPr>
          </a:lstStyle>
          <a:p>
            <a:pPr>
              <a:defRPr/>
            </a:pPr>
            <a:endParaRPr lang="en-US"/>
          </a:p>
        </p:txBody>
      </p:sp>
      <p:sp>
        <p:nvSpPr>
          <p:cNvPr id="410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0">
                <a:latin typeface="Arial" pitchFamily="34" charset="0"/>
                <a:ea typeface="ＭＳ Ｐゴシック" pitchFamily="34" charset="-128"/>
                <a:cs typeface="+mn-cs"/>
              </a:defRPr>
            </a:lvl1pPr>
          </a:lstStyle>
          <a:p>
            <a:pPr>
              <a:defRPr/>
            </a:pPr>
            <a:fld id="{6E3ECBF4-1353-4785-8939-8287073C5A92}" type="slidenum">
              <a:rPr lang="es-ES_tradnl"/>
              <a:pPr>
                <a:defRPr/>
              </a:pPr>
              <a:t>‹Nº›</a:t>
            </a:fld>
            <a:endParaRPr lang="es-ES_tradnl"/>
          </a:p>
        </p:txBody>
      </p:sp>
    </p:spTree>
    <p:extLst>
      <p:ext uri="{BB962C8B-B14F-4D97-AF65-F5344CB8AC3E}">
        <p14:creationId xmlns="" xmlns:p14="http://schemas.microsoft.com/office/powerpoint/2010/main" val="1182729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latin typeface="Arial" pitchFamily="34" charset="0"/>
                <a:ea typeface="ＭＳ Ｐゴシック" pitchFamily="34" charset="-128"/>
                <a:cs typeface="+mn-cs"/>
              </a:defRPr>
            </a:lvl1pPr>
          </a:lstStyle>
          <a:p>
            <a:pPr>
              <a:defRPr/>
            </a:pPr>
            <a:endParaRPr lang="en-US"/>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latin typeface="Arial" pitchFamily="34" charset="0"/>
                <a:ea typeface="ＭＳ Ｐゴシック" pitchFamily="34"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latin typeface="Arial" pitchFamily="34" charset="0"/>
                <a:ea typeface="ＭＳ Ｐゴシック" pitchFamily="34"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0">
                <a:latin typeface="Arial" pitchFamily="34" charset="0"/>
                <a:ea typeface="ＭＳ Ｐゴシック" pitchFamily="34" charset="-128"/>
                <a:cs typeface="+mn-cs"/>
              </a:defRPr>
            </a:lvl1pPr>
          </a:lstStyle>
          <a:p>
            <a:pPr>
              <a:defRPr/>
            </a:pPr>
            <a:fld id="{ED26A565-C19A-4E88-9054-1B3D54FCCA75}" type="slidenum">
              <a:rPr lang="es-ES_tradnl"/>
              <a:pPr>
                <a:defRPr/>
              </a:pPr>
              <a:t>‹Nº›</a:t>
            </a:fld>
            <a:endParaRPr lang="es-ES_tradnl"/>
          </a:p>
        </p:txBody>
      </p:sp>
    </p:spTree>
    <p:extLst>
      <p:ext uri="{BB962C8B-B14F-4D97-AF65-F5344CB8AC3E}">
        <p14:creationId xmlns="" xmlns:p14="http://schemas.microsoft.com/office/powerpoint/2010/main" val="3569104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a:defRPr/>
            </a:pPr>
            <a:fld id="{BAB7B437-0D39-49A4-BD40-D662F7A13BE7}" type="slidenum">
              <a:rPr lang="es-ES_tradnl" smtClean="0"/>
              <a:pPr>
                <a:defRPr/>
              </a:pPr>
              <a:t>20</a:t>
            </a:fld>
            <a:endParaRPr lang="es-ES_tradnl"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 descr="indraF_Azul"/>
          <p:cNvPicPr>
            <a:picLocks noChangeAspect="1" noChangeArrowheads="1"/>
          </p:cNvPicPr>
          <p:nvPr userDrawn="1"/>
        </p:nvPicPr>
        <p:blipFill>
          <a:blip r:embed="rId2"/>
          <a:srcRect/>
          <a:stretch>
            <a:fillRect/>
          </a:stretch>
        </p:blipFill>
        <p:spPr bwMode="auto">
          <a:xfrm>
            <a:off x="2305050" y="1279525"/>
            <a:ext cx="6838950" cy="5578475"/>
          </a:xfrm>
          <a:prstGeom prst="rect">
            <a:avLst/>
          </a:prstGeom>
          <a:noFill/>
          <a:ln w="9525">
            <a:noFill/>
            <a:miter lim="800000"/>
            <a:headEnd/>
            <a:tailEnd/>
          </a:ln>
        </p:spPr>
      </p:pic>
      <p:pic>
        <p:nvPicPr>
          <p:cNvPr id="5" name="Picture 300" descr="INDRAlog6"/>
          <p:cNvPicPr>
            <a:picLocks noChangeAspect="1" noChangeArrowheads="1"/>
          </p:cNvPicPr>
          <p:nvPr userDrawn="1"/>
        </p:nvPicPr>
        <p:blipFill>
          <a:blip r:embed="rId3" cstate="screen">
            <a:extLst>
              <a:ext uri="{28A0092B-C50C-407E-A947-70E740481C1C}">
                <a14:useLocalDpi xmlns="" xmlns:a14="http://schemas.microsoft.com/office/drawing/2010/main"/>
              </a:ext>
            </a:extLst>
          </a:blip>
          <a:srcRect/>
          <a:stretch>
            <a:fillRect/>
          </a:stretch>
        </p:blipFill>
        <p:spPr bwMode="auto">
          <a:xfrm>
            <a:off x="5959475" y="650875"/>
            <a:ext cx="2052638" cy="661988"/>
          </a:xfrm>
          <a:prstGeom prst="rect">
            <a:avLst/>
          </a:prstGeom>
          <a:noFill/>
          <a:ln w="9525">
            <a:noFill/>
            <a:miter lim="800000"/>
            <a:headEnd/>
            <a:tailEnd/>
          </a:ln>
        </p:spPr>
      </p:pic>
      <p:sp>
        <p:nvSpPr>
          <p:cNvPr id="141315" name="Rectangle 3"/>
          <p:cNvSpPr>
            <a:spLocks noGrp="1" noChangeArrowheads="1"/>
          </p:cNvSpPr>
          <p:nvPr>
            <p:ph type="subTitle" idx="1"/>
          </p:nvPr>
        </p:nvSpPr>
        <p:spPr>
          <a:xfrm>
            <a:off x="812800" y="4392613"/>
            <a:ext cx="5703888" cy="1068387"/>
          </a:xfrm>
        </p:spPr>
        <p:txBody>
          <a:bodyPr anchor="b"/>
          <a:lstStyle>
            <a:lvl1pPr marL="0" indent="0">
              <a:lnSpc>
                <a:spcPts val="2000"/>
              </a:lnSpc>
              <a:spcBef>
                <a:spcPct val="0"/>
              </a:spcBef>
              <a:buFont typeface="Wingdings" charset="2"/>
              <a:buNone/>
              <a:defRPr sz="1800">
                <a:solidFill>
                  <a:schemeClr val="accent1"/>
                </a:solidFill>
              </a:defRPr>
            </a:lvl1pPr>
          </a:lstStyle>
          <a:p>
            <a:r>
              <a:rPr lang="es-ES_tradnl"/>
              <a:t>Haga clic para modificar el estilo de subtítulo del patrón</a:t>
            </a:r>
          </a:p>
        </p:txBody>
      </p:sp>
      <p:sp>
        <p:nvSpPr>
          <p:cNvPr id="141319" name="Rectangle 7"/>
          <p:cNvSpPr>
            <a:spLocks noGrp="1" noChangeArrowheads="1"/>
          </p:cNvSpPr>
          <p:nvPr>
            <p:ph type="ctrTitle" sz="quarter"/>
          </p:nvPr>
        </p:nvSpPr>
        <p:spPr>
          <a:xfrm>
            <a:off x="812800" y="2016125"/>
            <a:ext cx="5703888" cy="2276475"/>
          </a:xfrm>
        </p:spPr>
        <p:txBody>
          <a:bodyPr/>
          <a:lstStyle>
            <a:lvl1pPr>
              <a:lnSpc>
                <a:spcPts val="3700"/>
              </a:lnSpc>
              <a:defRPr sz="3500"/>
            </a:lvl1pPr>
          </a:lstStyle>
          <a:p>
            <a:r>
              <a:rPr lang="en-US"/>
              <a:t>HAGA CLIC PARA CAMBIAR EL ESTILO DEL TÍTULO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xfrm>
            <a:off x="8280400" y="6354763"/>
            <a:ext cx="863600" cy="217487"/>
          </a:xfrm>
          <a:prstGeom prst="rect">
            <a:avLst/>
          </a:prstGeom>
        </p:spPr>
        <p:txBody>
          <a:bodyPr/>
          <a:lstStyle>
            <a:lvl1pPr eaLnBrk="0" hangingPunct="0">
              <a:defRPr>
                <a:ea typeface="ＭＳ Ｐゴシック" pitchFamily="34" charset="-128"/>
                <a:cs typeface="+mn-cs"/>
              </a:defRPr>
            </a:lvl1pPr>
          </a:lstStyle>
          <a:p>
            <a:pPr>
              <a:defRPr/>
            </a:pPr>
            <a:fld id="{B294366C-8725-49EC-A76F-513E42DF110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xfrm>
            <a:off x="8280400" y="6354763"/>
            <a:ext cx="863600" cy="217487"/>
          </a:xfrm>
          <a:prstGeom prst="rect">
            <a:avLst/>
          </a:prstGeom>
        </p:spPr>
        <p:txBody>
          <a:bodyPr/>
          <a:lstStyle>
            <a:lvl1pPr eaLnBrk="0" hangingPunct="0">
              <a:defRPr>
                <a:ea typeface="ＭＳ Ｐゴシック" pitchFamily="34" charset="-128"/>
                <a:cs typeface="+mn-cs"/>
              </a:defRPr>
            </a:lvl1pPr>
          </a:lstStyle>
          <a:p>
            <a:pPr>
              <a:defRPr/>
            </a:pPr>
            <a:fld id="{126F3E5C-D404-411E-B0B0-9DC5485CB09B}"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3625" y="536575"/>
            <a:ext cx="1884363" cy="6075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8950" y="536575"/>
            <a:ext cx="5502275" cy="6075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xfrm>
            <a:off x="8280400" y="6354763"/>
            <a:ext cx="863600" cy="217487"/>
          </a:xfrm>
          <a:prstGeom prst="rect">
            <a:avLst/>
          </a:prstGeom>
        </p:spPr>
        <p:txBody>
          <a:bodyPr/>
          <a:lstStyle>
            <a:lvl1pPr eaLnBrk="0" hangingPunct="0">
              <a:defRPr>
                <a:ea typeface="ＭＳ Ｐゴシック" pitchFamily="34" charset="-128"/>
                <a:cs typeface="+mn-cs"/>
              </a:defRPr>
            </a:lvl1pPr>
          </a:lstStyle>
          <a:p>
            <a:pPr>
              <a:defRPr/>
            </a:pPr>
            <a:fld id="{E38BE47E-8D45-4D44-9D23-B207DEDFFBF8}"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Title Slide">
    <p:bg>
      <p:bgPr>
        <a:solidFill>
          <a:schemeClr val="bg1"/>
        </a:solidFill>
        <a:effectLst/>
      </p:bgPr>
    </p:bg>
    <p:spTree>
      <p:nvGrpSpPr>
        <p:cNvPr id="1" name=""/>
        <p:cNvGrpSpPr/>
        <p:nvPr/>
      </p:nvGrpSpPr>
      <p:grpSpPr>
        <a:xfrm>
          <a:off x="0" y="0"/>
          <a:ext cx="0" cy="0"/>
          <a:chOff x="0" y="0"/>
          <a:chExt cx="0" cy="0"/>
        </a:xfrm>
      </p:grpSpPr>
      <p:pic>
        <p:nvPicPr>
          <p:cNvPr id="11" name="10 Imagen" descr="fractalazul.png"/>
          <p:cNvPicPr>
            <a:picLocks noChangeAspect="1"/>
          </p:cNvPicPr>
          <p:nvPr/>
        </p:nvPicPr>
        <p:blipFill>
          <a:blip r:embed="rId2"/>
          <a:stretch>
            <a:fillRect/>
          </a:stretch>
        </p:blipFill>
        <p:spPr>
          <a:xfrm>
            <a:off x="-18288" y="-34290"/>
            <a:ext cx="9208008" cy="6906006"/>
          </a:xfrm>
          <a:prstGeom prst="rect">
            <a:avLst/>
          </a:prstGeom>
        </p:spPr>
      </p:pic>
      <p:sp>
        <p:nvSpPr>
          <p:cNvPr id="9" name="Rectangle 3"/>
          <p:cNvSpPr>
            <a:spLocks noChangeArrowheads="1"/>
          </p:cNvSpPr>
          <p:nvPr/>
        </p:nvSpPr>
        <p:spPr bwMode="auto">
          <a:xfrm>
            <a:off x="152400" y="3740150"/>
            <a:ext cx="6588125" cy="2965450"/>
          </a:xfrm>
          <a:prstGeom prst="rect">
            <a:avLst/>
          </a:prstGeom>
          <a:solidFill>
            <a:schemeClr val="bg1"/>
          </a:solidFill>
          <a:ln w="6350">
            <a:noFill/>
            <a:miter lim="800000"/>
            <a:headEnd/>
            <a:tailEnd/>
          </a:ln>
        </p:spPr>
        <p:txBody>
          <a:bodyPr wrap="none" anchor="ctr"/>
          <a:lstStyle/>
          <a:p>
            <a:pPr>
              <a:defRPr/>
            </a:pPr>
            <a:endParaRPr lang="es-ES">
              <a:cs typeface="Arial" pitchFamily="34" charset="0"/>
            </a:endParaRPr>
          </a:p>
        </p:txBody>
      </p:sp>
      <p:pic>
        <p:nvPicPr>
          <p:cNvPr id="10" name="Imagen 10" descr="Indra_01_pos_RGB.pn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95288" y="5732463"/>
            <a:ext cx="2238375" cy="1068387"/>
          </a:xfrm>
          <a:prstGeom prst="rect">
            <a:avLst/>
          </a:prstGeom>
          <a:noFill/>
          <a:ln w="9525">
            <a:noFill/>
            <a:miter lim="800000"/>
            <a:headEnd/>
            <a:tailEnd/>
          </a:ln>
        </p:spPr>
      </p:pic>
      <p:sp>
        <p:nvSpPr>
          <p:cNvPr id="5" name="Title 1"/>
          <p:cNvSpPr>
            <a:spLocks noGrp="1"/>
          </p:cNvSpPr>
          <p:nvPr>
            <p:ph type="title"/>
          </p:nvPr>
        </p:nvSpPr>
        <p:spPr>
          <a:xfrm>
            <a:off x="561808" y="4176000"/>
            <a:ext cx="5882400" cy="1701272"/>
          </a:xfrm>
        </p:spPr>
        <p:txBody>
          <a:bodyPr/>
          <a:lstStyle>
            <a:lvl1pPr algn="l">
              <a:lnSpc>
                <a:spcPct val="100000"/>
              </a:lnSpc>
              <a:defRPr sz="2800" b="1" cap="all">
                <a:solidFill>
                  <a:schemeClr val="tx1"/>
                </a:solidFill>
                <a:latin typeface="Arial"/>
                <a:cs typeface="Arial"/>
              </a:defRPr>
            </a:lvl1pPr>
          </a:lstStyle>
          <a:p>
            <a:r>
              <a:rPr lang="es-ES_tradnl" smtClean="0"/>
              <a:t>Clic para editar título</a:t>
            </a:r>
            <a:endParaRPr lang="en-US" dirty="0"/>
          </a:p>
        </p:txBody>
      </p:sp>
      <p:sp>
        <p:nvSpPr>
          <p:cNvPr id="6" name="Text Placeholder 2"/>
          <p:cNvSpPr>
            <a:spLocks noGrp="1"/>
          </p:cNvSpPr>
          <p:nvPr>
            <p:ph type="body" idx="1"/>
          </p:nvPr>
        </p:nvSpPr>
        <p:spPr>
          <a:xfrm>
            <a:off x="561808" y="3956400"/>
            <a:ext cx="5882400" cy="288000"/>
          </a:xfrm>
        </p:spPr>
        <p:txBody>
          <a:bodyPr anchor="ctr"/>
          <a:lstStyle>
            <a:lvl1pPr marL="0" indent="0">
              <a:buNone/>
              <a:defRPr sz="1700" b="1">
                <a:solidFill>
                  <a:schemeClr val="accent1"/>
                </a:solidFill>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8" name="Marcador de texto 10"/>
          <p:cNvSpPr>
            <a:spLocks noGrp="1"/>
          </p:cNvSpPr>
          <p:nvPr>
            <p:ph type="body" sz="quarter" idx="10"/>
          </p:nvPr>
        </p:nvSpPr>
        <p:spPr>
          <a:xfrm>
            <a:off x="561808" y="5133041"/>
            <a:ext cx="5882400" cy="312183"/>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000" baseline="0">
                <a:latin typeface="Arial"/>
                <a:cs typeface="Arial"/>
              </a:defRPr>
            </a:lvl1pPr>
          </a:lstStyle>
          <a:p>
            <a:pPr lvl="0"/>
            <a:r>
              <a:rPr lang="es-ES_tradnl" smtClean="0"/>
              <a:t>Haga clic para modificar el estilo de texto del patrón</a:t>
            </a: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12 Marcador de texto"/>
          <p:cNvSpPr>
            <a:spLocks noGrp="1"/>
          </p:cNvSpPr>
          <p:nvPr>
            <p:ph type="body" sz="quarter" idx="13"/>
          </p:nvPr>
        </p:nvSpPr>
        <p:spPr>
          <a:xfrm>
            <a:off x="513336" y="122464"/>
            <a:ext cx="8305227" cy="188640"/>
          </a:xfrm>
        </p:spPr>
        <p:txBody>
          <a:bodyPr anchor="ctr">
            <a:noAutofit/>
          </a:bodyPr>
          <a:lstStyle>
            <a:lvl1pPr marL="0" indent="0">
              <a:buNone/>
              <a:defRPr sz="900" b="1"/>
            </a:lvl1pPr>
            <a:lvl2pPr>
              <a:buNone/>
              <a:defRPr/>
            </a:lvl2pPr>
            <a:lvl3pPr>
              <a:buNone/>
              <a:defRPr/>
            </a:lvl3pPr>
            <a:lvl4pPr>
              <a:buNone/>
              <a:defRPr/>
            </a:lvl4pPr>
            <a:lvl5pPr>
              <a:buNone/>
              <a:defRPr/>
            </a:lvl5pPr>
          </a:lstStyle>
          <a:p>
            <a:pPr lvl="0"/>
            <a:r>
              <a:rPr lang="es-ES_tradnl" smtClean="0"/>
              <a:t>Haga clic para modificar el estilo de texto del patrón</a:t>
            </a: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Rectángulo 10"/>
          <p:cNvSpPr>
            <a:spLocks noChangeArrowheads="1"/>
          </p:cNvSpPr>
          <p:nvPr/>
        </p:nvSpPr>
        <p:spPr bwMode="auto">
          <a:xfrm>
            <a:off x="0" y="0"/>
            <a:ext cx="9144000" cy="6884988"/>
          </a:xfrm>
          <a:prstGeom prst="rect">
            <a:avLst/>
          </a:prstGeom>
          <a:solidFill>
            <a:schemeClr val="accent1"/>
          </a:solidFill>
          <a:ln w="9525">
            <a:noFill/>
            <a:round/>
            <a:headEnd/>
            <a:tailEnd/>
          </a:ln>
        </p:spPr>
        <p:txBody>
          <a:bodyPr/>
          <a:lstStyle/>
          <a:p>
            <a:pPr>
              <a:defRPr/>
            </a:pPr>
            <a:endParaRPr lang="es-ES"/>
          </a:p>
        </p:txBody>
      </p:sp>
      <p:sp>
        <p:nvSpPr>
          <p:cNvPr id="2" name="Title 1"/>
          <p:cNvSpPr>
            <a:spLocks noGrp="1"/>
          </p:cNvSpPr>
          <p:nvPr>
            <p:ph type="title"/>
          </p:nvPr>
        </p:nvSpPr>
        <p:spPr/>
        <p:txBody>
          <a:bodyPr/>
          <a:lstStyle>
            <a:lvl1pPr>
              <a:defRPr>
                <a:solidFill>
                  <a:schemeClr val="accent3"/>
                </a:solidFill>
              </a:defRPr>
            </a:lvl1p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12 Marcador de texto"/>
          <p:cNvSpPr>
            <a:spLocks noGrp="1"/>
          </p:cNvSpPr>
          <p:nvPr>
            <p:ph type="body" sz="quarter" idx="13"/>
          </p:nvPr>
        </p:nvSpPr>
        <p:spPr>
          <a:xfrm>
            <a:off x="513336" y="122464"/>
            <a:ext cx="8305227" cy="188640"/>
          </a:xfrm>
        </p:spPr>
        <p:txBody>
          <a:bodyPr anchor="ctr">
            <a:noAutofit/>
          </a:bodyPr>
          <a:lstStyle>
            <a:lvl1pPr marL="0" indent="0">
              <a:buNone/>
              <a:defRPr sz="900" b="1"/>
            </a:lvl1pPr>
            <a:lvl2pPr>
              <a:buNone/>
              <a:defRPr/>
            </a:lvl2pPr>
            <a:lvl3pPr>
              <a:buNone/>
              <a:defRPr/>
            </a:lvl3pPr>
            <a:lvl4pPr>
              <a:buNone/>
              <a:defRPr/>
            </a:lvl4pPr>
            <a:lvl5pPr>
              <a:buNone/>
              <a:defRPr/>
            </a:lvl5pPr>
          </a:lstStyle>
          <a:p>
            <a:pPr lvl="0"/>
            <a:r>
              <a:rPr lang="es-ES_tradnl" smtClean="0"/>
              <a:t>Haga clic para modificar el estilo de texto del patrón</a:t>
            </a: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4" name="12 Marcador de texto"/>
          <p:cNvSpPr>
            <a:spLocks noGrp="1"/>
          </p:cNvSpPr>
          <p:nvPr>
            <p:ph type="body" sz="quarter" idx="13"/>
          </p:nvPr>
        </p:nvSpPr>
        <p:spPr>
          <a:xfrm>
            <a:off x="513336" y="122464"/>
            <a:ext cx="8305227" cy="188640"/>
          </a:xfrm>
        </p:spPr>
        <p:txBody>
          <a:bodyPr anchor="ctr">
            <a:noAutofit/>
          </a:bodyPr>
          <a:lstStyle>
            <a:lvl1pPr marL="0" indent="0">
              <a:buNone/>
              <a:defRPr sz="900" b="1"/>
            </a:lvl1pPr>
            <a:lvl2pPr>
              <a:buNone/>
              <a:defRPr/>
            </a:lvl2pPr>
            <a:lvl3pPr>
              <a:buNone/>
              <a:defRPr/>
            </a:lvl3pPr>
            <a:lvl4pPr>
              <a:buNone/>
              <a:defRPr/>
            </a:lvl4pPr>
            <a:lvl5pPr>
              <a:buNone/>
              <a:defRPr/>
            </a:lvl5pPr>
          </a:lstStyle>
          <a:p>
            <a:pPr lvl="0"/>
            <a:r>
              <a:rPr lang="es-ES_tradnl" smtClean="0"/>
              <a:t>Haga clic para modificar el estilo de texto del patrón</a:t>
            </a: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ierre">
    <p:bg>
      <p:bgPr>
        <a:solidFill>
          <a:schemeClr val="bg1"/>
        </a:solidFill>
        <a:effectLst/>
      </p:bgPr>
    </p:bg>
    <p:spTree>
      <p:nvGrpSpPr>
        <p:cNvPr id="1" name=""/>
        <p:cNvGrpSpPr/>
        <p:nvPr/>
      </p:nvGrpSpPr>
      <p:grpSpPr>
        <a:xfrm>
          <a:off x="0" y="0"/>
          <a:ext cx="0" cy="0"/>
          <a:chOff x="0" y="0"/>
          <a:chExt cx="0" cy="0"/>
        </a:xfrm>
      </p:grpSpPr>
      <p:pic>
        <p:nvPicPr>
          <p:cNvPr id="2" name="Imagen 10" descr="Indra_01_pos_RGB.png"/>
          <p:cNvPicPr>
            <a:picLocks noChangeAspect="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03225" y="388938"/>
            <a:ext cx="2054225" cy="979487"/>
          </a:xfrm>
          <a:prstGeom prst="rect">
            <a:avLst/>
          </a:prstGeom>
          <a:noFill/>
          <a:ln w="9525">
            <a:noFill/>
            <a:miter lim="800000"/>
            <a:headEnd/>
            <a:tailEnd/>
          </a:ln>
        </p:spPr>
      </p:pic>
      <p:pic>
        <p:nvPicPr>
          <p:cNvPr id="5" name="4 Imagen" descr="fractal_atras.png"/>
          <p:cNvPicPr>
            <a:picLocks noChangeAspect="1"/>
          </p:cNvPicPr>
          <p:nvPr/>
        </p:nvPicPr>
        <p:blipFill>
          <a:blip r:embed="rId3"/>
          <a:stretch>
            <a:fillRect/>
          </a:stretch>
        </p:blipFill>
        <p:spPr>
          <a:xfrm>
            <a:off x="4294909" y="0"/>
            <a:ext cx="4849091" cy="6858000"/>
          </a:xfrm>
          <a:prstGeom prst="rect">
            <a:avLst/>
          </a:prstGeom>
        </p:spPr>
      </p:pic>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488950" y="1916113"/>
            <a:ext cx="4014788" cy="4448175"/>
          </a:xfrm>
        </p:spPr>
        <p:txBody>
          <a:bodyPr/>
          <a:lstStyle>
            <a:lvl1pPr marL="287338" marR="0" indent="-287338" algn="l" defTabSz="914400" rtl="0" eaLnBrk="0" fontAlgn="base" latinLnBrk="0" hangingPunct="0">
              <a:lnSpc>
                <a:spcPct val="100000"/>
              </a:lnSpc>
              <a:spcBef>
                <a:spcPct val="20000"/>
              </a:spcBef>
              <a:spcAft>
                <a:spcPct val="0"/>
              </a:spcAft>
              <a:buClr>
                <a:srgbClr val="00B0CA"/>
              </a:buClr>
              <a:buSzPct val="140000"/>
              <a:buFont typeface="Wingdings" charset="0"/>
              <a:buChar char="§"/>
              <a:tabLst/>
              <a:defRPr sz="2000"/>
            </a:lvl1pPr>
            <a:lvl2pPr marL="762000" marR="0" indent="-190500" algn="l" defTabSz="914400" rtl="0" eaLnBrk="0" fontAlgn="base" latinLnBrk="0" hangingPunct="0">
              <a:lnSpc>
                <a:spcPct val="100000"/>
              </a:lnSpc>
              <a:spcBef>
                <a:spcPct val="20000"/>
              </a:spcBef>
              <a:spcAft>
                <a:spcPct val="0"/>
              </a:spcAft>
              <a:buClr>
                <a:srgbClr val="000000"/>
              </a:buClr>
              <a:buSzPct val="136000"/>
              <a:buFont typeface="Wingdings" charset="0"/>
              <a:buChar char="§"/>
              <a:tabLst/>
              <a:defRPr sz="1800"/>
            </a:lvl2pPr>
            <a:lvl3pPr marL="1524000" marR="0" indent="-187325" algn="l" defTabSz="914400" rtl="0" eaLnBrk="0" fontAlgn="base" latinLnBrk="0" hangingPunct="0">
              <a:lnSpc>
                <a:spcPct val="100000"/>
              </a:lnSpc>
              <a:spcBef>
                <a:spcPct val="20000"/>
              </a:spcBef>
              <a:spcAft>
                <a:spcPct val="0"/>
              </a:spcAft>
              <a:buClr>
                <a:srgbClr val="5A5A5A"/>
              </a:buClr>
              <a:buSzTx/>
              <a:buFont typeface="Wingdings" charset="0"/>
              <a:buChar char="§"/>
              <a:tabLst/>
              <a:defRPr sz="1600"/>
            </a:lvl3pPr>
            <a:lvl4pPr marL="2100263" marR="0" indent="-192088" algn="l" defTabSz="914400" rtl="0" eaLnBrk="0" fontAlgn="base" latinLnBrk="0" hangingPunct="0">
              <a:lnSpc>
                <a:spcPct val="100000"/>
              </a:lnSpc>
              <a:spcBef>
                <a:spcPct val="20000"/>
              </a:spcBef>
              <a:spcAft>
                <a:spcPct val="0"/>
              </a:spcAft>
              <a:buClr>
                <a:srgbClr val="B4B4B4"/>
              </a:buClr>
              <a:buSzTx/>
              <a:buFont typeface="Wingdings" charset="0"/>
              <a:buChar char="§"/>
              <a:tabLst/>
              <a:defRPr sz="1500"/>
            </a:lvl4pPr>
            <a:lvl5pPr marL="2667000" marR="0" indent="-190500" algn="l" defTabSz="914400" rtl="0" eaLnBrk="0" fontAlgn="base" latinLnBrk="0" hangingPunct="0">
              <a:lnSpc>
                <a:spcPct val="100000"/>
              </a:lnSpc>
              <a:spcBef>
                <a:spcPct val="20000"/>
              </a:spcBef>
              <a:spcAft>
                <a:spcPct val="0"/>
              </a:spcAft>
              <a:buClr>
                <a:srgbClr val="B4B4B4"/>
              </a:buClr>
              <a:buSzTx/>
              <a:buFontTx/>
              <a:buChar char="•"/>
              <a:tabLst/>
              <a:defRPr sz="1200"/>
            </a:lvl5pPr>
            <a:lvl6pPr>
              <a:defRPr sz="1800"/>
            </a:lvl6pPr>
            <a:lvl7pPr>
              <a:defRPr sz="1800"/>
            </a:lvl7pPr>
            <a:lvl8pPr>
              <a:defRPr sz="1800"/>
            </a:lvl8pPr>
            <a:lvl9pPr>
              <a:defRPr sz="1800"/>
            </a:lvl9p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n-US" noProof="0" dirty="0"/>
          </a:p>
        </p:txBody>
      </p:sp>
      <p:sp>
        <p:nvSpPr>
          <p:cNvPr id="6" name="12 Marcador de texto"/>
          <p:cNvSpPr>
            <a:spLocks noGrp="1"/>
          </p:cNvSpPr>
          <p:nvPr>
            <p:ph type="body" sz="quarter" idx="13"/>
          </p:nvPr>
        </p:nvSpPr>
        <p:spPr>
          <a:xfrm>
            <a:off x="513336" y="122464"/>
            <a:ext cx="8305227" cy="188640"/>
          </a:xfrm>
        </p:spPr>
        <p:txBody>
          <a:bodyPr anchor="ctr">
            <a:noAutofit/>
          </a:bodyPr>
          <a:lstStyle>
            <a:lvl1pPr marL="0" indent="0">
              <a:buNone/>
              <a:defRPr sz="900" b="1"/>
            </a:lvl1pPr>
            <a:lvl2pPr>
              <a:buNone/>
              <a:defRPr/>
            </a:lvl2pPr>
            <a:lvl3pPr>
              <a:buNone/>
              <a:defRPr/>
            </a:lvl3pPr>
            <a:lvl4pPr>
              <a:buNone/>
              <a:defRPr/>
            </a:lvl4pPr>
            <a:lvl5pPr>
              <a:buNone/>
              <a:defRPr/>
            </a:lvl5pPr>
          </a:lstStyle>
          <a:p>
            <a:pPr lvl="0"/>
            <a:r>
              <a:rPr lang="es-ES_tradnl" smtClean="0"/>
              <a:t>Haga clic para modificar el estilo de texto del patrón</a:t>
            </a:r>
          </a:p>
        </p:txBody>
      </p:sp>
      <p:sp>
        <p:nvSpPr>
          <p:cNvPr id="7" name="Content Placeholder 2"/>
          <p:cNvSpPr>
            <a:spLocks noGrp="1"/>
          </p:cNvSpPr>
          <p:nvPr>
            <p:ph sz="half" idx="14"/>
          </p:nvPr>
        </p:nvSpPr>
        <p:spPr>
          <a:xfrm>
            <a:off x="4822231" y="1916113"/>
            <a:ext cx="4014788" cy="4448175"/>
          </a:xfrm>
        </p:spPr>
        <p:txBody>
          <a:bodyPr/>
          <a:lstStyle>
            <a:lvl1pPr marL="287338" marR="0" indent="-287338" algn="l" defTabSz="914400" rtl="0" eaLnBrk="0" fontAlgn="base" latinLnBrk="0" hangingPunct="0">
              <a:lnSpc>
                <a:spcPct val="100000"/>
              </a:lnSpc>
              <a:spcBef>
                <a:spcPct val="20000"/>
              </a:spcBef>
              <a:spcAft>
                <a:spcPct val="0"/>
              </a:spcAft>
              <a:buClr>
                <a:srgbClr val="00B0CA"/>
              </a:buClr>
              <a:buSzPct val="140000"/>
              <a:buFont typeface="Wingdings" charset="0"/>
              <a:buChar char="§"/>
              <a:tabLst/>
              <a:defRPr sz="2000"/>
            </a:lvl1pPr>
            <a:lvl2pPr marL="762000" marR="0" indent="-190500" algn="l" defTabSz="914400" rtl="0" eaLnBrk="0" fontAlgn="base" latinLnBrk="0" hangingPunct="0">
              <a:lnSpc>
                <a:spcPct val="100000"/>
              </a:lnSpc>
              <a:spcBef>
                <a:spcPct val="20000"/>
              </a:spcBef>
              <a:spcAft>
                <a:spcPct val="0"/>
              </a:spcAft>
              <a:buClr>
                <a:srgbClr val="000000"/>
              </a:buClr>
              <a:buSzPct val="136000"/>
              <a:buFont typeface="Wingdings" charset="0"/>
              <a:buChar char="§"/>
              <a:tabLst/>
              <a:defRPr sz="1800"/>
            </a:lvl2pPr>
            <a:lvl3pPr marL="1524000" marR="0" indent="-187325" algn="l" defTabSz="914400" rtl="0" eaLnBrk="0" fontAlgn="base" latinLnBrk="0" hangingPunct="0">
              <a:lnSpc>
                <a:spcPct val="100000"/>
              </a:lnSpc>
              <a:spcBef>
                <a:spcPct val="20000"/>
              </a:spcBef>
              <a:spcAft>
                <a:spcPct val="0"/>
              </a:spcAft>
              <a:buClr>
                <a:srgbClr val="5A5A5A"/>
              </a:buClr>
              <a:buSzTx/>
              <a:buFont typeface="Wingdings" charset="0"/>
              <a:buChar char="§"/>
              <a:tabLst/>
              <a:defRPr sz="1600"/>
            </a:lvl3pPr>
            <a:lvl4pPr marL="2100263" marR="0" indent="-192088" algn="l" defTabSz="914400" rtl="0" eaLnBrk="0" fontAlgn="base" latinLnBrk="0" hangingPunct="0">
              <a:lnSpc>
                <a:spcPct val="100000"/>
              </a:lnSpc>
              <a:spcBef>
                <a:spcPct val="20000"/>
              </a:spcBef>
              <a:spcAft>
                <a:spcPct val="0"/>
              </a:spcAft>
              <a:buClr>
                <a:srgbClr val="B4B4B4"/>
              </a:buClr>
              <a:buSzTx/>
              <a:buFont typeface="Wingdings" charset="0"/>
              <a:buChar char="§"/>
              <a:tabLst/>
              <a:defRPr sz="1500"/>
            </a:lvl4pPr>
            <a:lvl5pPr marL="2667000" marR="0" indent="-190500" algn="l" defTabSz="914400" rtl="0" eaLnBrk="0" fontAlgn="base" latinLnBrk="0" hangingPunct="0">
              <a:lnSpc>
                <a:spcPct val="100000"/>
              </a:lnSpc>
              <a:spcBef>
                <a:spcPct val="20000"/>
              </a:spcBef>
              <a:spcAft>
                <a:spcPct val="0"/>
              </a:spcAft>
              <a:buClr>
                <a:srgbClr val="B4B4B4"/>
              </a:buClr>
              <a:buSzTx/>
              <a:buFontTx/>
              <a:buChar char="•"/>
              <a:tabLst/>
              <a:defRPr sz="1200"/>
            </a:lvl5pPr>
            <a:lvl6pPr>
              <a:defRPr sz="1800"/>
            </a:lvl6pPr>
            <a:lvl7pPr>
              <a:defRPr sz="1800"/>
            </a:lvl7pPr>
            <a:lvl8pPr>
              <a:defRPr sz="1800"/>
            </a:lvl8pPr>
            <a:lvl9pPr>
              <a:defRPr sz="1800"/>
            </a:lvl9p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n-US" noProof="0"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72816"/>
            <a:ext cx="4040188" cy="432048"/>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276872"/>
            <a:ext cx="4040188" cy="4087415"/>
          </a:xfrm>
        </p:spPr>
        <p:txBody>
          <a:bodyPr/>
          <a:lstStyle>
            <a:lvl1pPr marL="287338" marR="0" indent="-287338" algn="l" defTabSz="914400" rtl="0" eaLnBrk="0" fontAlgn="base" latinLnBrk="0" hangingPunct="0">
              <a:lnSpc>
                <a:spcPct val="100000"/>
              </a:lnSpc>
              <a:spcBef>
                <a:spcPct val="20000"/>
              </a:spcBef>
              <a:spcAft>
                <a:spcPct val="0"/>
              </a:spcAft>
              <a:buClr>
                <a:srgbClr val="00B0CA"/>
              </a:buClr>
              <a:buSzPct val="140000"/>
              <a:buFont typeface="Wingdings" charset="0"/>
              <a:buChar char="§"/>
              <a:tabLst/>
              <a:defRPr sz="2000"/>
            </a:lvl1pPr>
            <a:lvl2pPr marL="762000" marR="0" indent="-190500" algn="l" defTabSz="914400" rtl="0" eaLnBrk="0" fontAlgn="base" latinLnBrk="0" hangingPunct="0">
              <a:lnSpc>
                <a:spcPct val="100000"/>
              </a:lnSpc>
              <a:spcBef>
                <a:spcPct val="20000"/>
              </a:spcBef>
              <a:spcAft>
                <a:spcPct val="0"/>
              </a:spcAft>
              <a:buClr>
                <a:srgbClr val="000000"/>
              </a:buClr>
              <a:buSzPct val="136000"/>
              <a:buFont typeface="Wingdings" charset="0"/>
              <a:buChar char="§"/>
              <a:tabLst/>
              <a:defRPr sz="1800"/>
            </a:lvl2pPr>
            <a:lvl3pPr marL="1524000" marR="0" indent="-187325" algn="l" defTabSz="914400" rtl="0" eaLnBrk="0" fontAlgn="base" latinLnBrk="0" hangingPunct="0">
              <a:lnSpc>
                <a:spcPct val="100000"/>
              </a:lnSpc>
              <a:spcBef>
                <a:spcPct val="20000"/>
              </a:spcBef>
              <a:spcAft>
                <a:spcPct val="0"/>
              </a:spcAft>
              <a:buClr>
                <a:srgbClr val="5A5A5A"/>
              </a:buClr>
              <a:buSzTx/>
              <a:buFont typeface="Wingdings" charset="0"/>
              <a:buChar char="§"/>
              <a:tabLst/>
              <a:defRPr sz="1600"/>
            </a:lvl3pPr>
            <a:lvl4pPr marL="2100263" marR="0" indent="-192088" algn="l" defTabSz="914400" rtl="0" eaLnBrk="0" fontAlgn="base" latinLnBrk="0" hangingPunct="0">
              <a:lnSpc>
                <a:spcPct val="100000"/>
              </a:lnSpc>
              <a:spcBef>
                <a:spcPct val="20000"/>
              </a:spcBef>
              <a:spcAft>
                <a:spcPct val="0"/>
              </a:spcAft>
              <a:buClr>
                <a:srgbClr val="B4B4B4"/>
              </a:buClr>
              <a:buSzTx/>
              <a:buFont typeface="Wingdings" charset="0"/>
              <a:buChar char="§"/>
              <a:tabLst/>
              <a:defRPr sz="1500"/>
            </a:lvl4pPr>
            <a:lvl5pPr marL="2667000" marR="0" indent="-190500" algn="l" defTabSz="914400" rtl="0" eaLnBrk="0" fontAlgn="base" latinLnBrk="0" hangingPunct="0">
              <a:lnSpc>
                <a:spcPct val="100000"/>
              </a:lnSpc>
              <a:spcBef>
                <a:spcPct val="20000"/>
              </a:spcBef>
              <a:spcAft>
                <a:spcPct val="0"/>
              </a:spcAft>
              <a:buClr>
                <a:srgbClr val="B4B4B4"/>
              </a:buClr>
              <a:buSzTx/>
              <a:buFontTx/>
              <a:buChar char="•"/>
              <a:tabLst/>
              <a:defRPr sz="1200"/>
            </a:lvl5pPr>
            <a:lvl6pPr>
              <a:defRPr sz="1600"/>
            </a:lvl6pPr>
            <a:lvl7pPr>
              <a:defRPr sz="1600"/>
            </a:lvl7pPr>
            <a:lvl8pPr>
              <a:defRPr sz="1600"/>
            </a:lvl8pPr>
            <a:lvl9pPr>
              <a:defRPr sz="1600"/>
            </a:lvl9p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n-US" noProof="0" dirty="0"/>
          </a:p>
        </p:txBody>
      </p:sp>
      <p:sp>
        <p:nvSpPr>
          <p:cNvPr id="7" name="Text Placeholder 2"/>
          <p:cNvSpPr>
            <a:spLocks noGrp="1"/>
          </p:cNvSpPr>
          <p:nvPr>
            <p:ph type="body" idx="10"/>
          </p:nvPr>
        </p:nvSpPr>
        <p:spPr>
          <a:xfrm>
            <a:off x="4789216" y="1772816"/>
            <a:ext cx="4040188" cy="432048"/>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9" name="Title 1"/>
          <p:cNvSpPr>
            <a:spLocks noGrp="1"/>
          </p:cNvSpPr>
          <p:nvPr>
            <p:ph type="title"/>
          </p:nvPr>
        </p:nvSpPr>
        <p:spPr>
          <a:xfrm>
            <a:off x="511200" y="288000"/>
            <a:ext cx="8307363" cy="1181100"/>
          </a:xfrm>
        </p:spPr>
        <p:txBody>
          <a:bodyPr/>
          <a:lstStyle/>
          <a:p>
            <a:r>
              <a:rPr lang="es-ES_tradnl" smtClean="0"/>
              <a:t>Clic para editar título</a:t>
            </a:r>
            <a:endParaRPr lang="en-US" dirty="0"/>
          </a:p>
        </p:txBody>
      </p:sp>
      <p:sp>
        <p:nvSpPr>
          <p:cNvPr id="10" name="12 Marcador de texto"/>
          <p:cNvSpPr>
            <a:spLocks noGrp="1"/>
          </p:cNvSpPr>
          <p:nvPr>
            <p:ph type="body" sz="quarter" idx="13"/>
          </p:nvPr>
        </p:nvSpPr>
        <p:spPr>
          <a:xfrm>
            <a:off x="513336" y="122464"/>
            <a:ext cx="8305227" cy="188640"/>
          </a:xfrm>
        </p:spPr>
        <p:txBody>
          <a:bodyPr anchor="ctr">
            <a:noAutofit/>
          </a:bodyPr>
          <a:lstStyle>
            <a:lvl1pPr marL="0" indent="0">
              <a:buNone/>
              <a:defRPr sz="900" b="1"/>
            </a:lvl1pPr>
            <a:lvl2pPr>
              <a:buNone/>
              <a:defRPr/>
            </a:lvl2pPr>
            <a:lvl3pPr>
              <a:buNone/>
              <a:defRPr/>
            </a:lvl3pPr>
            <a:lvl4pPr>
              <a:buNone/>
              <a:defRPr/>
            </a:lvl4pPr>
            <a:lvl5pPr>
              <a:buNone/>
              <a:defRPr/>
            </a:lvl5pPr>
          </a:lstStyle>
          <a:p>
            <a:pPr lvl="0"/>
            <a:r>
              <a:rPr lang="es-ES_tradnl" smtClean="0"/>
              <a:t>Haga clic para modificar el estilo de texto del patrón</a:t>
            </a:r>
          </a:p>
        </p:txBody>
      </p:sp>
      <p:sp>
        <p:nvSpPr>
          <p:cNvPr id="11" name="Content Placeholder 3"/>
          <p:cNvSpPr>
            <a:spLocks noGrp="1"/>
          </p:cNvSpPr>
          <p:nvPr>
            <p:ph sz="half" idx="14"/>
          </p:nvPr>
        </p:nvSpPr>
        <p:spPr>
          <a:xfrm>
            <a:off x="4780787" y="2276872"/>
            <a:ext cx="4040188" cy="4087415"/>
          </a:xfrm>
        </p:spPr>
        <p:txBody>
          <a:bodyPr/>
          <a:lstStyle>
            <a:lvl1pPr marL="287338" marR="0" indent="-287338" algn="l" defTabSz="914400" rtl="0" eaLnBrk="0" fontAlgn="base" latinLnBrk="0" hangingPunct="0">
              <a:lnSpc>
                <a:spcPct val="100000"/>
              </a:lnSpc>
              <a:spcBef>
                <a:spcPct val="20000"/>
              </a:spcBef>
              <a:spcAft>
                <a:spcPct val="0"/>
              </a:spcAft>
              <a:buClr>
                <a:srgbClr val="00B0CA"/>
              </a:buClr>
              <a:buSzPct val="140000"/>
              <a:buFont typeface="Wingdings" charset="0"/>
              <a:buChar char="§"/>
              <a:tabLst/>
              <a:defRPr sz="2000"/>
            </a:lvl1pPr>
            <a:lvl2pPr marL="762000" marR="0" indent="-190500" algn="l" defTabSz="914400" rtl="0" eaLnBrk="0" fontAlgn="base" latinLnBrk="0" hangingPunct="0">
              <a:lnSpc>
                <a:spcPct val="100000"/>
              </a:lnSpc>
              <a:spcBef>
                <a:spcPct val="20000"/>
              </a:spcBef>
              <a:spcAft>
                <a:spcPct val="0"/>
              </a:spcAft>
              <a:buClr>
                <a:srgbClr val="000000"/>
              </a:buClr>
              <a:buSzPct val="136000"/>
              <a:buFont typeface="Wingdings" charset="0"/>
              <a:buChar char="§"/>
              <a:tabLst/>
              <a:defRPr sz="1800"/>
            </a:lvl2pPr>
            <a:lvl3pPr marL="1524000" marR="0" indent="-187325" algn="l" defTabSz="914400" rtl="0" eaLnBrk="0" fontAlgn="base" latinLnBrk="0" hangingPunct="0">
              <a:lnSpc>
                <a:spcPct val="100000"/>
              </a:lnSpc>
              <a:spcBef>
                <a:spcPct val="20000"/>
              </a:spcBef>
              <a:spcAft>
                <a:spcPct val="0"/>
              </a:spcAft>
              <a:buClr>
                <a:srgbClr val="5A5A5A"/>
              </a:buClr>
              <a:buSzTx/>
              <a:buFont typeface="Wingdings" charset="0"/>
              <a:buChar char="§"/>
              <a:tabLst/>
              <a:defRPr sz="1600"/>
            </a:lvl3pPr>
            <a:lvl4pPr marL="2100263" marR="0" indent="-192088" algn="l" defTabSz="914400" rtl="0" eaLnBrk="0" fontAlgn="base" latinLnBrk="0" hangingPunct="0">
              <a:lnSpc>
                <a:spcPct val="100000"/>
              </a:lnSpc>
              <a:spcBef>
                <a:spcPct val="20000"/>
              </a:spcBef>
              <a:spcAft>
                <a:spcPct val="0"/>
              </a:spcAft>
              <a:buClr>
                <a:srgbClr val="B4B4B4"/>
              </a:buClr>
              <a:buSzTx/>
              <a:buFont typeface="Wingdings" charset="0"/>
              <a:buChar char="§"/>
              <a:tabLst/>
              <a:defRPr sz="1500"/>
            </a:lvl4pPr>
            <a:lvl5pPr marL="2667000" marR="0" indent="-190500" algn="l" defTabSz="914400" rtl="0" eaLnBrk="0" fontAlgn="base" latinLnBrk="0" hangingPunct="0">
              <a:lnSpc>
                <a:spcPct val="100000"/>
              </a:lnSpc>
              <a:spcBef>
                <a:spcPct val="20000"/>
              </a:spcBef>
              <a:spcAft>
                <a:spcPct val="0"/>
              </a:spcAft>
              <a:buClr>
                <a:srgbClr val="B4B4B4"/>
              </a:buClr>
              <a:buSzTx/>
              <a:buFontTx/>
              <a:buChar char="•"/>
              <a:tabLst/>
              <a:defRPr sz="1200"/>
            </a:lvl5pPr>
            <a:lvl6pPr>
              <a:defRPr sz="1600"/>
            </a:lvl6pPr>
            <a:lvl7pPr>
              <a:defRPr sz="1600"/>
            </a:lvl7pPr>
            <a:lvl8pPr>
              <a:defRPr sz="1600"/>
            </a:lvl8pPr>
            <a:lvl9pPr>
              <a:defRPr sz="1600"/>
            </a:lvl9p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n-US" noProof="0" dirty="0"/>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12 Marcador de texto"/>
          <p:cNvSpPr>
            <a:spLocks noGrp="1"/>
          </p:cNvSpPr>
          <p:nvPr>
            <p:ph type="body" sz="quarter" idx="13"/>
          </p:nvPr>
        </p:nvSpPr>
        <p:spPr>
          <a:xfrm>
            <a:off x="513336" y="122464"/>
            <a:ext cx="8305227" cy="188640"/>
          </a:xfrm>
        </p:spPr>
        <p:txBody>
          <a:bodyPr anchor="ctr">
            <a:noAutofit/>
          </a:bodyPr>
          <a:lstStyle>
            <a:lvl1pPr marL="0" indent="0">
              <a:buNone/>
              <a:defRPr sz="900" b="1"/>
            </a:lvl1pPr>
            <a:lvl2pPr>
              <a:buNone/>
              <a:defRPr/>
            </a:lvl2pPr>
            <a:lvl3pPr>
              <a:buNone/>
              <a:defRPr/>
            </a:lvl3pPr>
            <a:lvl4pPr>
              <a:buNone/>
              <a:defRPr/>
            </a:lvl4pPr>
            <a:lvl5pPr>
              <a:buNone/>
              <a:defRPr/>
            </a:lvl5pPr>
          </a:lstStyle>
          <a:p>
            <a:pPr lvl="0"/>
            <a:r>
              <a:rPr lang="es-ES_tradnl" dirty="0" smtClean="0"/>
              <a:t>Haga clic para modificar el estilo de texto del patrón</a:t>
            </a:r>
          </a:p>
        </p:txBody>
      </p:sp>
    </p:spTree>
    <p:extLst>
      <p:ext uri="{BB962C8B-B14F-4D97-AF65-F5344CB8AC3E}">
        <p14:creationId xmlns="" xmlns:p14="http://schemas.microsoft.com/office/powerpoint/2010/main" val="169055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
          <p:cNvSpPr>
            <a:spLocks noGrp="1" noChangeArrowheads="1"/>
          </p:cNvSpPr>
          <p:nvPr>
            <p:ph type="sldNum" sz="quarter" idx="10"/>
          </p:nvPr>
        </p:nvSpPr>
        <p:spPr>
          <a:xfrm>
            <a:off x="8280400" y="6354763"/>
            <a:ext cx="863600" cy="217487"/>
          </a:xfrm>
          <a:prstGeom prst="rect">
            <a:avLst/>
          </a:prstGeom>
        </p:spPr>
        <p:txBody>
          <a:bodyPr/>
          <a:lstStyle>
            <a:lvl1pPr eaLnBrk="0" hangingPunct="0">
              <a:defRPr>
                <a:ea typeface="ＭＳ Ｐゴシック" pitchFamily="34" charset="-128"/>
                <a:cs typeface="+mn-cs"/>
              </a:defRPr>
            </a:lvl1pPr>
          </a:lstStyle>
          <a:p>
            <a:pPr>
              <a:defRPr/>
            </a:pPr>
            <a:fld id="{61FA4662-5362-44C7-AEDD-D0E01B0FE2F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950" y="1916113"/>
            <a:ext cx="3692525"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33875" y="1916113"/>
            <a:ext cx="3694113"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sldNum" sz="quarter" idx="10"/>
          </p:nvPr>
        </p:nvSpPr>
        <p:spPr>
          <a:xfrm>
            <a:off x="8280400" y="6354763"/>
            <a:ext cx="863600" cy="217487"/>
          </a:xfrm>
          <a:prstGeom prst="rect">
            <a:avLst/>
          </a:prstGeom>
        </p:spPr>
        <p:txBody>
          <a:bodyPr/>
          <a:lstStyle>
            <a:lvl1pPr eaLnBrk="0" hangingPunct="0">
              <a:defRPr>
                <a:ea typeface="ＭＳ Ｐゴシック" pitchFamily="34" charset="-128"/>
                <a:cs typeface="+mn-cs"/>
              </a:defRPr>
            </a:lvl1pPr>
          </a:lstStyle>
          <a:p>
            <a:pPr>
              <a:defRPr/>
            </a:pPr>
            <a:fld id="{92E578C3-07C4-4675-99E3-B2328B606B04}"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
          <p:cNvSpPr>
            <a:spLocks noGrp="1" noChangeArrowheads="1"/>
          </p:cNvSpPr>
          <p:nvPr>
            <p:ph type="sldNum" sz="quarter" idx="10"/>
          </p:nvPr>
        </p:nvSpPr>
        <p:spPr>
          <a:xfrm>
            <a:off x="8280400" y="6354763"/>
            <a:ext cx="863600" cy="217487"/>
          </a:xfrm>
          <a:prstGeom prst="rect">
            <a:avLst/>
          </a:prstGeom>
        </p:spPr>
        <p:txBody>
          <a:bodyPr/>
          <a:lstStyle>
            <a:lvl1pPr eaLnBrk="0" hangingPunct="0">
              <a:defRPr>
                <a:ea typeface="ＭＳ Ｐゴシック" pitchFamily="34" charset="-128"/>
                <a:cs typeface="+mn-cs"/>
              </a:defRPr>
            </a:lvl1pPr>
          </a:lstStyle>
          <a:p>
            <a:pPr>
              <a:defRPr/>
            </a:pPr>
            <a:fld id="{6D69BB73-6762-4D24-8245-01263B0C884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3 Rectángulo"/>
          <p:cNvSpPr/>
          <p:nvPr userDrawn="1"/>
        </p:nvSpPr>
        <p:spPr bwMode="auto">
          <a:xfrm>
            <a:off x="0" y="0"/>
            <a:ext cx="9144000" cy="6858000"/>
          </a:xfrm>
          <a:prstGeom prst="rect">
            <a:avLst/>
          </a:prstGeom>
          <a:solidFill>
            <a:schemeClr val="accent1"/>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pic>
        <p:nvPicPr>
          <p:cNvPr id="5" name="6 Imagen" descr="Indra_01 sin fondo.png"/>
          <p:cNvPicPr>
            <a:picLocks noChangeAspect="1"/>
          </p:cNvPicPr>
          <p:nvPr userDrawn="1"/>
        </p:nvPicPr>
        <p:blipFill>
          <a:blip r:embed="rId2"/>
          <a:srcRect/>
          <a:stretch>
            <a:fillRect/>
          </a:stretch>
        </p:blipFill>
        <p:spPr bwMode="auto">
          <a:xfrm>
            <a:off x="6588125" y="5805488"/>
            <a:ext cx="2112963" cy="652462"/>
          </a:xfrm>
          <a:prstGeom prst="rect">
            <a:avLst/>
          </a:prstGeom>
          <a:noFill/>
          <a:ln w="9525">
            <a:noFill/>
            <a:miter lim="800000"/>
            <a:headEnd/>
            <a:tailEnd/>
          </a:ln>
        </p:spPr>
      </p:pic>
      <p:cxnSp>
        <p:nvCxnSpPr>
          <p:cNvPr id="7" name="10 Conector recto"/>
          <p:cNvCxnSpPr>
            <a:cxnSpLocks noChangeShapeType="1"/>
          </p:cNvCxnSpPr>
          <p:nvPr userDrawn="1"/>
        </p:nvCxnSpPr>
        <p:spPr bwMode="auto">
          <a:xfrm flipH="1" flipV="1">
            <a:off x="587375" y="3284538"/>
            <a:ext cx="8161338" cy="73025"/>
          </a:xfrm>
          <a:prstGeom prst="line">
            <a:avLst/>
          </a:prstGeom>
          <a:noFill/>
          <a:ln w="57150" algn="ctr">
            <a:solidFill>
              <a:schemeClr val="bg1"/>
            </a:solidFill>
            <a:round/>
            <a:headEnd/>
            <a:tailEnd/>
          </a:ln>
        </p:spPr>
      </p:cxnSp>
      <p:sp>
        <p:nvSpPr>
          <p:cNvPr id="6" name="5 Marcador de texto"/>
          <p:cNvSpPr>
            <a:spLocks noGrp="1"/>
          </p:cNvSpPr>
          <p:nvPr>
            <p:ph type="body" sz="quarter" idx="10"/>
          </p:nvPr>
        </p:nvSpPr>
        <p:spPr>
          <a:xfrm>
            <a:off x="539552" y="476672"/>
            <a:ext cx="792162" cy="1150937"/>
          </a:xfrm>
        </p:spPr>
        <p:txBody>
          <a:bodyPr/>
          <a:lstStyle>
            <a:lvl1pPr>
              <a:buNone/>
              <a:defRPr sz="8800" b="1">
                <a:solidFill>
                  <a:schemeClr val="bg1"/>
                </a:solidFill>
              </a:defRPr>
            </a:lvl1pPr>
            <a:lvl2pPr>
              <a:defRPr sz="8800" b="1">
                <a:solidFill>
                  <a:schemeClr val="bg1"/>
                </a:solidFill>
              </a:defRPr>
            </a:lvl2pPr>
            <a:lvl3pPr>
              <a:defRPr sz="8800" b="1">
                <a:solidFill>
                  <a:schemeClr val="bg1"/>
                </a:solidFill>
              </a:defRPr>
            </a:lvl3pPr>
            <a:lvl4pPr>
              <a:defRPr sz="8800" b="1">
                <a:solidFill>
                  <a:schemeClr val="bg1"/>
                </a:solidFill>
              </a:defRPr>
            </a:lvl4pPr>
            <a:lvl5pPr>
              <a:defRPr sz="8800" b="1">
                <a:solidFill>
                  <a:schemeClr val="bg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GB" dirty="0"/>
          </a:p>
        </p:txBody>
      </p:sp>
      <p:sp>
        <p:nvSpPr>
          <p:cNvPr id="9" name="8 Marcador de texto"/>
          <p:cNvSpPr>
            <a:spLocks noGrp="1"/>
          </p:cNvSpPr>
          <p:nvPr>
            <p:ph type="body" sz="quarter" idx="11"/>
          </p:nvPr>
        </p:nvSpPr>
        <p:spPr>
          <a:xfrm>
            <a:off x="539552" y="1916832"/>
            <a:ext cx="6432550" cy="1368425"/>
          </a:xfrm>
        </p:spPr>
        <p:txBody>
          <a:bodyPr/>
          <a:lstStyle>
            <a:lvl1pPr>
              <a:buNone/>
              <a:defRPr sz="3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smtClean="0"/>
              <a:t>Haga clic para modificar el estilo de texto del patrón</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xfrm>
            <a:off x="8280400" y="6354763"/>
            <a:ext cx="863600" cy="217487"/>
          </a:xfrm>
          <a:prstGeom prst="rect">
            <a:avLst/>
          </a:prstGeom>
        </p:spPr>
        <p:txBody>
          <a:bodyPr/>
          <a:lstStyle>
            <a:lvl1pPr eaLnBrk="0" hangingPunct="0">
              <a:defRPr>
                <a:ea typeface="ＭＳ Ｐゴシック" pitchFamily="34" charset="-128"/>
                <a:cs typeface="+mn-cs"/>
              </a:defRPr>
            </a:lvl1pPr>
          </a:lstStyle>
          <a:p>
            <a:pPr>
              <a:defRPr/>
            </a:pPr>
            <a:fld id="{3E190178-80A0-4805-8D81-A9F279C0D8BF}"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3 Rectángulo"/>
          <p:cNvSpPr/>
          <p:nvPr userDrawn="1"/>
        </p:nvSpPr>
        <p:spPr bwMode="auto">
          <a:xfrm>
            <a:off x="3563938" y="260350"/>
            <a:ext cx="5580062" cy="6597650"/>
          </a:xfrm>
          <a:prstGeom prst="rect">
            <a:avLst/>
          </a:prstGeom>
          <a:solidFill>
            <a:schemeClr val="accent1"/>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sp>
        <p:nvSpPr>
          <p:cNvPr id="3" name="4 Rectángulo"/>
          <p:cNvSpPr/>
          <p:nvPr userDrawn="1"/>
        </p:nvSpPr>
        <p:spPr bwMode="auto">
          <a:xfrm>
            <a:off x="5872163" y="6453188"/>
            <a:ext cx="284162" cy="117475"/>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sp>
        <p:nvSpPr>
          <p:cNvPr id="4" name="5 Rectángulo"/>
          <p:cNvSpPr/>
          <p:nvPr userDrawn="1"/>
        </p:nvSpPr>
        <p:spPr bwMode="auto">
          <a:xfrm>
            <a:off x="6232525" y="6453188"/>
            <a:ext cx="284163" cy="117475"/>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sp>
        <p:nvSpPr>
          <p:cNvPr id="5" name="6 Rectángulo"/>
          <p:cNvSpPr/>
          <p:nvPr userDrawn="1"/>
        </p:nvSpPr>
        <p:spPr bwMode="auto">
          <a:xfrm>
            <a:off x="6591300" y="6453188"/>
            <a:ext cx="284163" cy="117475"/>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sp>
        <p:nvSpPr>
          <p:cNvPr id="6" name="7 Rectángulo"/>
          <p:cNvSpPr/>
          <p:nvPr userDrawn="1"/>
        </p:nvSpPr>
        <p:spPr bwMode="auto">
          <a:xfrm>
            <a:off x="6951663" y="6453188"/>
            <a:ext cx="284162" cy="117475"/>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sp>
        <p:nvSpPr>
          <p:cNvPr id="7" name="8 Rectángulo"/>
          <p:cNvSpPr/>
          <p:nvPr userDrawn="1"/>
        </p:nvSpPr>
        <p:spPr bwMode="auto">
          <a:xfrm>
            <a:off x="7312025" y="6453188"/>
            <a:ext cx="284163" cy="117475"/>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sp>
        <p:nvSpPr>
          <p:cNvPr id="8" name="9 Rectángulo"/>
          <p:cNvSpPr/>
          <p:nvPr userDrawn="1"/>
        </p:nvSpPr>
        <p:spPr bwMode="auto">
          <a:xfrm>
            <a:off x="7672388" y="6453188"/>
            <a:ext cx="284162" cy="117475"/>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sp>
        <p:nvSpPr>
          <p:cNvPr id="9" name="10 Rectángulo"/>
          <p:cNvSpPr/>
          <p:nvPr userDrawn="1"/>
        </p:nvSpPr>
        <p:spPr bwMode="auto">
          <a:xfrm>
            <a:off x="8032750" y="6453188"/>
            <a:ext cx="284163" cy="117475"/>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sp>
        <p:nvSpPr>
          <p:cNvPr id="10" name="11 Rectángulo"/>
          <p:cNvSpPr/>
          <p:nvPr userDrawn="1"/>
        </p:nvSpPr>
        <p:spPr bwMode="auto">
          <a:xfrm>
            <a:off x="8391525" y="6453188"/>
            <a:ext cx="284163" cy="117475"/>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cxnSp>
        <p:nvCxnSpPr>
          <p:cNvPr id="11" name="12 Conector recto"/>
          <p:cNvCxnSpPr/>
          <p:nvPr userDrawn="1"/>
        </p:nvCxnSpPr>
        <p:spPr bwMode="auto">
          <a:xfrm>
            <a:off x="5872163" y="6618288"/>
            <a:ext cx="2803525" cy="0"/>
          </a:xfrm>
          <a:prstGeom prst="line">
            <a:avLst/>
          </a:prstGeom>
          <a:solidFill>
            <a:schemeClr val="accent1"/>
          </a:solidFill>
          <a:ln w="9525" cap="flat" cmpd="sng" algn="ctr">
            <a:solidFill>
              <a:schemeClr val="accent3">
                <a:lumMod val="85000"/>
              </a:schemeClr>
            </a:solidFill>
            <a:prstDash val="solid"/>
            <a:round/>
            <a:headEnd type="none" w="med" len="med"/>
            <a:tailEnd type="none" w="med" len="med"/>
          </a:ln>
          <a:effectLst/>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xfrm>
            <a:off x="8280400" y="6354763"/>
            <a:ext cx="863600" cy="217487"/>
          </a:xfrm>
          <a:prstGeom prst="rect">
            <a:avLst/>
          </a:prstGeom>
        </p:spPr>
        <p:txBody>
          <a:bodyPr/>
          <a:lstStyle>
            <a:lvl1pPr eaLnBrk="0" hangingPunct="0">
              <a:defRPr>
                <a:ea typeface="ＭＳ Ｐゴシック" pitchFamily="34" charset="-128"/>
                <a:cs typeface="+mn-cs"/>
              </a:defRPr>
            </a:lvl1pPr>
          </a:lstStyle>
          <a:p>
            <a:pPr>
              <a:defRPr/>
            </a:pPr>
            <a:fld id="{39EFBC3D-6E2F-4194-A269-A18C8E24898D}"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title"/>
          </p:nvPr>
        </p:nvSpPr>
        <p:spPr bwMode="auto">
          <a:xfrm>
            <a:off x="488950" y="536575"/>
            <a:ext cx="8186738" cy="731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cambiar el estilo de título	</a:t>
            </a:r>
          </a:p>
        </p:txBody>
      </p:sp>
      <p:pic>
        <p:nvPicPr>
          <p:cNvPr id="1027" name="Picture 36" descr="INDRAlog3"/>
          <p:cNvPicPr>
            <a:picLocks noChangeAspect="1" noChangeArrowheads="1"/>
          </p:cNvPicPr>
          <p:nvPr userDrawn="1"/>
        </p:nvPicPr>
        <p:blipFill>
          <a:blip r:embed="rId14" cstate="screen">
            <a:extLst>
              <a:ext uri="{28A0092B-C50C-407E-A947-70E740481C1C}">
                <a14:useLocalDpi xmlns="" xmlns:a14="http://schemas.microsoft.com/office/drawing/2010/main"/>
              </a:ext>
            </a:extLst>
          </a:blip>
          <a:srcRect/>
          <a:stretch>
            <a:fillRect/>
          </a:stretch>
        </p:blipFill>
        <p:spPr bwMode="auto">
          <a:xfrm>
            <a:off x="468313" y="6381750"/>
            <a:ext cx="723900" cy="234950"/>
          </a:xfrm>
          <a:prstGeom prst="rect">
            <a:avLst/>
          </a:prstGeom>
          <a:noFill/>
          <a:ln w="9525">
            <a:noFill/>
            <a:miter lim="800000"/>
            <a:headEnd/>
            <a:tailEnd/>
          </a:ln>
        </p:spPr>
      </p:pic>
      <p:sp>
        <p:nvSpPr>
          <p:cNvPr id="1028" name="Rectangle 46"/>
          <p:cNvSpPr>
            <a:spLocks noGrp="1" noChangeArrowheads="1"/>
          </p:cNvSpPr>
          <p:nvPr>
            <p:ph type="body" idx="1"/>
          </p:nvPr>
        </p:nvSpPr>
        <p:spPr bwMode="auto">
          <a:xfrm>
            <a:off x="488950" y="1268413"/>
            <a:ext cx="818673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1" name="10 CuadroTexto"/>
          <p:cNvSpPr txBox="1"/>
          <p:nvPr userDrawn="1"/>
        </p:nvSpPr>
        <p:spPr>
          <a:xfrm>
            <a:off x="1258888" y="6372225"/>
            <a:ext cx="1455737" cy="246063"/>
          </a:xfrm>
          <a:prstGeom prst="rect">
            <a:avLst/>
          </a:prstGeom>
          <a:noFill/>
        </p:spPr>
        <p:txBody>
          <a:bodyPr wrap="none">
            <a:spAutoFit/>
          </a:bodyPr>
          <a:lstStyle/>
          <a:p>
            <a:pPr eaLnBrk="0" hangingPunct="0">
              <a:defRPr/>
            </a:pPr>
            <a:r>
              <a:rPr lang="es-ES" sz="1000" dirty="0">
                <a:latin typeface="Neo Sans" pitchFamily="34" charset="0"/>
                <a:ea typeface="ＭＳ Ｐゴシック" pitchFamily="34" charset="-128"/>
                <a:cs typeface="+mn-cs"/>
              </a:rPr>
              <a:t>INFRAESTRUCTURAS</a:t>
            </a:r>
            <a:endParaRPr lang="en-GB" sz="1000" dirty="0">
              <a:latin typeface="Neo Sans" pitchFamily="34" charset="0"/>
              <a:ea typeface="ＭＳ Ｐゴシック" pitchFamily="34" charset="-128"/>
              <a:cs typeface="+mn-cs"/>
            </a:endParaRPr>
          </a:p>
        </p:txBody>
      </p:sp>
      <p:sp>
        <p:nvSpPr>
          <p:cNvPr id="16" name="15 Rectángulo"/>
          <p:cNvSpPr/>
          <p:nvPr userDrawn="1"/>
        </p:nvSpPr>
        <p:spPr bwMode="auto">
          <a:xfrm>
            <a:off x="7312025" y="6453188"/>
            <a:ext cx="284163" cy="117475"/>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sp>
        <p:nvSpPr>
          <p:cNvPr id="17" name="16 Rectángulo"/>
          <p:cNvSpPr/>
          <p:nvPr userDrawn="1"/>
        </p:nvSpPr>
        <p:spPr bwMode="auto">
          <a:xfrm>
            <a:off x="7672388" y="6453188"/>
            <a:ext cx="284162" cy="117475"/>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cxnSp>
        <p:nvCxnSpPr>
          <p:cNvPr id="1032" name="20 Conector recto"/>
          <p:cNvCxnSpPr>
            <a:cxnSpLocks noChangeShapeType="1"/>
          </p:cNvCxnSpPr>
          <p:nvPr userDrawn="1"/>
        </p:nvCxnSpPr>
        <p:spPr bwMode="auto">
          <a:xfrm>
            <a:off x="1258888" y="6372225"/>
            <a:ext cx="0" cy="246063"/>
          </a:xfrm>
          <a:prstGeom prst="line">
            <a:avLst/>
          </a:prstGeom>
          <a:noFill/>
          <a:ln w="9525" algn="ctr">
            <a:solidFill>
              <a:schemeClr val="tx1"/>
            </a:solidFill>
            <a:round/>
            <a:headEnd/>
            <a:tailEnd/>
          </a:ln>
        </p:spPr>
      </p:cxnSp>
      <p:cxnSp>
        <p:nvCxnSpPr>
          <p:cNvPr id="24" name="23 Conector recto"/>
          <p:cNvCxnSpPr/>
          <p:nvPr userDrawn="1"/>
        </p:nvCxnSpPr>
        <p:spPr bwMode="auto">
          <a:xfrm>
            <a:off x="6948488" y="6618288"/>
            <a:ext cx="1727200" cy="0"/>
          </a:xfrm>
          <a:prstGeom prst="line">
            <a:avLst/>
          </a:prstGeom>
          <a:solidFill>
            <a:schemeClr val="accent1"/>
          </a:solidFill>
          <a:ln w="9525" cap="flat" cmpd="sng" algn="ctr">
            <a:solidFill>
              <a:schemeClr val="accent3">
                <a:lumMod val="85000"/>
              </a:schemeClr>
            </a:solidFill>
            <a:prstDash val="solid"/>
            <a:round/>
            <a:headEnd type="none" w="med" len="med"/>
            <a:tailEnd type="none" w="med" len="med"/>
          </a:ln>
          <a:effectLst/>
        </p:spPr>
      </p:cxnSp>
      <p:sp>
        <p:nvSpPr>
          <p:cNvPr id="23" name="22 Rectángulo"/>
          <p:cNvSpPr/>
          <p:nvPr userDrawn="1"/>
        </p:nvSpPr>
        <p:spPr bwMode="auto">
          <a:xfrm>
            <a:off x="6948488" y="6453188"/>
            <a:ext cx="284162" cy="117475"/>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0" hangingPunct="0">
              <a:defRPr/>
            </a:pPr>
            <a:endParaRPr lang="en-GB">
              <a:ea typeface="ＭＳ Ｐゴシック" charset="-128"/>
              <a:cs typeface="ＭＳ Ｐゴシック" charset="-128"/>
            </a:endParaRPr>
          </a:p>
        </p:txBody>
      </p:sp>
      <p:sp>
        <p:nvSpPr>
          <p:cNvPr id="13" name="12 CuadroTexto"/>
          <p:cNvSpPr txBox="1"/>
          <p:nvPr userDrawn="1"/>
        </p:nvSpPr>
        <p:spPr>
          <a:xfrm>
            <a:off x="6865938" y="6597650"/>
            <a:ext cx="1666875" cy="215900"/>
          </a:xfrm>
          <a:prstGeom prst="rect">
            <a:avLst/>
          </a:prstGeom>
          <a:noFill/>
        </p:spPr>
        <p:txBody>
          <a:bodyPr wrap="none">
            <a:spAutoFit/>
          </a:bodyPr>
          <a:lstStyle/>
          <a:p>
            <a:pPr eaLnBrk="0" hangingPunct="0">
              <a:defRPr/>
            </a:pPr>
            <a:r>
              <a:rPr lang="en-US" sz="800" b="0" dirty="0">
                <a:latin typeface="Neo Sans" pitchFamily="34" charset="0"/>
                <a:ea typeface="ＭＳ Ｐゴシック" pitchFamily="34" charset="-128"/>
                <a:cs typeface="+mn-cs"/>
              </a:rPr>
              <a:t>Confidential. All rights reserved. </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l" rtl="0" eaLnBrk="0" fontAlgn="base" hangingPunct="0">
        <a:lnSpc>
          <a:spcPts val="2300"/>
        </a:lnSpc>
        <a:spcBef>
          <a:spcPct val="0"/>
        </a:spcBef>
        <a:spcAft>
          <a:spcPct val="0"/>
        </a:spcAft>
        <a:defRPr sz="2800" b="1">
          <a:solidFill>
            <a:schemeClr val="accent1"/>
          </a:solidFill>
          <a:latin typeface="+mj-lt"/>
          <a:ea typeface="+mj-ea"/>
          <a:cs typeface="+mj-cs"/>
        </a:defRPr>
      </a:lvl1pPr>
      <a:lvl2pPr algn="l" rtl="0" eaLnBrk="0" fontAlgn="base" hangingPunct="0">
        <a:lnSpc>
          <a:spcPts val="2300"/>
        </a:lnSpc>
        <a:spcBef>
          <a:spcPct val="0"/>
        </a:spcBef>
        <a:spcAft>
          <a:spcPct val="0"/>
        </a:spcAft>
        <a:defRPr sz="2800" b="1">
          <a:solidFill>
            <a:schemeClr val="accent1"/>
          </a:solidFill>
          <a:latin typeface="Calibri" pitchFamily="34" charset="0"/>
          <a:ea typeface="ＭＳ Ｐゴシック" charset="-128"/>
          <a:cs typeface="ＭＳ Ｐゴシック" charset="-128"/>
        </a:defRPr>
      </a:lvl2pPr>
      <a:lvl3pPr algn="l" rtl="0" eaLnBrk="0" fontAlgn="base" hangingPunct="0">
        <a:lnSpc>
          <a:spcPts val="2300"/>
        </a:lnSpc>
        <a:spcBef>
          <a:spcPct val="0"/>
        </a:spcBef>
        <a:spcAft>
          <a:spcPct val="0"/>
        </a:spcAft>
        <a:defRPr sz="2800" b="1">
          <a:solidFill>
            <a:schemeClr val="accent1"/>
          </a:solidFill>
          <a:latin typeface="Calibri" pitchFamily="34" charset="0"/>
          <a:ea typeface="ＭＳ Ｐゴシック" charset="-128"/>
          <a:cs typeface="ＭＳ Ｐゴシック" charset="-128"/>
        </a:defRPr>
      </a:lvl3pPr>
      <a:lvl4pPr algn="l" rtl="0" eaLnBrk="0" fontAlgn="base" hangingPunct="0">
        <a:lnSpc>
          <a:spcPts val="2300"/>
        </a:lnSpc>
        <a:spcBef>
          <a:spcPct val="0"/>
        </a:spcBef>
        <a:spcAft>
          <a:spcPct val="0"/>
        </a:spcAft>
        <a:defRPr sz="2800" b="1">
          <a:solidFill>
            <a:schemeClr val="accent1"/>
          </a:solidFill>
          <a:latin typeface="Calibri" pitchFamily="34" charset="0"/>
          <a:ea typeface="ＭＳ Ｐゴシック" charset="-128"/>
          <a:cs typeface="ＭＳ Ｐゴシック" charset="-128"/>
        </a:defRPr>
      </a:lvl4pPr>
      <a:lvl5pPr algn="l" rtl="0" eaLnBrk="0" fontAlgn="base" hangingPunct="0">
        <a:lnSpc>
          <a:spcPts val="2300"/>
        </a:lnSpc>
        <a:spcBef>
          <a:spcPct val="0"/>
        </a:spcBef>
        <a:spcAft>
          <a:spcPct val="0"/>
        </a:spcAft>
        <a:defRPr sz="2800" b="1">
          <a:solidFill>
            <a:schemeClr val="accent1"/>
          </a:solidFill>
          <a:latin typeface="Calibri" pitchFamily="34" charset="0"/>
          <a:ea typeface="ＭＳ Ｐゴシック" charset="-128"/>
          <a:cs typeface="ＭＳ Ｐゴシック" charset="-128"/>
        </a:defRPr>
      </a:lvl5pPr>
      <a:lvl6pPr marL="4572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6pPr>
      <a:lvl7pPr marL="9144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7pPr>
      <a:lvl8pPr marL="13716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8pPr>
      <a:lvl9pPr marL="1828800" algn="l" rtl="0" fontAlgn="base">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9pPr>
    </p:titleStyle>
    <p:bodyStyle>
      <a:lvl1pPr marL="287338" indent="-287338" algn="l" rtl="0" eaLnBrk="0" fontAlgn="base" hangingPunct="0">
        <a:spcBef>
          <a:spcPct val="20000"/>
        </a:spcBef>
        <a:spcAft>
          <a:spcPct val="0"/>
        </a:spcAft>
        <a:buClr>
          <a:schemeClr val="accent1"/>
        </a:buClr>
        <a:buSzPct val="140000"/>
        <a:buFont typeface="Wingdings" pitchFamily="2" charset="2"/>
        <a:buChar char="§"/>
        <a:defRPr sz="2000">
          <a:solidFill>
            <a:schemeClr val="tx1"/>
          </a:solidFill>
          <a:latin typeface="+mn-lt"/>
          <a:ea typeface="ＭＳ Ｐゴシック" charset="-128"/>
          <a:cs typeface="ＭＳ Ｐゴシック" charset="-128"/>
        </a:defRPr>
      </a:lvl1pPr>
      <a:lvl2pPr marL="762000" indent="-190500" algn="l" rtl="0" eaLnBrk="0" fontAlgn="base" hangingPunct="0">
        <a:spcBef>
          <a:spcPct val="20000"/>
        </a:spcBef>
        <a:spcAft>
          <a:spcPct val="0"/>
        </a:spcAft>
        <a:buClr>
          <a:schemeClr val="tx1"/>
        </a:buClr>
        <a:buSzPct val="135000"/>
        <a:buFont typeface="Wingdings" pitchFamily="2" charset="2"/>
        <a:buChar char="§"/>
        <a:defRPr>
          <a:solidFill>
            <a:schemeClr val="tx1"/>
          </a:solidFill>
          <a:latin typeface="+mn-lt"/>
          <a:ea typeface="+mj-ea"/>
          <a:cs typeface="ＭＳ Ｐゴシック"/>
        </a:defRPr>
      </a:lvl2pPr>
      <a:lvl3pPr marL="1524000" indent="-187325" algn="l" rtl="0" eaLnBrk="0" fontAlgn="base" hangingPunct="0">
        <a:spcBef>
          <a:spcPct val="20000"/>
        </a:spcBef>
        <a:spcAft>
          <a:spcPct val="0"/>
        </a:spcAft>
        <a:buClr>
          <a:schemeClr val="tx2"/>
        </a:buClr>
        <a:buFont typeface="Wingdings" pitchFamily="2" charset="2"/>
        <a:buChar char="§"/>
        <a:defRPr sz="1600" b="1">
          <a:solidFill>
            <a:schemeClr val="tx1"/>
          </a:solidFill>
          <a:latin typeface="+mn-lt"/>
          <a:ea typeface="+mj-ea"/>
          <a:cs typeface="ＭＳ Ｐゴシック"/>
        </a:defRPr>
      </a:lvl3pPr>
      <a:lvl4pPr marL="2100263" indent="-192088" algn="l" rtl="0" eaLnBrk="0" fontAlgn="base" hangingPunct="0">
        <a:spcBef>
          <a:spcPct val="20000"/>
        </a:spcBef>
        <a:spcAft>
          <a:spcPct val="0"/>
        </a:spcAft>
        <a:buClr>
          <a:schemeClr val="bg2"/>
        </a:buClr>
        <a:buFont typeface="Wingdings" pitchFamily="2" charset="2"/>
        <a:buChar char="§"/>
        <a:defRPr sz="1600">
          <a:solidFill>
            <a:schemeClr val="tx1"/>
          </a:solidFill>
          <a:latin typeface="+mn-lt"/>
          <a:ea typeface="+mj-ea"/>
          <a:cs typeface="ＭＳ Ｐゴシック"/>
        </a:defRPr>
      </a:lvl4pPr>
      <a:lvl5pPr marL="2667000" indent="-190500" algn="l" rtl="0" eaLnBrk="0" fontAlgn="base" hangingPunct="0">
        <a:spcBef>
          <a:spcPct val="20000"/>
        </a:spcBef>
        <a:spcAft>
          <a:spcPct val="0"/>
        </a:spcAft>
        <a:buClr>
          <a:schemeClr val="bg2"/>
        </a:buClr>
        <a:buChar char="•"/>
        <a:defRPr sz="1400">
          <a:solidFill>
            <a:schemeClr val="tx1"/>
          </a:solidFill>
          <a:latin typeface="+mn-lt"/>
          <a:ea typeface="+mj-ea"/>
          <a:cs typeface="ＭＳ Ｐゴシック"/>
        </a:defRPr>
      </a:lvl5pPr>
      <a:lvl6pPr marL="3124200" indent="-190500" algn="l" rtl="0" fontAlgn="base">
        <a:spcBef>
          <a:spcPct val="20000"/>
        </a:spcBef>
        <a:spcAft>
          <a:spcPct val="0"/>
        </a:spcAft>
        <a:buClr>
          <a:schemeClr val="bg2"/>
        </a:buClr>
        <a:buChar char="•"/>
        <a:defRPr sz="1400">
          <a:solidFill>
            <a:schemeClr val="tx1"/>
          </a:solidFill>
          <a:latin typeface="+mn-lt"/>
          <a:ea typeface="+mj-ea"/>
        </a:defRPr>
      </a:lvl6pPr>
      <a:lvl7pPr marL="3581400" indent="-190500" algn="l" rtl="0" fontAlgn="base">
        <a:spcBef>
          <a:spcPct val="20000"/>
        </a:spcBef>
        <a:spcAft>
          <a:spcPct val="0"/>
        </a:spcAft>
        <a:buClr>
          <a:schemeClr val="bg2"/>
        </a:buClr>
        <a:buChar char="•"/>
        <a:defRPr sz="1400">
          <a:solidFill>
            <a:schemeClr val="tx1"/>
          </a:solidFill>
          <a:latin typeface="+mn-lt"/>
          <a:ea typeface="+mj-ea"/>
        </a:defRPr>
      </a:lvl7pPr>
      <a:lvl8pPr marL="4038600" indent="-190500" algn="l" rtl="0" fontAlgn="base">
        <a:spcBef>
          <a:spcPct val="20000"/>
        </a:spcBef>
        <a:spcAft>
          <a:spcPct val="0"/>
        </a:spcAft>
        <a:buClr>
          <a:schemeClr val="bg2"/>
        </a:buClr>
        <a:buChar char="•"/>
        <a:defRPr sz="1400">
          <a:solidFill>
            <a:schemeClr val="tx1"/>
          </a:solidFill>
          <a:latin typeface="+mn-lt"/>
          <a:ea typeface="+mj-ea"/>
        </a:defRPr>
      </a:lvl8pPr>
      <a:lvl9pPr marL="4495800" indent="-190500" algn="l" rtl="0" fontAlgn="base">
        <a:spcBef>
          <a:spcPct val="20000"/>
        </a:spcBef>
        <a:spcAft>
          <a:spcPct val="0"/>
        </a:spcAft>
        <a:buClr>
          <a:schemeClr val="bg2"/>
        </a:buClr>
        <a:buChar char="•"/>
        <a:defRPr sz="1400">
          <a:solidFill>
            <a:schemeClr val="tx1"/>
          </a:solidFill>
          <a:latin typeface="+mn-lt"/>
          <a:ea typeface="+mj-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title"/>
          </p:nvPr>
        </p:nvSpPr>
        <p:spPr bwMode="auto">
          <a:xfrm>
            <a:off x="511175" y="287338"/>
            <a:ext cx="8307388" cy="11811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s-ES" smtClean="0"/>
              <a:t>Haga clic para cambiar el estilo de titulo Haga clic para cambiar el estilo de título	</a:t>
            </a:r>
          </a:p>
        </p:txBody>
      </p:sp>
      <p:sp>
        <p:nvSpPr>
          <p:cNvPr id="1027" name="Rectangle 46"/>
          <p:cNvSpPr>
            <a:spLocks noGrp="1" noChangeArrowheads="1"/>
          </p:cNvSpPr>
          <p:nvPr>
            <p:ph type="body" idx="1"/>
          </p:nvPr>
        </p:nvSpPr>
        <p:spPr bwMode="auto">
          <a:xfrm>
            <a:off x="511175" y="1916113"/>
            <a:ext cx="8329613" cy="4448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pic>
        <p:nvPicPr>
          <p:cNvPr id="1028" name="Imagen 8" descr="pie.jpg"/>
          <p:cNvPicPr>
            <a:picLocks noChangeAspect="1"/>
          </p:cNvPicPr>
          <p:nvPr/>
        </p:nvPicPr>
        <p:blipFill>
          <a:blip r:embed="rId11"/>
          <a:srcRect/>
          <a:stretch>
            <a:fillRect/>
          </a:stretch>
        </p:blipFill>
        <p:spPr bwMode="auto">
          <a:xfrm>
            <a:off x="0" y="6465888"/>
            <a:ext cx="9144000" cy="419100"/>
          </a:xfrm>
          <a:prstGeom prst="rect">
            <a:avLst/>
          </a:prstGeom>
          <a:noFill/>
          <a:ln w="9525">
            <a:noFill/>
            <a:miter lim="800000"/>
            <a:headEnd/>
            <a:tailEnd/>
          </a:ln>
        </p:spPr>
      </p:pic>
      <p:sp>
        <p:nvSpPr>
          <p:cNvPr id="1029" name="Rectangle 28"/>
          <p:cNvSpPr>
            <a:spLocks noChangeArrowheads="1"/>
          </p:cNvSpPr>
          <p:nvPr/>
        </p:nvSpPr>
        <p:spPr bwMode="auto">
          <a:xfrm>
            <a:off x="3116263" y="6635750"/>
            <a:ext cx="5472112" cy="147638"/>
          </a:xfrm>
          <a:prstGeom prst="rect">
            <a:avLst/>
          </a:prstGeom>
          <a:noFill/>
          <a:ln w="9525">
            <a:noFill/>
            <a:miter lim="800000"/>
            <a:headEnd/>
            <a:tailEnd/>
          </a:ln>
        </p:spPr>
        <p:txBody>
          <a:bodyPr lIns="0" tIns="0" rIns="0" bIns="0" anchor="ctr"/>
          <a:lstStyle/>
          <a:p>
            <a:pPr algn="r">
              <a:defRPr/>
            </a:pPr>
            <a:r>
              <a:rPr lang="es-ES" sz="700" b="0" dirty="0" smtClean="0"/>
              <a:t>Infraestructuras</a:t>
            </a:r>
            <a:endParaRPr lang="es-ES" sz="700" b="0" dirty="0"/>
          </a:p>
        </p:txBody>
      </p:sp>
      <p:sp>
        <p:nvSpPr>
          <p:cNvPr id="1030" name="Rectangle 21"/>
          <p:cNvSpPr>
            <a:spLocks noChangeArrowheads="1"/>
          </p:cNvSpPr>
          <p:nvPr/>
        </p:nvSpPr>
        <p:spPr bwMode="auto">
          <a:xfrm>
            <a:off x="8739188" y="6615113"/>
            <a:ext cx="863600" cy="217487"/>
          </a:xfrm>
          <a:prstGeom prst="rect">
            <a:avLst/>
          </a:prstGeom>
          <a:noFill/>
          <a:ln w="9525">
            <a:noFill/>
            <a:miter lim="800000"/>
            <a:headEnd/>
            <a:tailEnd/>
          </a:ln>
        </p:spPr>
        <p:txBody>
          <a:bodyPr/>
          <a:lstStyle/>
          <a:p>
            <a:pPr>
              <a:defRPr/>
            </a:pPr>
            <a:fld id="{F1F2EE7A-B54A-4ED0-A58F-B2123F84C02D}" type="slidenum">
              <a:rPr lang="es-ES" sz="700" b="0"/>
              <a:pPr>
                <a:defRPr/>
              </a:pPr>
              <a:t>‹Nº›</a:t>
            </a:fld>
            <a:endParaRPr lang="es-ES" sz="700" b="0"/>
          </a:p>
        </p:txBody>
      </p:sp>
      <p:sp>
        <p:nvSpPr>
          <p:cNvPr id="1031" name="Rectangle 28"/>
          <p:cNvSpPr>
            <a:spLocks noChangeArrowheads="1"/>
          </p:cNvSpPr>
          <p:nvPr/>
        </p:nvSpPr>
        <p:spPr bwMode="auto">
          <a:xfrm>
            <a:off x="8670925" y="6627813"/>
            <a:ext cx="71438" cy="147637"/>
          </a:xfrm>
          <a:prstGeom prst="rect">
            <a:avLst/>
          </a:prstGeom>
          <a:noFill/>
          <a:ln w="9525">
            <a:noFill/>
            <a:miter lim="800000"/>
            <a:headEnd/>
            <a:tailEnd/>
          </a:ln>
        </p:spPr>
        <p:txBody>
          <a:bodyPr lIns="0" tIns="0" rIns="0" bIns="0" anchor="ctr"/>
          <a:lstStyle/>
          <a:p>
            <a:pPr algn="r">
              <a:defRPr/>
            </a:pPr>
            <a:r>
              <a:rPr lang="en-US" sz="800" b="0">
                <a:solidFill>
                  <a:srgbClr val="B6B6B6"/>
                </a:solidFill>
              </a:rPr>
              <a:t>|</a:t>
            </a:r>
            <a:endParaRPr lang="es-ES_tradnl" sz="800" b="0">
              <a:solidFill>
                <a:srgbClr val="B6B6B6"/>
              </a:solidFill>
            </a:endParaRPr>
          </a:p>
        </p:txBody>
      </p:sp>
      <p:pic>
        <p:nvPicPr>
          <p:cNvPr id="1032" name="Imagen 10" descr="Indra_01_pos_RGB.png"/>
          <p:cNvPicPr>
            <a:picLocks noChangeAspect="1"/>
          </p:cNvPicPr>
          <p:nvPr/>
        </p:nvPicPr>
        <p:blipFill>
          <a:blip r:embed="rId12" cstate="screen">
            <a:extLst>
              <a:ext uri="{28A0092B-C50C-407E-A947-70E740481C1C}">
                <a14:useLocalDpi xmlns="" xmlns:a14="http://schemas.microsoft.com/office/drawing/2010/main"/>
              </a:ext>
            </a:extLst>
          </a:blip>
          <a:srcRect/>
          <a:stretch>
            <a:fillRect/>
          </a:stretch>
        </p:blipFill>
        <p:spPr bwMode="auto">
          <a:xfrm>
            <a:off x="487363" y="6472238"/>
            <a:ext cx="1008062" cy="481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l" rtl="0" eaLnBrk="1" fontAlgn="base" hangingPunct="1">
        <a:spcBef>
          <a:spcPct val="0"/>
        </a:spcBef>
        <a:spcAft>
          <a:spcPct val="0"/>
        </a:spcAft>
        <a:defRPr sz="2100" b="1" cap="all">
          <a:solidFill>
            <a:schemeClr val="accent1"/>
          </a:solidFill>
          <a:latin typeface="Arial"/>
          <a:ea typeface="+mj-ea"/>
          <a:cs typeface="Arial"/>
        </a:defRPr>
      </a:lvl1pPr>
      <a:lvl2pPr algn="l" rtl="0" eaLnBrk="1" fontAlgn="base" hangingPunct="1">
        <a:spcBef>
          <a:spcPct val="0"/>
        </a:spcBef>
        <a:spcAft>
          <a:spcPct val="0"/>
        </a:spcAft>
        <a:defRPr sz="2100" b="1">
          <a:solidFill>
            <a:schemeClr val="accent1"/>
          </a:solidFill>
          <a:latin typeface="Arial" charset="0"/>
          <a:ea typeface="ＭＳ Ｐゴシック" charset="-128"/>
          <a:cs typeface="Arial" pitchFamily="34" charset="0"/>
        </a:defRPr>
      </a:lvl2pPr>
      <a:lvl3pPr algn="l" rtl="0" eaLnBrk="1" fontAlgn="base" hangingPunct="1">
        <a:spcBef>
          <a:spcPct val="0"/>
        </a:spcBef>
        <a:spcAft>
          <a:spcPct val="0"/>
        </a:spcAft>
        <a:defRPr sz="2100" b="1">
          <a:solidFill>
            <a:schemeClr val="accent1"/>
          </a:solidFill>
          <a:latin typeface="Arial" charset="0"/>
          <a:ea typeface="ＭＳ Ｐゴシック" charset="-128"/>
          <a:cs typeface="Arial" pitchFamily="34" charset="0"/>
        </a:defRPr>
      </a:lvl3pPr>
      <a:lvl4pPr algn="l" rtl="0" eaLnBrk="1" fontAlgn="base" hangingPunct="1">
        <a:spcBef>
          <a:spcPct val="0"/>
        </a:spcBef>
        <a:spcAft>
          <a:spcPct val="0"/>
        </a:spcAft>
        <a:defRPr sz="2100" b="1">
          <a:solidFill>
            <a:schemeClr val="accent1"/>
          </a:solidFill>
          <a:latin typeface="Arial" charset="0"/>
          <a:ea typeface="ＭＳ Ｐゴシック" charset="-128"/>
          <a:cs typeface="Arial" pitchFamily="34" charset="0"/>
        </a:defRPr>
      </a:lvl4pPr>
      <a:lvl5pPr algn="l" rtl="0" eaLnBrk="1" fontAlgn="base" hangingPunct="1">
        <a:spcBef>
          <a:spcPct val="0"/>
        </a:spcBef>
        <a:spcAft>
          <a:spcPct val="0"/>
        </a:spcAft>
        <a:defRPr sz="2100" b="1">
          <a:solidFill>
            <a:schemeClr val="accent1"/>
          </a:solidFill>
          <a:latin typeface="Arial" charset="0"/>
          <a:ea typeface="ＭＳ Ｐゴシック" charset="-128"/>
          <a:cs typeface="Arial" pitchFamily="34" charset="0"/>
        </a:defRPr>
      </a:lvl5pPr>
      <a:lvl6pPr marL="457200" algn="l" rtl="0" eaLnBrk="1" fontAlgn="base" hangingPunct="1">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6pPr>
      <a:lvl7pPr marL="914400" algn="l" rtl="0" eaLnBrk="1" fontAlgn="base" hangingPunct="1">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7pPr>
      <a:lvl8pPr marL="1371600" algn="l" rtl="0" eaLnBrk="1" fontAlgn="base" hangingPunct="1">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8pPr>
      <a:lvl9pPr marL="1828800" algn="l" rtl="0" eaLnBrk="1" fontAlgn="base" hangingPunct="1">
        <a:lnSpc>
          <a:spcPts val="2300"/>
        </a:lnSpc>
        <a:spcBef>
          <a:spcPct val="0"/>
        </a:spcBef>
        <a:spcAft>
          <a:spcPct val="0"/>
        </a:spcAft>
        <a:defRPr sz="2400" b="1">
          <a:solidFill>
            <a:schemeClr val="tx1"/>
          </a:solidFill>
          <a:latin typeface="Arial" charset="0"/>
          <a:ea typeface="ＭＳ Ｐゴシック" charset="-128"/>
          <a:cs typeface="ＭＳ Ｐゴシック" charset="-128"/>
        </a:defRPr>
      </a:lvl9pPr>
    </p:titleStyle>
    <p:bodyStyle>
      <a:lvl1pPr marL="287338" indent="-287338" algn="l" rtl="0" eaLnBrk="1" fontAlgn="base" hangingPunct="1">
        <a:spcBef>
          <a:spcPct val="20000"/>
        </a:spcBef>
        <a:spcAft>
          <a:spcPct val="0"/>
        </a:spcAft>
        <a:buClr>
          <a:schemeClr val="accent1"/>
        </a:buClr>
        <a:buSzPct val="140000"/>
        <a:buFont typeface="Wingdings" pitchFamily="2" charset="2"/>
        <a:buChar char="§"/>
        <a:defRPr sz="2000">
          <a:solidFill>
            <a:schemeClr val="tx1"/>
          </a:solidFill>
          <a:latin typeface="+mn-lt"/>
          <a:ea typeface="ＭＳ Ｐゴシック" charset="-128"/>
          <a:cs typeface="ＭＳ Ｐゴシック" charset="-128"/>
        </a:defRPr>
      </a:lvl1pPr>
      <a:lvl2pPr marL="762000" indent="-190500" algn="l" rtl="0" eaLnBrk="1" fontAlgn="base" hangingPunct="1">
        <a:spcBef>
          <a:spcPct val="20000"/>
        </a:spcBef>
        <a:spcAft>
          <a:spcPct val="0"/>
        </a:spcAft>
        <a:buClr>
          <a:schemeClr val="tx1"/>
        </a:buClr>
        <a:buSzPct val="136000"/>
        <a:buFont typeface="Wingdings" pitchFamily="2" charset="2"/>
        <a:buChar char="§"/>
        <a:defRPr>
          <a:solidFill>
            <a:schemeClr val="tx1"/>
          </a:solidFill>
          <a:latin typeface="+mn-lt"/>
          <a:ea typeface="+mj-ea"/>
        </a:defRPr>
      </a:lvl2pPr>
      <a:lvl3pPr marL="1524000" indent="-187325" algn="l" rtl="0" eaLnBrk="1" fontAlgn="base" hangingPunct="1">
        <a:spcBef>
          <a:spcPct val="20000"/>
        </a:spcBef>
        <a:spcAft>
          <a:spcPct val="0"/>
        </a:spcAft>
        <a:buClr>
          <a:schemeClr val="tx2"/>
        </a:buClr>
        <a:buFont typeface="Wingdings" pitchFamily="2" charset="2"/>
        <a:buChar char="§"/>
        <a:defRPr sz="1600">
          <a:solidFill>
            <a:schemeClr val="tx1"/>
          </a:solidFill>
          <a:latin typeface="+mn-lt"/>
          <a:ea typeface="+mj-ea"/>
        </a:defRPr>
      </a:lvl3pPr>
      <a:lvl4pPr marL="2100263" indent="-192088" algn="l" rtl="0" eaLnBrk="1" fontAlgn="base" hangingPunct="1">
        <a:spcBef>
          <a:spcPct val="20000"/>
        </a:spcBef>
        <a:spcAft>
          <a:spcPct val="0"/>
        </a:spcAft>
        <a:buClr>
          <a:schemeClr val="bg2"/>
        </a:buClr>
        <a:buFont typeface="Wingdings" pitchFamily="2" charset="2"/>
        <a:buChar char="§"/>
        <a:defRPr sz="1500">
          <a:solidFill>
            <a:schemeClr val="tx1"/>
          </a:solidFill>
          <a:latin typeface="+mn-lt"/>
          <a:ea typeface="+mj-ea"/>
        </a:defRPr>
      </a:lvl4pPr>
      <a:lvl5pPr marL="2667000" indent="-190500" algn="l" rtl="0" eaLnBrk="1" fontAlgn="base" hangingPunct="1">
        <a:spcBef>
          <a:spcPct val="20000"/>
        </a:spcBef>
        <a:spcAft>
          <a:spcPct val="0"/>
        </a:spcAft>
        <a:buClr>
          <a:schemeClr val="bg2"/>
        </a:buClr>
        <a:buChar char="•"/>
        <a:defRPr sz="1200">
          <a:solidFill>
            <a:schemeClr val="tx1"/>
          </a:solidFill>
          <a:latin typeface="+mn-lt"/>
          <a:ea typeface="+mj-ea"/>
        </a:defRPr>
      </a:lvl5pPr>
      <a:lvl6pPr marL="3124200" indent="-190500" algn="l" rtl="0" eaLnBrk="1" fontAlgn="base" hangingPunct="1">
        <a:spcBef>
          <a:spcPct val="20000"/>
        </a:spcBef>
        <a:spcAft>
          <a:spcPct val="0"/>
        </a:spcAft>
        <a:buClr>
          <a:schemeClr val="bg2"/>
        </a:buClr>
        <a:buChar char="•"/>
        <a:defRPr sz="1400">
          <a:solidFill>
            <a:schemeClr val="tx1"/>
          </a:solidFill>
          <a:latin typeface="+mn-lt"/>
          <a:ea typeface="+mj-ea"/>
        </a:defRPr>
      </a:lvl6pPr>
      <a:lvl7pPr marL="3581400" indent="-190500" algn="l" rtl="0" eaLnBrk="1" fontAlgn="base" hangingPunct="1">
        <a:spcBef>
          <a:spcPct val="20000"/>
        </a:spcBef>
        <a:spcAft>
          <a:spcPct val="0"/>
        </a:spcAft>
        <a:buClr>
          <a:schemeClr val="bg2"/>
        </a:buClr>
        <a:buChar char="•"/>
        <a:defRPr sz="1400">
          <a:solidFill>
            <a:schemeClr val="tx1"/>
          </a:solidFill>
          <a:latin typeface="+mn-lt"/>
          <a:ea typeface="+mj-ea"/>
        </a:defRPr>
      </a:lvl7pPr>
      <a:lvl8pPr marL="4038600" indent="-190500" algn="l" rtl="0" eaLnBrk="1" fontAlgn="base" hangingPunct="1">
        <a:spcBef>
          <a:spcPct val="20000"/>
        </a:spcBef>
        <a:spcAft>
          <a:spcPct val="0"/>
        </a:spcAft>
        <a:buClr>
          <a:schemeClr val="bg2"/>
        </a:buClr>
        <a:buChar char="•"/>
        <a:defRPr sz="1400">
          <a:solidFill>
            <a:schemeClr val="tx1"/>
          </a:solidFill>
          <a:latin typeface="+mn-lt"/>
          <a:ea typeface="+mj-ea"/>
        </a:defRPr>
      </a:lvl8pPr>
      <a:lvl9pPr marL="4495800" indent="-190500" algn="l" rtl="0" eaLnBrk="1" fontAlgn="base" hangingPunct="1">
        <a:spcBef>
          <a:spcPct val="20000"/>
        </a:spcBef>
        <a:spcAft>
          <a:spcPct val="0"/>
        </a:spcAft>
        <a:buClr>
          <a:schemeClr val="bg2"/>
        </a:buClr>
        <a:buChar char="•"/>
        <a:defRPr sz="1400">
          <a:solidFill>
            <a:schemeClr val="tx1"/>
          </a:solidFill>
          <a:latin typeface="+mn-lt"/>
          <a:ea typeface="+mj-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4.png"/><Relationship Id="rId1" Type="http://schemas.openxmlformats.org/officeDocument/2006/relationships/slideLayout" Target="../slideLayouts/slideLayout16.xml"/><Relationship Id="rId5" Type="http://schemas.openxmlformats.org/officeDocument/2006/relationships/image" Target="../media/image46.png"/><Relationship Id="rId4" Type="http://schemas.openxmlformats.org/officeDocument/2006/relationships/hyperlink" Target="http://www.mobiwallet-project.eu/"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55.png"/><Relationship Id="rId5" Type="http://schemas.openxmlformats.org/officeDocument/2006/relationships/image" Target="../media/image50.png"/><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60.png"/><Relationship Id="rId5" Type="http://schemas.microsoft.com/office/2007/relationships/hdphoto" Target="../media/hdphoto1.wdp"/><Relationship Id="rId10" Type="http://schemas.openxmlformats.org/officeDocument/2006/relationships/image" Target="../media/image46.png"/><Relationship Id="rId4" Type="http://schemas.openxmlformats.org/officeDocument/2006/relationships/image" Target="../media/image59.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16.xml"/><Relationship Id="rId5" Type="http://schemas.openxmlformats.org/officeDocument/2006/relationships/image" Target="../media/image68.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16.xml"/><Relationship Id="rId5" Type="http://schemas.openxmlformats.org/officeDocument/2006/relationships/image" Target="../media/image71.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64.png"/><Relationship Id="rId1" Type="http://schemas.openxmlformats.org/officeDocument/2006/relationships/slideLayout" Target="../slideLayouts/slideLayout16.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64.png"/><Relationship Id="rId1" Type="http://schemas.openxmlformats.org/officeDocument/2006/relationships/slideLayout" Target="../slideLayouts/slideLayout1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95.png"/><Relationship Id="rId13" Type="http://schemas.microsoft.com/office/2007/relationships/hdphoto" Target="../media/hdphoto4.wdp"/><Relationship Id="rId3" Type="http://schemas.openxmlformats.org/officeDocument/2006/relationships/image" Target="../media/image90.png"/><Relationship Id="rId7" Type="http://schemas.openxmlformats.org/officeDocument/2006/relationships/image" Target="../media/image94.jpeg"/><Relationship Id="rId12" Type="http://schemas.openxmlformats.org/officeDocument/2006/relationships/image" Target="../media/image99.jpeg"/><Relationship Id="rId2" Type="http://schemas.openxmlformats.org/officeDocument/2006/relationships/image" Target="../media/image89.png"/><Relationship Id="rId1" Type="http://schemas.openxmlformats.org/officeDocument/2006/relationships/slideLayout" Target="../slideLayouts/slideLayout21.xml"/><Relationship Id="rId6" Type="http://schemas.openxmlformats.org/officeDocument/2006/relationships/image" Target="../media/image93.jpeg"/><Relationship Id="rId11" Type="http://schemas.openxmlformats.org/officeDocument/2006/relationships/image" Target="../media/image98.png"/><Relationship Id="rId5" Type="http://schemas.openxmlformats.org/officeDocument/2006/relationships/image" Target="../media/image92.jpe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emf"/><Relationship Id="rId1" Type="http://schemas.openxmlformats.org/officeDocument/2006/relationships/slideLayout" Target="../slideLayouts/slideLayout18.xml"/><Relationship Id="rId5" Type="http://schemas.openxmlformats.org/officeDocument/2006/relationships/image" Target="../media/image102.png"/><Relationship Id="rId4" Type="http://schemas.openxmlformats.org/officeDocument/2006/relationships/hyperlink" Target="mailto:contactomexico@indracompan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4.png"/><Relationship Id="rId2" Type="http://schemas.openxmlformats.org/officeDocument/2006/relationships/image" Target="../media/image40.jpeg"/><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808" y="4365104"/>
            <a:ext cx="5882400" cy="1512168"/>
          </a:xfrm>
        </p:spPr>
        <p:txBody>
          <a:bodyPr/>
          <a:lstStyle/>
          <a:p>
            <a:r>
              <a:rPr lang="es-ES" sz="2000" dirty="0"/>
              <a:t>SOLUCIONES </a:t>
            </a:r>
            <a:r>
              <a:rPr lang="es-ES" sz="2000" dirty="0" err="1" smtClean="0"/>
              <a:t>MóVILES</a:t>
            </a:r>
            <a:r>
              <a:rPr lang="es-ES" sz="2000" dirty="0" smtClean="0"/>
              <a:t> </a:t>
            </a:r>
            <a:r>
              <a:rPr lang="es-ES" sz="2000" dirty="0"/>
              <a:t>DE INTERMODALIDAD E INTEROPERABILIDAD PARA</a:t>
            </a:r>
            <a:br>
              <a:rPr lang="es-ES" sz="2000" dirty="0"/>
            </a:br>
            <a:r>
              <a:rPr lang="es-ES" sz="2000" dirty="0"/>
              <a:t>SERVICIOS DE TRANSPORTE </a:t>
            </a:r>
          </a:p>
        </p:txBody>
      </p:sp>
      <p:sp>
        <p:nvSpPr>
          <p:cNvPr id="3" name="Marcador de texto 2"/>
          <p:cNvSpPr>
            <a:spLocks noGrp="1"/>
          </p:cNvSpPr>
          <p:nvPr>
            <p:ph type="body" idx="1"/>
          </p:nvPr>
        </p:nvSpPr>
        <p:spPr/>
        <p:txBody>
          <a:bodyPr/>
          <a:lstStyle/>
          <a:p>
            <a:r>
              <a:rPr lang="es-ES" dirty="0" smtClean="0"/>
              <a:t>Transporte y Tráfico</a:t>
            </a:r>
            <a:endParaRPr lang="es-ES" dirty="0"/>
          </a:p>
        </p:txBody>
      </p:sp>
      <p:sp>
        <p:nvSpPr>
          <p:cNvPr id="4" name="Marcador de texto 3"/>
          <p:cNvSpPr>
            <a:spLocks noGrp="1"/>
          </p:cNvSpPr>
          <p:nvPr>
            <p:ph type="body" sz="quarter" idx="10"/>
          </p:nvPr>
        </p:nvSpPr>
        <p:spPr>
          <a:xfrm>
            <a:off x="561808" y="6093296"/>
            <a:ext cx="5882400" cy="312183"/>
          </a:xfrm>
        </p:spPr>
        <p:txBody>
          <a:bodyPr/>
          <a:lstStyle/>
          <a:p>
            <a:pPr algn="r"/>
            <a:r>
              <a:rPr lang="es-ES" dirty="0" smtClean="0"/>
              <a:t>México DF  •  Noviembre 2014</a:t>
            </a:r>
            <a:endParaRPr lang="es-ES" dirty="0"/>
          </a:p>
        </p:txBody>
      </p:sp>
    </p:spTree>
    <p:extLst>
      <p:ext uri="{BB962C8B-B14F-4D97-AF65-F5344CB8AC3E}">
        <p14:creationId xmlns="" xmlns:p14="http://schemas.microsoft.com/office/powerpoint/2010/main" val="2088128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511175" y="287338"/>
            <a:ext cx="8307388" cy="625202"/>
          </a:xfrm>
        </p:spPr>
        <p:txBody>
          <a:bodyPr/>
          <a:lstStyle/>
          <a:p>
            <a:r>
              <a:rPr lang="es-ES" altLang="es-ES" sz="2000" dirty="0"/>
              <a:t>El resto de los pilotos</a:t>
            </a:r>
            <a:endParaRPr lang="es-ES" dirty="0"/>
          </a:p>
        </p:txBody>
      </p:sp>
      <p:sp>
        <p:nvSpPr>
          <p:cNvPr id="7" name="Marcador de texto 6"/>
          <p:cNvSpPr>
            <a:spLocks noGrp="1"/>
          </p:cNvSpPr>
          <p:nvPr>
            <p:ph type="body" sz="quarter" idx="13"/>
          </p:nvPr>
        </p:nvSpPr>
        <p:spPr/>
        <p:txBody>
          <a:bodyPr/>
          <a:lstStyle/>
          <a:p>
            <a:r>
              <a:rPr lang="es-ES" dirty="0" err="1" smtClean="0"/>
              <a:t>Mobiwallet</a:t>
            </a:r>
            <a:endParaRPr lang="es-ES" dirty="0"/>
          </a:p>
        </p:txBody>
      </p:sp>
      <p:pic>
        <p:nvPicPr>
          <p:cNvPr id="10" name="Picture 2"/>
          <p:cNvPicPr>
            <a:picLocks noChangeAspect="1" noChangeArrowheads="1"/>
          </p:cNvPicPr>
          <p:nvPr/>
        </p:nvPicPr>
        <p:blipFill>
          <a:blip r:embed="rId2"/>
          <a:srcRect/>
          <a:stretch>
            <a:fillRect/>
          </a:stretch>
        </p:blipFill>
        <p:spPr bwMode="auto">
          <a:xfrm>
            <a:off x="7164288" y="188640"/>
            <a:ext cx="1590675" cy="723900"/>
          </a:xfrm>
          <a:prstGeom prst="rect">
            <a:avLst/>
          </a:prstGeom>
          <a:noFill/>
          <a:ln w="9525">
            <a:noFill/>
            <a:miter lim="800000"/>
            <a:headEnd/>
            <a:tailEnd/>
          </a:ln>
        </p:spPr>
      </p:pic>
      <p:sp>
        <p:nvSpPr>
          <p:cNvPr id="167" name="4 Rectángulo"/>
          <p:cNvSpPr/>
          <p:nvPr/>
        </p:nvSpPr>
        <p:spPr>
          <a:xfrm>
            <a:off x="2267744" y="1348843"/>
            <a:ext cx="6480968" cy="492443"/>
          </a:xfrm>
          <a:prstGeom prst="rect">
            <a:avLst/>
          </a:prstGeom>
        </p:spPr>
        <p:txBody>
          <a:bodyPr wrap="square" anchor="t">
            <a:spAutoFit/>
          </a:bodyPr>
          <a:lstStyle/>
          <a:p>
            <a:pPr>
              <a:spcBef>
                <a:spcPts val="0"/>
              </a:spcBef>
              <a:spcAft>
                <a:spcPts val="0"/>
              </a:spcAft>
            </a:pPr>
            <a:r>
              <a:rPr lang="es-ES" sz="1300" b="0" dirty="0" smtClean="0"/>
              <a:t>El </a:t>
            </a:r>
            <a:r>
              <a:rPr lang="es-ES" sz="1300" b="0" dirty="0"/>
              <a:t>piloto italiano propone una solución integrada que permite a los usuarios acceder </a:t>
            </a:r>
            <a:r>
              <a:rPr lang="es-ES" sz="1300" b="0" dirty="0" smtClean="0"/>
              <a:t/>
            </a:r>
            <a:br>
              <a:rPr lang="es-ES" sz="1300" b="0" dirty="0" smtClean="0"/>
            </a:br>
            <a:r>
              <a:rPr lang="es-ES" sz="1300" b="0" dirty="0" smtClean="0"/>
              <a:t>a </a:t>
            </a:r>
            <a:r>
              <a:rPr lang="es-ES" sz="1300" b="0" dirty="0"/>
              <a:t>servicios </a:t>
            </a:r>
            <a:r>
              <a:rPr lang="es-ES" sz="1300" dirty="0"/>
              <a:t>de car-</a:t>
            </a:r>
            <a:r>
              <a:rPr lang="es-ES" sz="1300" dirty="0" err="1" smtClean="0"/>
              <a:t>sharing</a:t>
            </a:r>
            <a:r>
              <a:rPr lang="es-ES" sz="1300" dirty="0" smtClean="0"/>
              <a:t> </a:t>
            </a:r>
            <a:r>
              <a:rPr lang="es-ES" sz="1300" dirty="0"/>
              <a:t>y la reserva de plazas de </a:t>
            </a:r>
            <a:r>
              <a:rPr lang="es-ES" sz="1300" dirty="0" smtClean="0"/>
              <a:t>aparcamiento</a:t>
            </a:r>
            <a:endParaRPr lang="es-ES" sz="1300" dirty="0"/>
          </a:p>
        </p:txBody>
      </p:sp>
      <p:pic>
        <p:nvPicPr>
          <p:cNvPr id="4" name="Imagen 3" descr="gest_banner.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flipH="1">
            <a:off x="4581" y="4246582"/>
            <a:ext cx="9144000" cy="2232421"/>
          </a:xfrm>
          <a:prstGeom prst="rect">
            <a:avLst/>
          </a:prstGeom>
          <a:noFill/>
          <a:ln>
            <a:noFill/>
          </a:ln>
        </p:spPr>
      </p:pic>
      <p:grpSp>
        <p:nvGrpSpPr>
          <p:cNvPr id="59" name="Agrupar 58"/>
          <p:cNvGrpSpPr/>
          <p:nvPr/>
        </p:nvGrpSpPr>
        <p:grpSpPr>
          <a:xfrm>
            <a:off x="616557" y="1268760"/>
            <a:ext cx="1291145" cy="652608"/>
            <a:chOff x="616557" y="1268761"/>
            <a:chExt cx="1291145" cy="652608"/>
          </a:xfrm>
        </p:grpSpPr>
        <p:sp>
          <p:nvSpPr>
            <p:cNvPr id="170" name="AutoShape 16"/>
            <p:cNvSpPr>
              <a:spLocks noChangeArrowheads="1"/>
            </p:cNvSpPr>
            <p:nvPr/>
          </p:nvSpPr>
          <p:spPr bwMode="auto">
            <a:xfrm rot="16200000">
              <a:off x="935826" y="949492"/>
              <a:ext cx="652608" cy="1291145"/>
            </a:xfrm>
            <a:prstGeom prst="chevron">
              <a:avLst>
                <a:gd name="adj" fmla="val 16389"/>
              </a:avLst>
            </a:prstGeom>
            <a:solidFill>
              <a:srgbClr val="03A2C4"/>
            </a:solidFill>
            <a:ln w="9525">
              <a:noFill/>
              <a:miter lim="800000"/>
              <a:headEnd/>
              <a:tailEnd/>
            </a:ln>
          </p:spPr>
          <p:txBody>
            <a:bodyPr wrap="none" anchor="ctr"/>
            <a:lstStyle/>
            <a:p>
              <a:endParaRPr lang="es-ES"/>
            </a:p>
          </p:txBody>
        </p:sp>
        <p:sp>
          <p:nvSpPr>
            <p:cNvPr id="8" name="Rectángulo 7"/>
            <p:cNvSpPr/>
            <p:nvPr/>
          </p:nvSpPr>
          <p:spPr>
            <a:xfrm>
              <a:off x="616557" y="1412776"/>
              <a:ext cx="1291145" cy="353943"/>
            </a:xfrm>
            <a:prstGeom prst="rect">
              <a:avLst/>
            </a:prstGeom>
          </p:spPr>
          <p:txBody>
            <a:bodyPr wrap="square">
              <a:spAutoFit/>
            </a:bodyPr>
            <a:lstStyle/>
            <a:p>
              <a:pPr algn="ctr"/>
              <a:r>
                <a:rPr lang="es-ES" sz="1700" dirty="0" smtClean="0">
                  <a:solidFill>
                    <a:schemeClr val="bg1"/>
                  </a:solidFill>
                </a:rPr>
                <a:t>Italia</a:t>
              </a:r>
              <a:endParaRPr lang="es-ES" sz="1700" dirty="0">
                <a:solidFill>
                  <a:schemeClr val="bg1"/>
                </a:solidFill>
              </a:endParaRPr>
            </a:p>
          </p:txBody>
        </p:sp>
      </p:grpSp>
      <p:grpSp>
        <p:nvGrpSpPr>
          <p:cNvPr id="2" name="Agrupar 1"/>
          <p:cNvGrpSpPr/>
          <p:nvPr/>
        </p:nvGrpSpPr>
        <p:grpSpPr>
          <a:xfrm>
            <a:off x="616557" y="2251876"/>
            <a:ext cx="1291146" cy="654512"/>
            <a:chOff x="616557" y="2251876"/>
            <a:chExt cx="1291146" cy="654512"/>
          </a:xfrm>
        </p:grpSpPr>
        <p:sp>
          <p:nvSpPr>
            <p:cNvPr id="169" name="AutoShape 14"/>
            <p:cNvSpPr>
              <a:spLocks noChangeArrowheads="1"/>
            </p:cNvSpPr>
            <p:nvPr/>
          </p:nvSpPr>
          <p:spPr bwMode="auto">
            <a:xfrm rot="16200000">
              <a:off x="934875" y="1933559"/>
              <a:ext cx="654512" cy="1291145"/>
            </a:xfrm>
            <a:prstGeom prst="chevron">
              <a:avLst>
                <a:gd name="adj" fmla="val 16389"/>
              </a:avLst>
            </a:prstGeom>
            <a:solidFill>
              <a:srgbClr val="A4C200"/>
            </a:solidFill>
            <a:ln w="9525">
              <a:noFill/>
              <a:miter lim="800000"/>
              <a:headEnd/>
              <a:tailEnd/>
            </a:ln>
          </p:spPr>
          <p:txBody>
            <a:bodyPr wrap="none" anchor="ctr"/>
            <a:lstStyle/>
            <a:p>
              <a:endParaRPr lang="es-ES"/>
            </a:p>
          </p:txBody>
        </p:sp>
        <p:sp>
          <p:nvSpPr>
            <p:cNvPr id="171" name="Rectángulo 170"/>
            <p:cNvSpPr/>
            <p:nvPr/>
          </p:nvSpPr>
          <p:spPr>
            <a:xfrm>
              <a:off x="616557" y="2402160"/>
              <a:ext cx="1291145" cy="353943"/>
            </a:xfrm>
            <a:prstGeom prst="rect">
              <a:avLst/>
            </a:prstGeom>
          </p:spPr>
          <p:txBody>
            <a:bodyPr wrap="square">
              <a:spAutoFit/>
            </a:bodyPr>
            <a:lstStyle/>
            <a:p>
              <a:pPr algn="ctr"/>
              <a:r>
                <a:rPr lang="es-ES" sz="1700" dirty="0" smtClean="0">
                  <a:solidFill>
                    <a:schemeClr val="bg1"/>
                  </a:solidFill>
                </a:rPr>
                <a:t>Serbia</a:t>
              </a:r>
              <a:endParaRPr lang="es-ES" sz="1700" dirty="0">
                <a:solidFill>
                  <a:schemeClr val="bg1"/>
                </a:solidFill>
              </a:endParaRPr>
            </a:p>
          </p:txBody>
        </p:sp>
      </p:grpSp>
      <p:grpSp>
        <p:nvGrpSpPr>
          <p:cNvPr id="56" name="Agrupar 55"/>
          <p:cNvGrpSpPr/>
          <p:nvPr/>
        </p:nvGrpSpPr>
        <p:grpSpPr>
          <a:xfrm>
            <a:off x="616557" y="3230650"/>
            <a:ext cx="1291146" cy="652610"/>
            <a:chOff x="616557" y="2776390"/>
            <a:chExt cx="1291146" cy="652610"/>
          </a:xfrm>
        </p:grpSpPr>
        <p:sp>
          <p:nvSpPr>
            <p:cNvPr id="168" name="AutoShape 12"/>
            <p:cNvSpPr>
              <a:spLocks noChangeArrowheads="1"/>
            </p:cNvSpPr>
            <p:nvPr/>
          </p:nvSpPr>
          <p:spPr bwMode="auto">
            <a:xfrm rot="16200000">
              <a:off x="935826" y="2457122"/>
              <a:ext cx="652610" cy="1291145"/>
            </a:xfrm>
            <a:prstGeom prst="chevron">
              <a:avLst>
                <a:gd name="adj" fmla="val 16389"/>
              </a:avLst>
            </a:prstGeom>
            <a:solidFill>
              <a:srgbClr val="FFA10C"/>
            </a:solidFill>
            <a:ln w="9525">
              <a:noFill/>
              <a:miter lim="800000"/>
              <a:headEnd/>
              <a:tailEnd/>
            </a:ln>
          </p:spPr>
          <p:txBody>
            <a:bodyPr wrap="none" anchor="ctr"/>
            <a:lstStyle/>
            <a:p>
              <a:endParaRPr lang="es-ES"/>
            </a:p>
          </p:txBody>
        </p:sp>
        <p:sp>
          <p:nvSpPr>
            <p:cNvPr id="172" name="Rectángulo 171"/>
            <p:cNvSpPr/>
            <p:nvPr/>
          </p:nvSpPr>
          <p:spPr>
            <a:xfrm>
              <a:off x="616557" y="2924944"/>
              <a:ext cx="1291145" cy="353943"/>
            </a:xfrm>
            <a:prstGeom prst="rect">
              <a:avLst/>
            </a:prstGeom>
          </p:spPr>
          <p:txBody>
            <a:bodyPr wrap="square">
              <a:spAutoFit/>
            </a:bodyPr>
            <a:lstStyle/>
            <a:p>
              <a:pPr algn="ctr"/>
              <a:r>
                <a:rPr lang="es-ES" sz="1700" dirty="0" smtClean="0">
                  <a:solidFill>
                    <a:schemeClr val="bg1"/>
                  </a:solidFill>
                </a:rPr>
                <a:t>UK</a:t>
              </a:r>
              <a:endParaRPr lang="es-ES" sz="1700" dirty="0">
                <a:solidFill>
                  <a:schemeClr val="bg1"/>
                </a:solidFill>
              </a:endParaRPr>
            </a:p>
          </p:txBody>
        </p:sp>
      </p:grpSp>
      <p:sp>
        <p:nvSpPr>
          <p:cNvPr id="9" name="Rectángulo 8"/>
          <p:cNvSpPr/>
          <p:nvPr/>
        </p:nvSpPr>
        <p:spPr>
          <a:xfrm>
            <a:off x="2295293" y="6093296"/>
            <a:ext cx="6462712" cy="276999"/>
          </a:xfrm>
          <a:prstGeom prst="rect">
            <a:avLst/>
          </a:prstGeom>
        </p:spPr>
        <p:txBody>
          <a:bodyPr wrap="square">
            <a:spAutoFit/>
          </a:bodyPr>
          <a:lstStyle/>
          <a:p>
            <a:pPr algn="r"/>
            <a:r>
              <a:rPr lang="es-ES" sz="1200" dirty="0">
                <a:solidFill>
                  <a:srgbClr val="FFFFFF"/>
                </a:solidFill>
              </a:rPr>
              <a:t>Para </a:t>
            </a:r>
            <a:r>
              <a:rPr lang="es-ES" sz="1200" dirty="0" smtClean="0">
                <a:solidFill>
                  <a:srgbClr val="FFFFFF"/>
                </a:solidFill>
              </a:rPr>
              <a:t>más </a:t>
            </a:r>
            <a:r>
              <a:rPr lang="es-ES" sz="1200" dirty="0">
                <a:solidFill>
                  <a:srgbClr val="FFFFFF"/>
                </a:solidFill>
              </a:rPr>
              <a:t>detalles acceder a: </a:t>
            </a:r>
            <a:r>
              <a:rPr lang="es-ES" sz="1200" u="sng" dirty="0">
                <a:solidFill>
                  <a:srgbClr val="FFFFFF"/>
                </a:solidFill>
                <a:hlinkClick r:id="rId4"/>
              </a:rPr>
              <a:t>http://www.mobiwallet-project.eu/</a:t>
            </a:r>
            <a:endParaRPr lang="es-ES" sz="1200" dirty="0">
              <a:solidFill>
                <a:srgbClr val="FFFFFF"/>
              </a:solidFill>
            </a:endParaRPr>
          </a:p>
        </p:txBody>
      </p:sp>
      <p:pic>
        <p:nvPicPr>
          <p:cNvPr id="11" name="Imagen 10" descr="QR_MobiWallet.png"/>
          <p:cNvPicPr>
            <a:picLocks noChangeAspect="1"/>
          </p:cNvPicPr>
          <p:nvPr/>
        </p:nvPicPr>
        <p:blipFill rotWithShape="1">
          <a:blip r:embed="rId5" cstate="screen">
            <a:extLst>
              <a:ext uri="{28A0092B-C50C-407E-A947-70E740481C1C}">
                <a14:useLocalDpi xmlns="" xmlns:a14="http://schemas.microsoft.com/office/drawing/2010/main"/>
              </a:ext>
            </a:extLst>
          </a:blip>
          <a:srcRect l="5393" t="6370" r="4573" b="4785"/>
          <a:stretch/>
        </p:blipFill>
        <p:spPr>
          <a:xfrm>
            <a:off x="7355721" y="4581128"/>
            <a:ext cx="1386484" cy="1368152"/>
          </a:xfrm>
          <a:prstGeom prst="roundRect">
            <a:avLst>
              <a:gd name="adj" fmla="val 8594"/>
            </a:avLst>
          </a:prstGeom>
          <a:solidFill>
            <a:srgbClr val="FFFFFF">
              <a:shade val="85000"/>
            </a:srgbClr>
          </a:solidFill>
          <a:ln>
            <a:noFill/>
          </a:ln>
          <a:effectLst/>
        </p:spPr>
      </p:pic>
      <p:sp>
        <p:nvSpPr>
          <p:cNvPr id="55" name="Rectángulo 54"/>
          <p:cNvSpPr/>
          <p:nvPr/>
        </p:nvSpPr>
        <p:spPr>
          <a:xfrm>
            <a:off x="2285999" y="3210707"/>
            <a:ext cx="6472005" cy="692497"/>
          </a:xfrm>
          <a:prstGeom prst="rect">
            <a:avLst/>
          </a:prstGeom>
        </p:spPr>
        <p:txBody>
          <a:bodyPr wrap="square" anchor="t">
            <a:spAutoFit/>
          </a:bodyPr>
          <a:lstStyle/>
          <a:p>
            <a:pPr>
              <a:spcBef>
                <a:spcPts val="0"/>
              </a:spcBef>
              <a:spcAft>
                <a:spcPts val="0"/>
              </a:spcAft>
            </a:pPr>
            <a:r>
              <a:rPr lang="es-ES" sz="1300" b="0" dirty="0"/>
              <a:t>El usuario de este servicio será capaz </a:t>
            </a:r>
            <a:r>
              <a:rPr lang="es-ES" sz="1300" dirty="0"/>
              <a:t>de planificar su viaje multimodal a través de una aplicación de </a:t>
            </a:r>
            <a:r>
              <a:rPr lang="es-ES" sz="1300" dirty="0" err="1" smtClean="0"/>
              <a:t>smartphone</a:t>
            </a:r>
            <a:r>
              <a:rPr lang="es-ES" sz="1300" dirty="0" smtClean="0"/>
              <a:t> </a:t>
            </a:r>
            <a:r>
              <a:rPr lang="es-ES" sz="1300" dirty="0"/>
              <a:t>y luego comprar un billete correspondiente al trayecto estando en </a:t>
            </a:r>
            <a:r>
              <a:rPr lang="es-ES" sz="1300" dirty="0" smtClean="0"/>
              <a:t>movimiento</a:t>
            </a:r>
            <a:endParaRPr lang="es-ES" sz="1300" dirty="0"/>
          </a:p>
        </p:txBody>
      </p:sp>
      <p:sp>
        <p:nvSpPr>
          <p:cNvPr id="58" name="Rectángulo 57"/>
          <p:cNvSpPr/>
          <p:nvPr/>
        </p:nvSpPr>
        <p:spPr>
          <a:xfrm>
            <a:off x="2286000" y="2132856"/>
            <a:ext cx="6462712" cy="892552"/>
          </a:xfrm>
          <a:prstGeom prst="rect">
            <a:avLst/>
          </a:prstGeom>
        </p:spPr>
        <p:txBody>
          <a:bodyPr wrap="square" anchor="t">
            <a:spAutoFit/>
          </a:bodyPr>
          <a:lstStyle/>
          <a:p>
            <a:pPr>
              <a:spcBef>
                <a:spcPts val="0"/>
              </a:spcBef>
              <a:spcAft>
                <a:spcPts val="0"/>
              </a:spcAft>
            </a:pPr>
            <a:r>
              <a:rPr lang="es-ES" sz="1300" b="0" dirty="0"/>
              <a:t>El piloto serbio se basa en el pago integrado de los</a:t>
            </a:r>
            <a:r>
              <a:rPr lang="es-ES" sz="1300" dirty="0"/>
              <a:t> billetes de autobús y renta de bicicletas públicas </a:t>
            </a:r>
            <a:r>
              <a:rPr lang="es-ES" sz="1300" b="0" dirty="0"/>
              <a:t>utilizando sistemas de pago móvil. El pago móvil permitirá a los viajeros </a:t>
            </a:r>
            <a:r>
              <a:rPr lang="es-ES" sz="1300" b="0" dirty="0" smtClean="0"/>
              <a:t>comprar </a:t>
            </a:r>
            <a:r>
              <a:rPr lang="es-ES" sz="1300" b="0" dirty="0"/>
              <a:t>los billetes utilizando su cuenta de teléfono móvil, tarjeta de crédito y PayPal a través del uso del </a:t>
            </a:r>
            <a:r>
              <a:rPr lang="es-ES" sz="1300" b="0" dirty="0" err="1" smtClean="0"/>
              <a:t>smartphone</a:t>
            </a:r>
            <a:endParaRPr lang="es-ES" sz="1300" b="0" dirty="0"/>
          </a:p>
        </p:txBody>
      </p:sp>
    </p:spTree>
    <p:extLst>
      <p:ext uri="{BB962C8B-B14F-4D97-AF65-F5344CB8AC3E}">
        <p14:creationId xmlns="" xmlns:p14="http://schemas.microsoft.com/office/powerpoint/2010/main" val="125633144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8"/>
          <p:cNvGrpSpPr/>
          <p:nvPr/>
        </p:nvGrpSpPr>
        <p:grpSpPr>
          <a:xfrm>
            <a:off x="7079101" y="1844824"/>
            <a:ext cx="1732469" cy="4248472"/>
            <a:chOff x="6972299" y="1944328"/>
            <a:chExt cx="1839271" cy="4248472"/>
          </a:xfrm>
        </p:grpSpPr>
        <p:sp>
          <p:nvSpPr>
            <p:cNvPr id="13" name="Redondear rectángulo de esquina diagonal 12"/>
            <p:cNvSpPr/>
            <p:nvPr/>
          </p:nvSpPr>
          <p:spPr bwMode="auto">
            <a:xfrm>
              <a:off x="6972299" y="1944328"/>
              <a:ext cx="1839271" cy="4248472"/>
            </a:xfrm>
            <a:prstGeom prst="round2Diag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23" name="Picture 8" descr="C:\Documents and Settings\Biasu\Desktop\serbia-icon.pn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7092280" y="2055855"/>
              <a:ext cx="536575" cy="527250"/>
            </a:xfrm>
            <a:prstGeom prst="rect">
              <a:avLst/>
            </a:prstGeom>
            <a:noFill/>
            <a:effectLst>
              <a:outerShdw blurRad="50800" dist="38100" algn="l" rotWithShape="0">
                <a:prstClr val="black">
                  <a:alpha val="40000"/>
                </a:prstClr>
              </a:outerShdw>
            </a:effectLst>
            <a:extLst/>
          </p:spPr>
        </p:pic>
      </p:grpSp>
      <p:grpSp>
        <p:nvGrpSpPr>
          <p:cNvPr id="4" name="Agrupar 3"/>
          <p:cNvGrpSpPr/>
          <p:nvPr/>
        </p:nvGrpSpPr>
        <p:grpSpPr>
          <a:xfrm>
            <a:off x="1289490" y="1844824"/>
            <a:ext cx="1732469" cy="4248472"/>
            <a:chOff x="1182688" y="1944328"/>
            <a:chExt cx="1839271" cy="4248472"/>
          </a:xfrm>
        </p:grpSpPr>
        <p:sp>
          <p:nvSpPr>
            <p:cNvPr id="42" name="Redondear rectángulo de esquina diagonal 41"/>
            <p:cNvSpPr/>
            <p:nvPr/>
          </p:nvSpPr>
          <p:spPr bwMode="auto">
            <a:xfrm>
              <a:off x="1182688" y="1944328"/>
              <a:ext cx="1839271" cy="4248472"/>
            </a:xfrm>
            <a:prstGeom prst="round2Diag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24" name="Picture 9" descr="C:\Documents and Settings\Biasu\Desktop\Spain-icon.pn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295946" y="2043355"/>
              <a:ext cx="539750" cy="539750"/>
            </a:xfrm>
            <a:prstGeom prst="rect">
              <a:avLst/>
            </a:prstGeom>
            <a:noFill/>
            <a:effectLst>
              <a:outerShdw blurRad="50800" dist="38100" algn="l" rotWithShape="0">
                <a:prstClr val="black">
                  <a:alpha val="40000"/>
                </a:prstClr>
              </a:outerShdw>
            </a:effectLst>
            <a:extLst/>
          </p:spPr>
        </p:pic>
      </p:grpSp>
      <p:grpSp>
        <p:nvGrpSpPr>
          <p:cNvPr id="8" name="Agrupar 7"/>
          <p:cNvGrpSpPr/>
          <p:nvPr/>
        </p:nvGrpSpPr>
        <p:grpSpPr>
          <a:xfrm>
            <a:off x="5149230" y="1844824"/>
            <a:ext cx="1732469" cy="4248472"/>
            <a:chOff x="5042428" y="1944328"/>
            <a:chExt cx="1839271" cy="4248472"/>
          </a:xfrm>
        </p:grpSpPr>
        <p:sp>
          <p:nvSpPr>
            <p:cNvPr id="41" name="Redondear rectángulo de esquina diagonal 40"/>
            <p:cNvSpPr/>
            <p:nvPr/>
          </p:nvSpPr>
          <p:spPr bwMode="auto">
            <a:xfrm>
              <a:off x="5042428" y="1944328"/>
              <a:ext cx="1839271" cy="4248472"/>
            </a:xfrm>
            <a:prstGeom prst="round2Diag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25" name="Picture 10" descr="C:\Documents and Settings\Biasu\Desktop\United-kingdom-icon.pn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135563" y="2055855"/>
              <a:ext cx="544513" cy="527250"/>
            </a:xfrm>
            <a:prstGeom prst="rect">
              <a:avLst/>
            </a:prstGeom>
            <a:noFill/>
            <a:effectLst>
              <a:outerShdw blurRad="50800" dist="38100" algn="l" rotWithShape="0">
                <a:prstClr val="black">
                  <a:alpha val="40000"/>
                </a:prstClr>
              </a:outerShdw>
            </a:effectLst>
            <a:extLst/>
          </p:spPr>
        </p:pic>
      </p:grpSp>
      <p:grpSp>
        <p:nvGrpSpPr>
          <p:cNvPr id="5" name="Agrupar 4"/>
          <p:cNvGrpSpPr/>
          <p:nvPr/>
        </p:nvGrpSpPr>
        <p:grpSpPr>
          <a:xfrm>
            <a:off x="3219360" y="1844824"/>
            <a:ext cx="1732469" cy="4248472"/>
            <a:chOff x="3112558" y="1944328"/>
            <a:chExt cx="1839271" cy="4248472"/>
          </a:xfrm>
        </p:grpSpPr>
        <p:sp>
          <p:nvSpPr>
            <p:cNvPr id="43" name="Redondear rectángulo de esquina diagonal 42"/>
            <p:cNvSpPr/>
            <p:nvPr/>
          </p:nvSpPr>
          <p:spPr bwMode="auto">
            <a:xfrm>
              <a:off x="3112558" y="1944328"/>
              <a:ext cx="1839271" cy="4248472"/>
            </a:xfrm>
            <a:prstGeom prst="round2Diag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26" name="Picture 2" descr="C:\Documents and Settings\Biasu\Desktop\Italy-icon.pn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196248" y="2055855"/>
              <a:ext cx="534987" cy="527250"/>
            </a:xfrm>
            <a:prstGeom prst="rect">
              <a:avLst/>
            </a:prstGeom>
            <a:noFill/>
            <a:effectLst>
              <a:outerShdw blurRad="50800" dist="38100" algn="l" rotWithShape="0">
                <a:prstClr val="black">
                  <a:alpha val="40000"/>
                </a:prstClr>
              </a:outerShdw>
            </a:effectLst>
            <a:extLst/>
          </p:spPr>
        </p:pic>
      </p:grpSp>
      <p:sp>
        <p:nvSpPr>
          <p:cNvPr id="50" name="Rectángulo 49"/>
          <p:cNvSpPr/>
          <p:nvPr/>
        </p:nvSpPr>
        <p:spPr bwMode="auto">
          <a:xfrm>
            <a:off x="-14288" y="5013176"/>
            <a:ext cx="9158288" cy="771139"/>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9" name="Rectángulo 48"/>
          <p:cNvSpPr/>
          <p:nvPr/>
        </p:nvSpPr>
        <p:spPr bwMode="auto">
          <a:xfrm>
            <a:off x="-14288" y="3861048"/>
            <a:ext cx="9158288" cy="771139"/>
          </a:xfrm>
          <a:prstGeom prst="rect">
            <a:avLst/>
          </a:prstGeom>
          <a:solidFill>
            <a:schemeClr val="accent1">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Rectángulo 2"/>
          <p:cNvSpPr/>
          <p:nvPr/>
        </p:nvSpPr>
        <p:spPr bwMode="auto">
          <a:xfrm>
            <a:off x="-14288" y="2729869"/>
            <a:ext cx="9158288" cy="771139"/>
          </a:xfrm>
          <a:prstGeom prst="rect">
            <a:avLst/>
          </a:prstGeom>
          <a:solidFill>
            <a:schemeClr val="tx2">
              <a:lumMod val="40000"/>
              <a:lumOff val="60000"/>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ítulo 5"/>
          <p:cNvSpPr>
            <a:spLocks noGrp="1"/>
          </p:cNvSpPr>
          <p:nvPr>
            <p:ph type="title"/>
          </p:nvPr>
        </p:nvSpPr>
        <p:spPr>
          <a:xfrm>
            <a:off x="511175" y="287338"/>
            <a:ext cx="8307388" cy="625202"/>
          </a:xfrm>
        </p:spPr>
        <p:txBody>
          <a:bodyPr/>
          <a:lstStyle/>
          <a:p>
            <a:r>
              <a:rPr lang="es-ES" altLang="es-ES" sz="2000" dirty="0" smtClean="0"/>
              <a:t>Tecnologías aplicadas</a:t>
            </a:r>
            <a:endParaRPr lang="es-ES" dirty="0"/>
          </a:p>
        </p:txBody>
      </p:sp>
      <p:sp>
        <p:nvSpPr>
          <p:cNvPr id="7" name="Marcador de texto 6"/>
          <p:cNvSpPr>
            <a:spLocks noGrp="1"/>
          </p:cNvSpPr>
          <p:nvPr>
            <p:ph type="body" sz="quarter" idx="13"/>
          </p:nvPr>
        </p:nvSpPr>
        <p:spPr/>
        <p:txBody>
          <a:bodyPr/>
          <a:lstStyle/>
          <a:p>
            <a:r>
              <a:rPr lang="es-ES" dirty="0" err="1" smtClean="0"/>
              <a:t>Mobiwallet</a:t>
            </a:r>
            <a:endParaRPr lang="es-ES" dirty="0"/>
          </a:p>
        </p:txBody>
      </p:sp>
      <p:pic>
        <p:nvPicPr>
          <p:cNvPr id="10" name="Picture 2"/>
          <p:cNvPicPr>
            <a:picLocks noChangeAspect="1" noChangeArrowheads="1"/>
          </p:cNvPicPr>
          <p:nvPr/>
        </p:nvPicPr>
        <p:blipFill>
          <a:blip r:embed="rId6"/>
          <a:srcRect/>
          <a:stretch>
            <a:fillRect/>
          </a:stretch>
        </p:blipFill>
        <p:spPr bwMode="auto">
          <a:xfrm>
            <a:off x="7164288" y="188640"/>
            <a:ext cx="1590675" cy="723900"/>
          </a:xfrm>
          <a:prstGeom prst="rect">
            <a:avLst/>
          </a:prstGeom>
          <a:noFill/>
          <a:ln w="9525">
            <a:noFill/>
            <a:miter lim="800000"/>
            <a:headEnd/>
            <a:tailEnd/>
          </a:ln>
        </p:spPr>
      </p:pic>
      <p:sp>
        <p:nvSpPr>
          <p:cNvPr id="14" name="4 Marcador de número de diapositiva"/>
          <p:cNvSpPr txBox="1">
            <a:spLocks noGrp="1"/>
          </p:cNvSpPr>
          <p:nvPr/>
        </p:nvSpPr>
        <p:spPr bwMode="auto">
          <a:xfrm>
            <a:off x="8280400" y="6087840"/>
            <a:ext cx="863600" cy="217487"/>
          </a:xfrm>
          <a:prstGeom prst="rect">
            <a:avLst/>
          </a:prstGeom>
          <a:noFill/>
          <a:ln w="9525">
            <a:noFill/>
            <a:miter lim="800000"/>
            <a:headEnd/>
            <a:tailEnd/>
          </a:ln>
        </p:spPr>
        <p:txBody>
          <a:bodyPr/>
          <a:lstStyle/>
          <a:p>
            <a:pPr eaLnBrk="0" hangingPunct="0"/>
            <a:fld id="{7FD9BFE3-7A87-46A5-9373-403D8DB5DEF2}" type="slidenum">
              <a:rPr lang="es-ES" altLang="es-ES" sz="800" b="0">
                <a:solidFill>
                  <a:srgbClr val="FFFFFF"/>
                </a:solidFill>
              </a:rPr>
              <a:pPr eaLnBrk="0" hangingPunct="0"/>
              <a:t>11</a:t>
            </a:fld>
            <a:endParaRPr lang="es-ES" altLang="es-ES" sz="800" b="0">
              <a:solidFill>
                <a:srgbClr val="FFFFFF"/>
              </a:solidFill>
            </a:endParaRPr>
          </a:p>
        </p:txBody>
      </p:sp>
      <p:pic>
        <p:nvPicPr>
          <p:cNvPr id="19" name="Picture 3"/>
          <p:cNvPicPr>
            <a:picLocks noChangeAspect="1"/>
          </p:cNvPicPr>
          <p:nvPr/>
        </p:nvPicPr>
        <p:blipFill rotWithShape="1">
          <a:blip r:embed="rId7" cstate="screen">
            <a:extLst>
              <a:ext uri="{28A0092B-C50C-407E-A947-70E740481C1C}">
                <a14:useLocalDpi xmlns="" xmlns:a14="http://schemas.microsoft.com/office/drawing/2010/main"/>
              </a:ext>
            </a:extLst>
          </a:blip>
          <a:srcRect/>
          <a:stretch/>
        </p:blipFill>
        <p:spPr bwMode="auto">
          <a:xfrm>
            <a:off x="1756098" y="5026148"/>
            <a:ext cx="837589" cy="395287"/>
          </a:xfrm>
          <a:prstGeom prst="rect">
            <a:avLst/>
          </a:prstGeom>
          <a:noFill/>
          <a:ln w="9525">
            <a:noFill/>
            <a:miter lim="800000"/>
            <a:headEnd/>
            <a:tailEnd/>
          </a:ln>
        </p:spPr>
      </p:pic>
      <p:pic>
        <p:nvPicPr>
          <p:cNvPr id="20" name="Picture 4"/>
          <p:cNvPicPr>
            <a:picLocks noChangeAspect="1"/>
          </p:cNvPicPr>
          <p:nvPr/>
        </p:nvPicPr>
        <p:blipFill rotWithShape="1">
          <a:blip r:embed="rId8" cstate="screen">
            <a:extLst>
              <a:ext uri="{28A0092B-C50C-407E-A947-70E740481C1C}">
                <a14:useLocalDpi xmlns="" xmlns:a14="http://schemas.microsoft.com/office/drawing/2010/main"/>
              </a:ext>
            </a:extLst>
          </a:blip>
          <a:srcRect b="-220"/>
          <a:stretch/>
        </p:blipFill>
        <p:spPr bwMode="auto">
          <a:xfrm>
            <a:off x="3419872" y="5193171"/>
            <a:ext cx="1301750" cy="396875"/>
          </a:xfrm>
          <a:prstGeom prst="rect">
            <a:avLst/>
          </a:prstGeom>
          <a:noFill/>
          <a:ln w="9525">
            <a:noFill/>
            <a:miter lim="800000"/>
            <a:headEnd/>
            <a:tailEnd/>
          </a:ln>
        </p:spPr>
      </p:pic>
      <p:pic>
        <p:nvPicPr>
          <p:cNvPr id="21" name="Picture 5"/>
          <p:cNvPicPr>
            <a:picLocks noChangeAspect="1"/>
          </p:cNvPicPr>
          <p:nvPr/>
        </p:nvPicPr>
        <p:blipFill>
          <a:blip r:embed="rId9"/>
          <a:srcRect/>
          <a:stretch>
            <a:fillRect/>
          </a:stretch>
        </p:blipFill>
        <p:spPr bwMode="auto">
          <a:xfrm>
            <a:off x="5220072" y="5193171"/>
            <a:ext cx="1492250" cy="396875"/>
          </a:xfrm>
          <a:prstGeom prst="rect">
            <a:avLst/>
          </a:prstGeom>
          <a:noFill/>
          <a:ln w="9525">
            <a:noFill/>
            <a:miter lim="800000"/>
            <a:headEnd/>
            <a:tailEnd/>
          </a:ln>
        </p:spPr>
      </p:pic>
      <p:pic>
        <p:nvPicPr>
          <p:cNvPr id="22" name="Picture 6"/>
          <p:cNvPicPr>
            <a:picLocks noChangeAspect="1"/>
          </p:cNvPicPr>
          <p:nvPr/>
        </p:nvPicPr>
        <p:blipFill rotWithShape="1">
          <a:blip r:embed="rId10" cstate="screen">
            <a:extLst>
              <a:ext uri="{28A0092B-C50C-407E-A947-70E740481C1C}">
                <a14:useLocalDpi xmlns="" xmlns:a14="http://schemas.microsoft.com/office/drawing/2010/main"/>
              </a:ext>
            </a:extLst>
          </a:blip>
          <a:srcRect/>
          <a:stretch/>
        </p:blipFill>
        <p:spPr bwMode="auto">
          <a:xfrm>
            <a:off x="7380312" y="5052755"/>
            <a:ext cx="985400" cy="317351"/>
          </a:xfrm>
          <a:prstGeom prst="rect">
            <a:avLst/>
          </a:prstGeom>
          <a:noFill/>
          <a:ln w="9525">
            <a:noFill/>
            <a:miter lim="800000"/>
            <a:headEnd/>
            <a:tailEnd/>
          </a:ln>
        </p:spPr>
      </p:pic>
      <p:sp>
        <p:nvSpPr>
          <p:cNvPr id="27" name="Rounded Rectangle 7"/>
          <p:cNvSpPr/>
          <p:nvPr/>
        </p:nvSpPr>
        <p:spPr>
          <a:xfrm>
            <a:off x="1289490" y="2844770"/>
            <a:ext cx="1740194" cy="541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smtClean="0">
                <a:solidFill>
                  <a:schemeClr val="tx1"/>
                </a:solidFill>
              </a:rPr>
              <a:t>MobiWallet</a:t>
            </a:r>
            <a:endParaRPr lang="en-GB" sz="1400" dirty="0">
              <a:solidFill>
                <a:schemeClr val="tx1"/>
              </a:solidFill>
            </a:endParaRPr>
          </a:p>
        </p:txBody>
      </p:sp>
      <p:sp>
        <p:nvSpPr>
          <p:cNvPr id="28" name="Rounded Rectangle 19"/>
          <p:cNvSpPr/>
          <p:nvPr/>
        </p:nvSpPr>
        <p:spPr>
          <a:xfrm>
            <a:off x="3219359" y="2844770"/>
            <a:ext cx="1732469" cy="541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rPr>
              <a:t>SIMIS</a:t>
            </a:r>
            <a:endParaRPr lang="en-GB" sz="1400" dirty="0">
              <a:solidFill>
                <a:schemeClr val="tx1"/>
              </a:solidFill>
            </a:endParaRPr>
          </a:p>
        </p:txBody>
      </p:sp>
      <p:sp>
        <p:nvSpPr>
          <p:cNvPr id="29" name="Rounded Rectangle 20"/>
          <p:cNvSpPr/>
          <p:nvPr/>
        </p:nvSpPr>
        <p:spPr>
          <a:xfrm>
            <a:off x="5149229" y="2844770"/>
            <a:ext cx="1695675" cy="541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rPr>
              <a:t>SWIFT</a:t>
            </a:r>
            <a:endParaRPr lang="en-GB" sz="1400" dirty="0">
              <a:solidFill>
                <a:schemeClr val="tx1"/>
              </a:solidFill>
            </a:endParaRPr>
          </a:p>
        </p:txBody>
      </p:sp>
      <p:sp>
        <p:nvSpPr>
          <p:cNvPr id="30" name="Rounded Rectangle 21"/>
          <p:cNvSpPr/>
          <p:nvPr/>
        </p:nvSpPr>
        <p:spPr>
          <a:xfrm>
            <a:off x="7079100" y="2844770"/>
            <a:ext cx="1739463" cy="5413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tx1"/>
                </a:solidFill>
              </a:rPr>
              <a:t>DunavNET</a:t>
            </a:r>
            <a:endParaRPr lang="en-GB" sz="1400" dirty="0">
              <a:solidFill>
                <a:schemeClr val="tx1"/>
              </a:solidFill>
            </a:endParaRPr>
          </a:p>
        </p:txBody>
      </p:sp>
      <p:sp>
        <p:nvSpPr>
          <p:cNvPr id="31" name="Rounded Rectangle 22"/>
          <p:cNvSpPr/>
          <p:nvPr/>
        </p:nvSpPr>
        <p:spPr>
          <a:xfrm>
            <a:off x="1266402" y="3976742"/>
            <a:ext cx="1763281" cy="539750"/>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t-IT" sz="1300" dirty="0">
                <a:solidFill>
                  <a:srgbClr val="000000"/>
                </a:solidFill>
              </a:rPr>
              <a:t>NFC Smart Phone </a:t>
            </a:r>
            <a:r>
              <a:rPr lang="it-IT" sz="1300" dirty="0" smtClean="0">
                <a:solidFill>
                  <a:srgbClr val="000000"/>
                </a:solidFill>
              </a:rPr>
              <a:t/>
            </a:r>
            <a:br>
              <a:rPr lang="it-IT" sz="1300" dirty="0" smtClean="0">
                <a:solidFill>
                  <a:srgbClr val="000000"/>
                </a:solidFill>
              </a:rPr>
            </a:br>
            <a:r>
              <a:rPr lang="it-IT" sz="1300" dirty="0" smtClean="0">
                <a:solidFill>
                  <a:srgbClr val="000000"/>
                </a:solidFill>
              </a:rPr>
              <a:t>&amp; </a:t>
            </a:r>
            <a:r>
              <a:rPr lang="it-IT" sz="1300" dirty="0">
                <a:solidFill>
                  <a:srgbClr val="000000"/>
                </a:solidFill>
              </a:rPr>
              <a:t>NFC </a:t>
            </a:r>
            <a:r>
              <a:rPr lang="it-IT" sz="1300" dirty="0" err="1">
                <a:solidFill>
                  <a:srgbClr val="000000"/>
                </a:solidFill>
              </a:rPr>
              <a:t>Stickers</a:t>
            </a:r>
            <a:endParaRPr lang="en-GB" sz="1300" dirty="0">
              <a:solidFill>
                <a:srgbClr val="000000"/>
              </a:solidFill>
            </a:endParaRPr>
          </a:p>
        </p:txBody>
      </p:sp>
      <p:sp>
        <p:nvSpPr>
          <p:cNvPr id="32" name="Rounded Rectangle 23"/>
          <p:cNvSpPr/>
          <p:nvPr/>
        </p:nvSpPr>
        <p:spPr>
          <a:xfrm>
            <a:off x="3219359" y="3976742"/>
            <a:ext cx="1732470" cy="539750"/>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t-IT" sz="1300" dirty="0">
                <a:solidFill>
                  <a:srgbClr val="000000"/>
                </a:solidFill>
              </a:rPr>
              <a:t>Web-Based</a:t>
            </a:r>
            <a:endParaRPr lang="en-GB" sz="1300" dirty="0">
              <a:solidFill>
                <a:srgbClr val="000000"/>
              </a:solidFill>
            </a:endParaRPr>
          </a:p>
        </p:txBody>
      </p:sp>
      <p:sp>
        <p:nvSpPr>
          <p:cNvPr id="33" name="Rounded Rectangle 24"/>
          <p:cNvSpPr/>
          <p:nvPr/>
        </p:nvSpPr>
        <p:spPr>
          <a:xfrm>
            <a:off x="5149229" y="3976742"/>
            <a:ext cx="1695675" cy="539750"/>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t-IT" sz="1300" dirty="0">
                <a:solidFill>
                  <a:srgbClr val="000000"/>
                </a:solidFill>
              </a:rPr>
              <a:t>NFC </a:t>
            </a:r>
          </a:p>
          <a:p>
            <a:pPr algn="ctr">
              <a:defRPr/>
            </a:pPr>
            <a:r>
              <a:rPr lang="it-IT" sz="1300" dirty="0">
                <a:solidFill>
                  <a:srgbClr val="000000"/>
                </a:solidFill>
              </a:rPr>
              <a:t>Smart Card</a:t>
            </a:r>
            <a:endParaRPr lang="en-GB" sz="1300" dirty="0">
              <a:solidFill>
                <a:srgbClr val="000000"/>
              </a:solidFill>
            </a:endParaRPr>
          </a:p>
        </p:txBody>
      </p:sp>
      <p:sp>
        <p:nvSpPr>
          <p:cNvPr id="34" name="Rounded Rectangle 25"/>
          <p:cNvSpPr/>
          <p:nvPr/>
        </p:nvSpPr>
        <p:spPr>
          <a:xfrm>
            <a:off x="7079100" y="3976742"/>
            <a:ext cx="1675863" cy="539750"/>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t-IT" sz="1300" dirty="0">
                <a:solidFill>
                  <a:srgbClr val="000000"/>
                </a:solidFill>
              </a:rPr>
              <a:t>QR Code</a:t>
            </a:r>
            <a:endParaRPr lang="en-GB" sz="1300" dirty="0">
              <a:solidFill>
                <a:srgbClr val="000000"/>
              </a:solidFill>
            </a:endParaRPr>
          </a:p>
        </p:txBody>
      </p:sp>
      <p:sp>
        <p:nvSpPr>
          <p:cNvPr id="38" name="TextBox 18"/>
          <p:cNvSpPr txBox="1">
            <a:spLocks noChangeArrowheads="1"/>
          </p:cNvSpPr>
          <p:nvPr/>
        </p:nvSpPr>
        <p:spPr bwMode="auto">
          <a:xfrm>
            <a:off x="231656" y="2976939"/>
            <a:ext cx="955968" cy="276999"/>
          </a:xfrm>
          <a:prstGeom prst="rect">
            <a:avLst/>
          </a:prstGeom>
          <a:noFill/>
          <a:ln w="9525">
            <a:noFill/>
            <a:miter lim="800000"/>
            <a:headEnd/>
            <a:tailEnd/>
          </a:ln>
        </p:spPr>
        <p:txBody>
          <a:bodyPr wrap="square">
            <a:spAutoFit/>
          </a:bodyPr>
          <a:lstStyle/>
          <a:p>
            <a:pPr algn="r"/>
            <a:r>
              <a:rPr lang="it-IT" altLang="en-US" sz="1200" b="1" dirty="0" smtClean="0"/>
              <a:t>Producto</a:t>
            </a:r>
            <a:endParaRPr lang="en-GB" altLang="en-US" sz="1200" b="1" dirty="0"/>
          </a:p>
        </p:txBody>
      </p:sp>
      <p:sp>
        <p:nvSpPr>
          <p:cNvPr id="39" name="TextBox 34"/>
          <p:cNvSpPr txBox="1">
            <a:spLocks noChangeArrowheads="1"/>
          </p:cNvSpPr>
          <p:nvPr/>
        </p:nvSpPr>
        <p:spPr bwMode="auto">
          <a:xfrm>
            <a:off x="81854" y="4015785"/>
            <a:ext cx="1105770" cy="461665"/>
          </a:xfrm>
          <a:prstGeom prst="rect">
            <a:avLst/>
          </a:prstGeom>
          <a:noFill/>
          <a:ln w="9525">
            <a:noFill/>
            <a:miter lim="800000"/>
            <a:headEnd/>
            <a:tailEnd/>
          </a:ln>
        </p:spPr>
        <p:txBody>
          <a:bodyPr wrap="square">
            <a:spAutoFit/>
          </a:bodyPr>
          <a:lstStyle/>
          <a:p>
            <a:pPr algn="r"/>
            <a:r>
              <a:rPr lang="it-IT" altLang="en-US" sz="1200" b="1" dirty="0" smtClean="0"/>
              <a:t>Tecnología</a:t>
            </a:r>
          </a:p>
          <a:p>
            <a:pPr algn="r"/>
            <a:r>
              <a:rPr lang="it-IT" altLang="en-US" sz="1200" dirty="0" smtClean="0"/>
              <a:t>Base</a:t>
            </a:r>
            <a:endParaRPr lang="en-GB" altLang="en-US" sz="1200" b="1" dirty="0"/>
          </a:p>
        </p:txBody>
      </p:sp>
      <p:sp>
        <p:nvSpPr>
          <p:cNvPr id="40" name="TextBox 35"/>
          <p:cNvSpPr txBox="1">
            <a:spLocks noChangeArrowheads="1"/>
          </p:cNvSpPr>
          <p:nvPr/>
        </p:nvSpPr>
        <p:spPr bwMode="auto">
          <a:xfrm>
            <a:off x="111391" y="5193171"/>
            <a:ext cx="1076233" cy="461665"/>
          </a:xfrm>
          <a:prstGeom prst="rect">
            <a:avLst/>
          </a:prstGeom>
          <a:noFill/>
          <a:ln w="9525">
            <a:noFill/>
            <a:miter lim="800000"/>
            <a:headEnd/>
            <a:tailEnd/>
          </a:ln>
        </p:spPr>
        <p:txBody>
          <a:bodyPr wrap="square">
            <a:spAutoFit/>
          </a:bodyPr>
          <a:lstStyle/>
          <a:p>
            <a:pPr algn="r"/>
            <a:r>
              <a:rPr lang="it-IT" altLang="en-US" sz="1200" b="1" dirty="0" smtClean="0"/>
              <a:t>Medios de</a:t>
            </a:r>
          </a:p>
          <a:p>
            <a:pPr algn="r"/>
            <a:r>
              <a:rPr lang="it-IT" altLang="en-US" sz="1200" dirty="0" smtClean="0"/>
              <a:t>Transporte</a:t>
            </a:r>
            <a:endParaRPr lang="en-GB" altLang="en-US" sz="1200" b="1" dirty="0"/>
          </a:p>
        </p:txBody>
      </p:sp>
      <p:sp>
        <p:nvSpPr>
          <p:cNvPr id="51" name="Rounded Rectangle 26"/>
          <p:cNvSpPr/>
          <p:nvPr/>
        </p:nvSpPr>
        <p:spPr>
          <a:xfrm>
            <a:off x="1266403" y="968152"/>
            <a:ext cx="5262537"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anchor="ctr"/>
          <a:lstStyle/>
          <a:p>
            <a:pPr>
              <a:defRPr/>
            </a:pPr>
            <a:r>
              <a:rPr lang="it-IT" sz="1800" b="1" dirty="0" smtClean="0"/>
              <a:t>Sistema de transporte intermodal MobiWallet </a:t>
            </a:r>
            <a:endParaRPr lang="en-GB" sz="1800" b="1" dirty="0"/>
          </a:p>
        </p:txBody>
      </p:sp>
      <p:pic>
        <p:nvPicPr>
          <p:cNvPr id="52" name="Picture 8"/>
          <p:cNvPicPr>
            <a:picLocks noChangeAspect="1"/>
          </p:cNvPicPr>
          <p:nvPr/>
        </p:nvPicPr>
        <p:blipFill>
          <a:blip r:embed="rId11"/>
          <a:srcRect/>
          <a:stretch>
            <a:fillRect/>
          </a:stretch>
        </p:blipFill>
        <p:spPr bwMode="auto">
          <a:xfrm>
            <a:off x="603690" y="968152"/>
            <a:ext cx="685800" cy="457200"/>
          </a:xfrm>
          <a:prstGeom prst="rect">
            <a:avLst/>
          </a:prstGeom>
          <a:noFill/>
          <a:ln w="9525">
            <a:noFill/>
            <a:miter lim="800000"/>
            <a:headEnd/>
            <a:tailEnd/>
          </a:ln>
        </p:spPr>
      </p:pic>
      <p:pic>
        <p:nvPicPr>
          <p:cNvPr id="53" name="Picture 3"/>
          <p:cNvPicPr>
            <a:picLocks noChangeAspect="1"/>
          </p:cNvPicPr>
          <p:nvPr/>
        </p:nvPicPr>
        <p:blipFill rotWithShape="1">
          <a:blip r:embed="rId12" cstate="screen">
            <a:extLst>
              <a:ext uri="{28A0092B-C50C-407E-A947-70E740481C1C}">
                <a14:useLocalDpi xmlns="" xmlns:a14="http://schemas.microsoft.com/office/drawing/2010/main"/>
              </a:ext>
            </a:extLst>
          </a:blip>
          <a:srcRect/>
          <a:stretch/>
        </p:blipFill>
        <p:spPr bwMode="auto">
          <a:xfrm>
            <a:off x="1619672" y="5392402"/>
            <a:ext cx="1157898" cy="395287"/>
          </a:xfrm>
          <a:prstGeom prst="rect">
            <a:avLst/>
          </a:prstGeom>
          <a:noFill/>
          <a:ln w="9525">
            <a:noFill/>
            <a:miter lim="800000"/>
            <a:headEnd/>
            <a:tailEnd/>
          </a:ln>
        </p:spPr>
      </p:pic>
      <p:pic>
        <p:nvPicPr>
          <p:cNvPr id="60" name="Picture 6"/>
          <p:cNvPicPr>
            <a:picLocks noChangeAspect="1"/>
          </p:cNvPicPr>
          <p:nvPr/>
        </p:nvPicPr>
        <p:blipFill rotWithShape="1">
          <a:blip r:embed="rId13" cstate="screen">
            <a:extLst>
              <a:ext uri="{28A0092B-C50C-407E-A947-70E740481C1C}">
                <a14:useLocalDpi xmlns="" xmlns:a14="http://schemas.microsoft.com/office/drawing/2010/main"/>
              </a:ext>
            </a:extLst>
          </a:blip>
          <a:srcRect r="-2" b="-1"/>
          <a:stretch/>
        </p:blipFill>
        <p:spPr bwMode="auto">
          <a:xfrm>
            <a:off x="7475381" y="5398081"/>
            <a:ext cx="795262" cy="366129"/>
          </a:xfrm>
          <a:prstGeom prst="rect">
            <a:avLst/>
          </a:prstGeom>
          <a:noFill/>
          <a:ln w="9525">
            <a:noFill/>
            <a:miter lim="800000"/>
            <a:headEnd/>
            <a:tailEnd/>
          </a:ln>
        </p:spPr>
      </p:pic>
    </p:spTree>
    <p:extLst>
      <p:ext uri="{BB962C8B-B14F-4D97-AF65-F5344CB8AC3E}">
        <p14:creationId xmlns="" xmlns:p14="http://schemas.microsoft.com/office/powerpoint/2010/main" val="636135984"/>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49"/>
          <p:cNvSpPr/>
          <p:nvPr/>
        </p:nvSpPr>
        <p:spPr bwMode="auto">
          <a:xfrm>
            <a:off x="-14288" y="5013176"/>
            <a:ext cx="9158288" cy="771139"/>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ítulo 5"/>
          <p:cNvSpPr>
            <a:spLocks noGrp="1"/>
          </p:cNvSpPr>
          <p:nvPr>
            <p:ph type="title"/>
          </p:nvPr>
        </p:nvSpPr>
        <p:spPr>
          <a:xfrm>
            <a:off x="511175" y="287338"/>
            <a:ext cx="8307388" cy="625202"/>
          </a:xfrm>
        </p:spPr>
        <p:txBody>
          <a:bodyPr/>
          <a:lstStyle/>
          <a:p>
            <a:r>
              <a:rPr lang="es-ES" altLang="es-ES" sz="2000" dirty="0" smtClean="0"/>
              <a:t>Grado de avance</a:t>
            </a:r>
            <a:endParaRPr lang="es-ES" dirty="0"/>
          </a:p>
        </p:txBody>
      </p:sp>
      <p:sp>
        <p:nvSpPr>
          <p:cNvPr id="7" name="Marcador de texto 6"/>
          <p:cNvSpPr>
            <a:spLocks noGrp="1"/>
          </p:cNvSpPr>
          <p:nvPr>
            <p:ph type="body" sz="quarter" idx="13"/>
          </p:nvPr>
        </p:nvSpPr>
        <p:spPr/>
        <p:txBody>
          <a:bodyPr/>
          <a:lstStyle/>
          <a:p>
            <a:r>
              <a:rPr lang="es-ES" dirty="0" err="1" smtClean="0"/>
              <a:t>Mobiwallet</a:t>
            </a:r>
            <a:endParaRPr lang="es-ES" dirty="0"/>
          </a:p>
        </p:txBody>
      </p:sp>
      <p:pic>
        <p:nvPicPr>
          <p:cNvPr id="10" name="Picture 2"/>
          <p:cNvPicPr>
            <a:picLocks noChangeAspect="1" noChangeArrowheads="1"/>
          </p:cNvPicPr>
          <p:nvPr/>
        </p:nvPicPr>
        <p:blipFill>
          <a:blip r:embed="rId2"/>
          <a:srcRect/>
          <a:stretch>
            <a:fillRect/>
          </a:stretch>
        </p:blipFill>
        <p:spPr bwMode="auto">
          <a:xfrm>
            <a:off x="7164288" y="188640"/>
            <a:ext cx="1590675" cy="723900"/>
          </a:xfrm>
          <a:prstGeom prst="rect">
            <a:avLst/>
          </a:prstGeom>
          <a:noFill/>
          <a:ln w="9525">
            <a:noFill/>
            <a:miter lim="800000"/>
            <a:headEnd/>
            <a:tailEnd/>
          </a:ln>
        </p:spPr>
      </p:pic>
      <p:sp>
        <p:nvSpPr>
          <p:cNvPr id="44" name="Rectángulo 12"/>
          <p:cNvSpPr/>
          <p:nvPr/>
        </p:nvSpPr>
        <p:spPr bwMode="auto">
          <a:xfrm>
            <a:off x="0" y="1484784"/>
            <a:ext cx="9144000" cy="100811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ES" dirty="0" smtClean="0">
                <a:ea typeface="ＭＳ Ｐゴシック" charset="-128"/>
                <a:cs typeface="ＭＳ Ｐゴシック" charset="-128"/>
              </a:rPr>
              <a:t>Actualmente en la fase final de desarrollo</a:t>
            </a:r>
            <a:endParaRPr kumimoji="0" lang="es-ES" sz="2400" b="1" i="0" u="none" strike="noStrike" cap="none" normalizeH="0" baseline="0" dirty="0" smtClean="0">
              <a:ln>
                <a:noFill/>
              </a:ln>
              <a:effectLst/>
              <a:latin typeface="Arial" charset="0"/>
              <a:ea typeface="ＭＳ Ｐゴシック" charset="-128"/>
              <a:cs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C00000"/>
                </a:solidFill>
                <a:effectLst/>
                <a:latin typeface="Arial" charset="0"/>
                <a:ea typeface="ＭＳ Ｐゴシック" charset="-128"/>
                <a:cs typeface="ＭＳ Ｐゴシック" charset="-128"/>
              </a:rPr>
              <a:t>80%</a:t>
            </a:r>
            <a:r>
              <a:rPr kumimoji="0" lang="es-ES" sz="2400" b="1" i="0" u="none" strike="noStrike" cap="none" normalizeH="0" dirty="0" smtClean="0">
                <a:ln>
                  <a:noFill/>
                </a:ln>
                <a:solidFill>
                  <a:schemeClr val="tx1"/>
                </a:solidFill>
                <a:effectLst/>
                <a:latin typeface="Arial" charset="0"/>
                <a:ea typeface="ＭＳ Ｐゴシック" charset="-128"/>
                <a:cs typeface="ＭＳ Ｐゴシック" charset="-128"/>
              </a:rPr>
              <a:t> Desarrollado</a:t>
            </a:r>
            <a:endParaRPr kumimoji="0" lang="es-ES" sz="2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5" name="834 CuadroTexto"/>
          <p:cNvSpPr txBox="1"/>
          <p:nvPr/>
        </p:nvSpPr>
        <p:spPr>
          <a:xfrm>
            <a:off x="899592" y="2924944"/>
            <a:ext cx="7704856" cy="1077218"/>
          </a:xfrm>
          <a:prstGeom prst="rect">
            <a:avLst/>
          </a:prstGeom>
          <a:noFill/>
        </p:spPr>
        <p:txBody>
          <a:bodyPr wrap="square" rtlCol="0">
            <a:spAutoFit/>
          </a:bodyPr>
          <a:lstStyle/>
          <a:p>
            <a:pPr marL="993600" lvl="2" indent="-234000">
              <a:buClr>
                <a:schemeClr val="accent1"/>
              </a:buClr>
              <a:buSzPct val="140000"/>
              <a:buFont typeface="Arial"/>
              <a:buChar char="•"/>
            </a:pPr>
            <a:r>
              <a:rPr lang="es-ES" sz="1600" b="0" dirty="0" smtClean="0">
                <a:latin typeface="+mn-lt"/>
              </a:rPr>
              <a:t>Sistema web de altas en el servicio</a:t>
            </a:r>
          </a:p>
          <a:p>
            <a:pPr marL="993600" lvl="2" indent="-234000">
              <a:buClr>
                <a:schemeClr val="accent1"/>
              </a:buClr>
              <a:buSzPct val="140000"/>
              <a:buFont typeface="Arial"/>
              <a:buChar char="•"/>
            </a:pPr>
            <a:r>
              <a:rPr lang="es-ES" sz="1600" b="0" dirty="0" smtClean="0">
                <a:latin typeface="+mn-lt"/>
              </a:rPr>
              <a:t>Modelo de pago mediante el uso del teléfono</a:t>
            </a:r>
          </a:p>
          <a:p>
            <a:pPr marL="993600" lvl="2" indent="-234000">
              <a:buClr>
                <a:schemeClr val="accent1"/>
              </a:buClr>
              <a:buSzPct val="140000"/>
              <a:buFont typeface="Arial"/>
              <a:buChar char="•"/>
            </a:pPr>
            <a:r>
              <a:rPr lang="es-ES" sz="1600" b="0" dirty="0" smtClean="0">
                <a:latin typeface="+mn-lt"/>
              </a:rPr>
              <a:t>Aplicaciones móviles de inspección y recarga</a:t>
            </a:r>
          </a:p>
          <a:p>
            <a:pPr marL="993600" lvl="2" indent="-234000">
              <a:buClr>
                <a:schemeClr val="accent1"/>
              </a:buClr>
              <a:buSzPct val="140000"/>
              <a:buFont typeface="Arial"/>
              <a:buChar char="•"/>
            </a:pPr>
            <a:r>
              <a:rPr lang="es-ES" sz="1600" b="0" dirty="0" err="1" smtClean="0">
                <a:latin typeface="+mn-lt"/>
              </a:rPr>
              <a:t>Etc</a:t>
            </a:r>
            <a:r>
              <a:rPr lang="es-ES" sz="1600" b="0" dirty="0" smtClean="0">
                <a:latin typeface="+mn-lt"/>
              </a:rPr>
              <a:t>…</a:t>
            </a:r>
          </a:p>
        </p:txBody>
      </p:sp>
      <p:sp>
        <p:nvSpPr>
          <p:cNvPr id="46" name="Rectángulo 17"/>
          <p:cNvSpPr/>
          <p:nvPr/>
        </p:nvSpPr>
        <p:spPr bwMode="auto">
          <a:xfrm>
            <a:off x="251520" y="4149080"/>
            <a:ext cx="8889162" cy="129601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7" name="Rectángulo 1"/>
          <p:cNvSpPr/>
          <p:nvPr/>
        </p:nvSpPr>
        <p:spPr>
          <a:xfrm>
            <a:off x="755576" y="4437112"/>
            <a:ext cx="7999387" cy="830997"/>
          </a:xfrm>
          <a:prstGeom prst="rect">
            <a:avLst/>
          </a:prstGeom>
        </p:spPr>
        <p:txBody>
          <a:bodyPr wrap="square">
            <a:spAutoFit/>
          </a:bodyPr>
          <a:lstStyle/>
          <a:p>
            <a:pPr marL="0" lvl="0" indent="0" algn="ctr">
              <a:buFont typeface="Arial" panose="020B0604020202020204" pitchFamily="34" charset="0"/>
              <a:buNone/>
            </a:pPr>
            <a:r>
              <a:rPr lang="es-ES" dirty="0" smtClean="0">
                <a:solidFill>
                  <a:srgbClr val="FFFFFF"/>
                </a:solidFill>
              </a:rPr>
              <a:t>20% pendiente:</a:t>
            </a:r>
            <a:r>
              <a:rPr lang="es-ES" dirty="0" smtClean="0"/>
              <a:t> Relacionado con la solución de uso del servicio de taxis</a:t>
            </a:r>
            <a:endParaRPr lang="es-ES" dirty="0">
              <a:solidFill>
                <a:srgbClr val="FFFFFF"/>
              </a:solidFill>
            </a:endParaRPr>
          </a:p>
        </p:txBody>
      </p:sp>
    </p:spTree>
    <p:extLst>
      <p:ext uri="{BB962C8B-B14F-4D97-AF65-F5344CB8AC3E}">
        <p14:creationId xmlns="" xmlns:p14="http://schemas.microsoft.com/office/powerpoint/2010/main" val="636135984"/>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511175" y="287338"/>
            <a:ext cx="8307388" cy="625202"/>
          </a:xfrm>
        </p:spPr>
        <p:txBody>
          <a:bodyPr/>
          <a:lstStyle/>
          <a:p>
            <a:r>
              <a:rPr lang="es-ES" altLang="es-ES" sz="2000" dirty="0" smtClean="0"/>
              <a:t>Síguenos en…</a:t>
            </a:r>
            <a:endParaRPr lang="es-ES" dirty="0"/>
          </a:p>
        </p:txBody>
      </p:sp>
      <p:sp>
        <p:nvSpPr>
          <p:cNvPr id="7" name="Marcador de texto 6"/>
          <p:cNvSpPr>
            <a:spLocks noGrp="1"/>
          </p:cNvSpPr>
          <p:nvPr>
            <p:ph type="body" sz="quarter" idx="13"/>
          </p:nvPr>
        </p:nvSpPr>
        <p:spPr/>
        <p:txBody>
          <a:bodyPr/>
          <a:lstStyle/>
          <a:p>
            <a:r>
              <a:rPr lang="es-ES" dirty="0" err="1" smtClean="0"/>
              <a:t>Mobiwallet</a:t>
            </a:r>
            <a:endParaRPr lang="es-ES" dirty="0"/>
          </a:p>
        </p:txBody>
      </p:sp>
      <p:pic>
        <p:nvPicPr>
          <p:cNvPr id="10" name="Picture 2"/>
          <p:cNvPicPr>
            <a:picLocks noChangeAspect="1" noChangeArrowheads="1"/>
          </p:cNvPicPr>
          <p:nvPr/>
        </p:nvPicPr>
        <p:blipFill>
          <a:blip r:embed="rId2"/>
          <a:srcRect/>
          <a:stretch>
            <a:fillRect/>
          </a:stretch>
        </p:blipFill>
        <p:spPr bwMode="auto">
          <a:xfrm>
            <a:off x="7164288" y="188640"/>
            <a:ext cx="1590675" cy="723900"/>
          </a:xfrm>
          <a:prstGeom prst="rect">
            <a:avLst/>
          </a:prstGeom>
          <a:noFill/>
          <a:ln w="9525">
            <a:noFill/>
            <a:miter lim="800000"/>
            <a:headEnd/>
            <a:tailEnd/>
          </a:ln>
        </p:spPr>
      </p:pic>
      <p:grpSp>
        <p:nvGrpSpPr>
          <p:cNvPr id="16" name="Agrupar 15"/>
          <p:cNvGrpSpPr/>
          <p:nvPr/>
        </p:nvGrpSpPr>
        <p:grpSpPr>
          <a:xfrm>
            <a:off x="567785" y="3428890"/>
            <a:ext cx="1010267" cy="1010267"/>
            <a:chOff x="567785" y="3428890"/>
            <a:chExt cx="1010267" cy="1010267"/>
          </a:xfrm>
        </p:grpSpPr>
        <p:sp>
          <p:nvSpPr>
            <p:cNvPr id="59" name="Elipse 58"/>
            <p:cNvSpPr/>
            <p:nvPr/>
          </p:nvSpPr>
          <p:spPr bwMode="auto">
            <a:xfrm>
              <a:off x="567785" y="3428890"/>
              <a:ext cx="1010267" cy="1010267"/>
            </a:xfrm>
            <a:prstGeom prst="ellipse">
              <a:avLst/>
            </a:prstGeom>
            <a:solidFill>
              <a:schemeClr val="accent1"/>
            </a:solidFill>
            <a:ln w="2857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44" name="Picture 8" descr="Linkedin.png (1024×1024)"/>
            <p:cNvPicPr>
              <a:picLocks noChangeAspect="1" noChangeArrowheads="1"/>
            </p:cNvPicPr>
            <p:nvPr/>
          </p:nvPicPr>
          <p:blipFill>
            <a:blip r:embed="rId3" cstate="screen">
              <a:duotone>
                <a:schemeClr val="accent3">
                  <a:shade val="45000"/>
                  <a:satMod val="135000"/>
                </a:schemeClr>
                <a:prstClr val="white"/>
              </a:duotone>
              <a:extLst>
                <a:ext uri="{28A0092B-C50C-407E-A947-70E740481C1C}">
                  <a14:useLocalDpi xmlns="" xmlns:a14="http://schemas.microsoft.com/office/drawing/2010/main"/>
                </a:ext>
              </a:extLst>
            </a:blip>
            <a:srcRect/>
            <a:stretch>
              <a:fillRect/>
            </a:stretch>
          </p:blipFill>
          <p:spPr bwMode="auto">
            <a:xfrm>
              <a:off x="792586" y="3675608"/>
              <a:ext cx="560664" cy="516830"/>
            </a:xfrm>
            <a:prstGeom prst="rect">
              <a:avLst/>
            </a:prstGeom>
            <a:noFill/>
            <a:ln w="9525">
              <a:noFill/>
              <a:miter lim="800000"/>
              <a:headEnd/>
              <a:tailEnd/>
            </a:ln>
          </p:spPr>
        </p:pic>
      </p:grpSp>
      <p:grpSp>
        <p:nvGrpSpPr>
          <p:cNvPr id="15" name="Agrupar 14"/>
          <p:cNvGrpSpPr/>
          <p:nvPr/>
        </p:nvGrpSpPr>
        <p:grpSpPr>
          <a:xfrm>
            <a:off x="567785" y="4549356"/>
            <a:ext cx="1010267" cy="1010267"/>
            <a:chOff x="567785" y="4549356"/>
            <a:chExt cx="1010267" cy="1010267"/>
          </a:xfrm>
        </p:grpSpPr>
        <p:sp>
          <p:nvSpPr>
            <p:cNvPr id="61" name="Elipse 60"/>
            <p:cNvSpPr/>
            <p:nvPr/>
          </p:nvSpPr>
          <p:spPr bwMode="auto">
            <a:xfrm>
              <a:off x="567785" y="4549356"/>
              <a:ext cx="1010267" cy="1010267"/>
            </a:xfrm>
            <a:prstGeom prst="ellipse">
              <a:avLst/>
            </a:prstGeom>
            <a:solidFill>
              <a:schemeClr val="accent1"/>
            </a:solidFill>
            <a:ln w="2857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45" name="Picture 10" descr="v65oai7fxn47qv9nectx.png (500×500)"/>
            <p:cNvPicPr>
              <a:picLocks noChangeAspect="1" noChangeArrowheads="1"/>
            </p:cNvPicPr>
            <p:nvPr/>
          </p:nvPicPr>
          <p:blipFill>
            <a:blip r:embed="rId4" cstate="screen">
              <a:biLevel thresh="50000"/>
              <a:extLst>
                <a:ext uri="{BEBA8EAE-BF5A-486C-A8C5-ECC9F3942E4B}">
                  <a14:imgProps xmlns="" xmlns:a14="http://schemas.microsoft.com/office/drawing/2010/main">
                    <a14:imgLayer r:embed="rId5">
                      <a14:imgEffect>
                        <a14:backgroundRemoval t="10000" b="90000" l="10000" r="90000"/>
                      </a14:imgEffect>
                      <a14:imgEffect>
                        <a14:brightnessContrast bright="40000" contrast="-40000"/>
                      </a14:imgEffect>
                    </a14:imgLayer>
                  </a14:imgProps>
                </a:ext>
                <a:ext uri="{28A0092B-C50C-407E-A947-70E740481C1C}">
                  <a14:useLocalDpi xmlns="" xmlns:a14="http://schemas.microsoft.com/office/drawing/2010/main"/>
                </a:ext>
              </a:extLst>
            </a:blip>
            <a:srcRect/>
            <a:stretch>
              <a:fillRect/>
            </a:stretch>
          </p:blipFill>
          <p:spPr bwMode="auto">
            <a:xfrm>
              <a:off x="698407" y="4709258"/>
              <a:ext cx="749023" cy="690463"/>
            </a:xfrm>
            <a:prstGeom prst="rect">
              <a:avLst/>
            </a:prstGeom>
            <a:noFill/>
            <a:ln w="9525">
              <a:noFill/>
              <a:miter lim="800000"/>
              <a:headEnd/>
              <a:tailEnd/>
            </a:ln>
          </p:spPr>
        </p:pic>
      </p:grpSp>
      <p:grpSp>
        <p:nvGrpSpPr>
          <p:cNvPr id="12" name="Agrupar 11"/>
          <p:cNvGrpSpPr/>
          <p:nvPr/>
        </p:nvGrpSpPr>
        <p:grpSpPr>
          <a:xfrm>
            <a:off x="567785" y="2337019"/>
            <a:ext cx="1010267" cy="1010267"/>
            <a:chOff x="567785" y="2337019"/>
            <a:chExt cx="1010267" cy="1010267"/>
          </a:xfrm>
        </p:grpSpPr>
        <p:sp>
          <p:nvSpPr>
            <p:cNvPr id="58" name="Elipse 57"/>
            <p:cNvSpPr/>
            <p:nvPr/>
          </p:nvSpPr>
          <p:spPr bwMode="auto">
            <a:xfrm>
              <a:off x="567785" y="2337019"/>
              <a:ext cx="1010267" cy="1010267"/>
            </a:xfrm>
            <a:prstGeom prst="ellipse">
              <a:avLst/>
            </a:prstGeom>
            <a:solidFill>
              <a:schemeClr val="accent1"/>
            </a:solidFill>
            <a:ln w="2857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46" name="Picture 12" descr="email-icon.png (614×614)"/>
            <p:cNvPicPr>
              <a:picLocks noChangeAspect="1" noChangeArrowheads="1"/>
            </p:cNvPicPr>
            <p:nvPr/>
          </p:nvPicPr>
          <p:blipFill rotWithShape="1">
            <a:blip r:embed="rId6" cstate="screen">
              <a:duotone>
                <a:schemeClr val="bg2">
                  <a:shade val="45000"/>
                  <a:satMod val="135000"/>
                </a:schemeClr>
                <a:prstClr val="white"/>
              </a:duotone>
              <a:extLst>
                <a:ext uri="{BEBA8EAE-BF5A-486C-A8C5-ECC9F3942E4B}">
                  <a14:imgProps xmlns="" xmlns:a14="http://schemas.microsoft.com/office/drawing/2010/main">
                    <a14:imgLayer r:embed="rId7">
                      <a14:imgEffect>
                        <a14:brightnessContrast bright="100000"/>
                      </a14:imgEffect>
                    </a14:imgLayer>
                  </a14:imgProps>
                </a:ext>
                <a:ext uri="{28A0092B-C50C-407E-A947-70E740481C1C}">
                  <a14:useLocalDpi xmlns="" xmlns:a14="http://schemas.microsoft.com/office/drawing/2010/main"/>
                </a:ext>
              </a:extLst>
            </a:blip>
            <a:srcRect/>
            <a:stretch/>
          </p:blipFill>
          <p:spPr bwMode="auto">
            <a:xfrm>
              <a:off x="756121" y="2634819"/>
              <a:ext cx="633595" cy="414667"/>
            </a:xfrm>
            <a:prstGeom prst="rect">
              <a:avLst/>
            </a:prstGeom>
            <a:noFill/>
            <a:extLst/>
          </p:spPr>
        </p:pic>
      </p:grpSp>
      <p:grpSp>
        <p:nvGrpSpPr>
          <p:cNvPr id="11" name="Agrupar 10"/>
          <p:cNvGrpSpPr/>
          <p:nvPr/>
        </p:nvGrpSpPr>
        <p:grpSpPr>
          <a:xfrm>
            <a:off x="567785" y="1217712"/>
            <a:ext cx="1010267" cy="1010267"/>
            <a:chOff x="567785" y="1217712"/>
            <a:chExt cx="1010267" cy="1010267"/>
          </a:xfrm>
        </p:grpSpPr>
        <p:sp>
          <p:nvSpPr>
            <p:cNvPr id="2" name="Elipse 1"/>
            <p:cNvSpPr/>
            <p:nvPr/>
          </p:nvSpPr>
          <p:spPr bwMode="auto">
            <a:xfrm>
              <a:off x="567785" y="1217712"/>
              <a:ext cx="1010267" cy="1010267"/>
            </a:xfrm>
            <a:prstGeom prst="ellipse">
              <a:avLst/>
            </a:prstGeom>
            <a:solidFill>
              <a:schemeClr val="accent1"/>
            </a:solidFill>
            <a:ln w="2857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47" name="Picture 14" descr="link.png (512×512)"/>
            <p:cNvPicPr>
              <a:picLocks noChangeAspect="1" noChangeArrowheads="1"/>
            </p:cNvPicPr>
            <p:nvPr/>
          </p:nvPicPr>
          <p:blipFill>
            <a:blip r:embed="rId8" cstate="screen">
              <a:biLevel thresh="50000"/>
              <a:extLst>
                <a:ext uri="{BEBA8EAE-BF5A-486C-A8C5-ECC9F3942E4B}">
                  <a14:imgProps xmlns="" xmlns:a14="http://schemas.microsoft.com/office/drawing/2010/main">
                    <a14:imgLayer r:embed="rId9">
                      <a14:imgEffect>
                        <a14:brightnessContrast bright="100000" contrast="-70000"/>
                      </a14:imgEffect>
                    </a14:imgLayer>
                  </a14:imgProps>
                </a:ext>
                <a:ext uri="{28A0092B-C50C-407E-A947-70E740481C1C}">
                  <a14:useLocalDpi xmlns="" xmlns:a14="http://schemas.microsoft.com/office/drawing/2010/main"/>
                </a:ext>
              </a:extLst>
            </a:blip>
            <a:srcRect/>
            <a:stretch>
              <a:fillRect/>
            </a:stretch>
          </p:blipFill>
          <p:spPr bwMode="auto">
            <a:xfrm>
              <a:off x="760028" y="1434813"/>
              <a:ext cx="625781" cy="576064"/>
            </a:xfrm>
            <a:prstGeom prst="rect">
              <a:avLst/>
            </a:prstGeom>
            <a:noFill/>
            <a:ln w="9525">
              <a:noFill/>
              <a:miter lim="800000"/>
              <a:headEnd/>
              <a:tailEnd/>
            </a:ln>
          </p:spPr>
        </p:pic>
      </p:grpSp>
      <p:sp>
        <p:nvSpPr>
          <p:cNvPr id="48" name="TextBox 5"/>
          <p:cNvSpPr txBox="1">
            <a:spLocks noChangeArrowheads="1"/>
          </p:cNvSpPr>
          <p:nvPr/>
        </p:nvSpPr>
        <p:spPr bwMode="auto">
          <a:xfrm>
            <a:off x="1920428" y="1435859"/>
            <a:ext cx="5999162" cy="477054"/>
          </a:xfrm>
          <a:prstGeom prst="rect">
            <a:avLst/>
          </a:prstGeom>
          <a:noFill/>
          <a:ln w="9525">
            <a:noFill/>
            <a:miter lim="800000"/>
            <a:headEnd/>
            <a:tailEnd/>
          </a:ln>
        </p:spPr>
        <p:txBody>
          <a:bodyPr anchor="ctr">
            <a:spAutoFit/>
          </a:bodyPr>
          <a:lstStyle/>
          <a:p>
            <a:r>
              <a:rPr lang="it-IT" altLang="it-IT" sz="2500" dirty="0" err="1"/>
              <a:t>www.mobiwallet-project.eu</a:t>
            </a:r>
            <a:endParaRPr lang="en-GB" altLang="it-IT" sz="2500" dirty="0"/>
          </a:p>
        </p:txBody>
      </p:sp>
      <p:sp>
        <p:nvSpPr>
          <p:cNvPr id="54" name="TextBox 15"/>
          <p:cNvSpPr txBox="1">
            <a:spLocks noChangeArrowheads="1"/>
          </p:cNvSpPr>
          <p:nvPr/>
        </p:nvSpPr>
        <p:spPr bwMode="auto">
          <a:xfrm>
            <a:off x="1920428" y="2640831"/>
            <a:ext cx="5999162" cy="477054"/>
          </a:xfrm>
          <a:prstGeom prst="rect">
            <a:avLst/>
          </a:prstGeom>
          <a:noFill/>
          <a:ln w="9525">
            <a:noFill/>
            <a:miter lim="800000"/>
            <a:headEnd/>
            <a:tailEnd/>
          </a:ln>
        </p:spPr>
        <p:txBody>
          <a:bodyPr anchor="ctr">
            <a:spAutoFit/>
          </a:bodyPr>
          <a:lstStyle/>
          <a:p>
            <a:r>
              <a:rPr lang="it-IT" altLang="it-IT" sz="2500" dirty="0" err="1"/>
              <a:t>info@mobiwallet-project.eu</a:t>
            </a:r>
            <a:endParaRPr lang="en-GB" altLang="it-IT" sz="2500" dirty="0"/>
          </a:p>
        </p:txBody>
      </p:sp>
      <p:sp>
        <p:nvSpPr>
          <p:cNvPr id="55" name="TextBox 16"/>
          <p:cNvSpPr txBox="1">
            <a:spLocks noChangeArrowheads="1"/>
          </p:cNvSpPr>
          <p:nvPr/>
        </p:nvSpPr>
        <p:spPr bwMode="auto">
          <a:xfrm>
            <a:off x="1920428" y="3720951"/>
            <a:ext cx="6898135" cy="477054"/>
          </a:xfrm>
          <a:prstGeom prst="rect">
            <a:avLst/>
          </a:prstGeom>
          <a:noFill/>
          <a:ln w="9525">
            <a:noFill/>
            <a:miter lim="800000"/>
            <a:headEnd/>
            <a:tailEnd/>
          </a:ln>
        </p:spPr>
        <p:txBody>
          <a:bodyPr wrap="square" anchor="ctr">
            <a:spAutoFit/>
          </a:bodyPr>
          <a:lstStyle/>
          <a:p>
            <a:r>
              <a:rPr lang="en-GB" altLang="it-IT" sz="2500" dirty="0" err="1"/>
              <a:t>www.linkedin.com</a:t>
            </a:r>
            <a:r>
              <a:rPr lang="en-GB" altLang="it-IT" sz="2500" dirty="0"/>
              <a:t>/company/</a:t>
            </a:r>
            <a:r>
              <a:rPr lang="en-GB" altLang="it-IT" sz="2500" dirty="0" err="1"/>
              <a:t>mobiwallet</a:t>
            </a:r>
            <a:r>
              <a:rPr lang="en-GB" altLang="it-IT" sz="2500" dirty="0"/>
              <a:t> </a:t>
            </a:r>
          </a:p>
        </p:txBody>
      </p:sp>
      <p:sp>
        <p:nvSpPr>
          <p:cNvPr id="56" name="TextBox 17"/>
          <p:cNvSpPr txBox="1">
            <a:spLocks noChangeArrowheads="1"/>
          </p:cNvSpPr>
          <p:nvPr/>
        </p:nvSpPr>
        <p:spPr bwMode="auto">
          <a:xfrm>
            <a:off x="1920428" y="4873079"/>
            <a:ext cx="4811812" cy="477054"/>
          </a:xfrm>
          <a:prstGeom prst="rect">
            <a:avLst/>
          </a:prstGeom>
          <a:noFill/>
          <a:ln w="9525">
            <a:noFill/>
            <a:miter lim="800000"/>
            <a:headEnd/>
            <a:tailEnd/>
          </a:ln>
        </p:spPr>
        <p:txBody>
          <a:bodyPr wrap="square" anchor="ctr">
            <a:spAutoFit/>
          </a:bodyPr>
          <a:lstStyle/>
          <a:p>
            <a:r>
              <a:rPr lang="en-GB" altLang="it-IT" sz="2500" dirty="0" err="1"/>
              <a:t>twitter.com</a:t>
            </a:r>
            <a:r>
              <a:rPr lang="en-GB" altLang="it-IT" sz="2500" dirty="0"/>
              <a:t>/</a:t>
            </a:r>
            <a:r>
              <a:rPr lang="en-GB" altLang="it-IT" sz="2500" dirty="0" err="1"/>
              <a:t>MobiWallet_EU</a:t>
            </a:r>
            <a:r>
              <a:rPr lang="en-GB" altLang="it-IT" sz="2500" dirty="0"/>
              <a:t> </a:t>
            </a:r>
          </a:p>
        </p:txBody>
      </p:sp>
      <p:pic>
        <p:nvPicPr>
          <p:cNvPr id="57" name="Imagen 56" descr="QR_MobiWallet.png"/>
          <p:cNvPicPr>
            <a:picLocks noChangeAspect="1"/>
          </p:cNvPicPr>
          <p:nvPr/>
        </p:nvPicPr>
        <p:blipFill rotWithShape="1">
          <a:blip r:embed="rId10" cstate="screen">
            <a:extLst>
              <a:ext uri="{28A0092B-C50C-407E-A947-70E740481C1C}">
                <a14:useLocalDpi xmlns="" xmlns:a14="http://schemas.microsoft.com/office/drawing/2010/main"/>
              </a:ext>
            </a:extLst>
          </a:blip>
          <a:srcRect l="5393" t="6370" r="4573" b="4785"/>
          <a:stretch/>
        </p:blipFill>
        <p:spPr>
          <a:xfrm>
            <a:off x="7363638" y="5013176"/>
            <a:ext cx="1386484" cy="1368152"/>
          </a:xfrm>
          <a:prstGeom prst="roundRect">
            <a:avLst>
              <a:gd name="adj" fmla="val 8594"/>
            </a:avLst>
          </a:prstGeom>
          <a:solidFill>
            <a:srgbClr val="FFFFFF">
              <a:shade val="85000"/>
            </a:srgbClr>
          </a:solidFill>
          <a:ln>
            <a:noFill/>
          </a:ln>
          <a:effectLst/>
        </p:spPr>
      </p:pic>
    </p:spTree>
    <p:extLst>
      <p:ext uri="{BB962C8B-B14F-4D97-AF65-F5344CB8AC3E}">
        <p14:creationId xmlns="" xmlns:p14="http://schemas.microsoft.com/office/powerpoint/2010/main" val="1162643104"/>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NombreInfoBridge.jpg"/>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2915087" y="3212975"/>
            <a:ext cx="5600308" cy="1020658"/>
          </a:xfrm>
          <a:prstGeom prst="rect">
            <a:avLst/>
          </a:prstGeom>
        </p:spPr>
      </p:pic>
      <p:sp>
        <p:nvSpPr>
          <p:cNvPr id="5" name="Título 4"/>
          <p:cNvSpPr>
            <a:spLocks noGrp="1"/>
          </p:cNvSpPr>
          <p:nvPr>
            <p:ph type="title"/>
          </p:nvPr>
        </p:nvSpPr>
        <p:spPr>
          <a:xfrm>
            <a:off x="251520" y="548680"/>
            <a:ext cx="3124721" cy="5301902"/>
          </a:xfrm>
        </p:spPr>
        <p:txBody>
          <a:bodyPr/>
          <a:lstStyle/>
          <a:p>
            <a:r>
              <a:rPr lang="es-ES" sz="30000" dirty="0" smtClean="0"/>
              <a:t>2</a:t>
            </a:r>
            <a:endParaRPr lang="es-ES" sz="30000" dirty="0"/>
          </a:p>
        </p:txBody>
      </p:sp>
      <p:sp>
        <p:nvSpPr>
          <p:cNvPr id="8" name="Elipse 7"/>
          <p:cNvSpPr/>
          <p:nvPr/>
        </p:nvSpPr>
        <p:spPr bwMode="auto">
          <a:xfrm>
            <a:off x="2555776" y="2707076"/>
            <a:ext cx="1870364" cy="187036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7" name="Agrupar 6"/>
          <p:cNvGrpSpPr/>
          <p:nvPr/>
        </p:nvGrpSpPr>
        <p:grpSpPr>
          <a:xfrm>
            <a:off x="2662866" y="2814166"/>
            <a:ext cx="1656184" cy="1656184"/>
            <a:chOff x="5079837" y="4605882"/>
            <a:chExt cx="1081817" cy="1081817"/>
          </a:xfrm>
          <a:effectLst>
            <a:innerShdw blurRad="114300">
              <a:prstClr val="black"/>
            </a:innerShdw>
          </a:effectLst>
        </p:grpSpPr>
        <p:sp>
          <p:nvSpPr>
            <p:cNvPr id="10" name="Elipse 9"/>
            <p:cNvSpPr/>
            <p:nvPr/>
          </p:nvSpPr>
          <p:spPr bwMode="auto">
            <a:xfrm>
              <a:off x="5079837" y="4605882"/>
              <a:ext cx="1081817" cy="1081817"/>
            </a:xfrm>
            <a:prstGeom prst="ellipse">
              <a:avLst/>
            </a:prstGeom>
            <a:solidFill>
              <a:schemeClr val="accent1"/>
            </a:solidFill>
            <a:ln w="9525" cap="flat" cmpd="sng" algn="ctr">
              <a:noFill/>
              <a:prstDash val="solid"/>
              <a:round/>
              <a:headEnd type="none" w="med" len="med"/>
              <a:tailEnd type="none" w="med" len="med"/>
            </a:ln>
            <a:effectLst>
              <a:innerShdw blurRad="114300">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1" name="Imagen 10"/>
            <p:cNvPicPr>
              <a:picLocks noChangeAspect="1"/>
            </p:cNvPicPr>
            <p:nvPr/>
          </p:nvPicPr>
          <p:blipFill>
            <a:blip r:embed="rId3"/>
            <a:stretch>
              <a:fillRect/>
            </a:stretch>
          </p:blipFill>
          <p:spPr>
            <a:xfrm>
              <a:off x="5201645" y="4854690"/>
              <a:ext cx="838200" cy="584200"/>
            </a:xfrm>
            <a:prstGeom prst="rect">
              <a:avLst/>
            </a:prstGeom>
            <a:effectLst/>
          </p:spPr>
        </p:pic>
      </p:grpSp>
    </p:spTree>
    <p:extLst>
      <p:ext uri="{BB962C8B-B14F-4D97-AF65-F5344CB8AC3E}">
        <p14:creationId xmlns="" xmlns:p14="http://schemas.microsoft.com/office/powerpoint/2010/main" val="200332196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511175" y="287338"/>
            <a:ext cx="8307388" cy="625202"/>
          </a:xfrm>
        </p:spPr>
        <p:txBody>
          <a:bodyPr/>
          <a:lstStyle/>
          <a:p>
            <a:r>
              <a:rPr lang="es-ES" altLang="es-ES" sz="2000" dirty="0" smtClean="0"/>
              <a:t>¿Qué es?</a:t>
            </a:r>
            <a:endParaRPr lang="es-ES" dirty="0"/>
          </a:p>
        </p:txBody>
      </p:sp>
      <p:sp>
        <p:nvSpPr>
          <p:cNvPr id="7" name="Marcador de texto 6"/>
          <p:cNvSpPr>
            <a:spLocks noGrp="1"/>
          </p:cNvSpPr>
          <p:nvPr>
            <p:ph type="body" sz="quarter" idx="13"/>
          </p:nvPr>
        </p:nvSpPr>
        <p:spPr/>
        <p:txBody>
          <a:bodyPr/>
          <a:lstStyle/>
          <a:p>
            <a:r>
              <a:rPr lang="es-ES" dirty="0" err="1" smtClean="0"/>
              <a:t>Infobridge</a:t>
            </a:r>
            <a:endParaRPr lang="es-ES" dirty="0"/>
          </a:p>
        </p:txBody>
      </p:sp>
      <p:grpSp>
        <p:nvGrpSpPr>
          <p:cNvPr id="26" name="Agrupar 25"/>
          <p:cNvGrpSpPr/>
          <p:nvPr/>
        </p:nvGrpSpPr>
        <p:grpSpPr>
          <a:xfrm>
            <a:off x="8185683" y="211350"/>
            <a:ext cx="571556" cy="571556"/>
            <a:chOff x="4424363" y="1965325"/>
            <a:chExt cx="854075" cy="854075"/>
          </a:xfrm>
        </p:grpSpPr>
        <p:sp>
          <p:nvSpPr>
            <p:cNvPr id="27" name="Elipse 61"/>
            <p:cNvSpPr>
              <a:spLocks noChangeArrowheads="1"/>
            </p:cNvSpPr>
            <p:nvPr/>
          </p:nvSpPr>
          <p:spPr bwMode="auto">
            <a:xfrm>
              <a:off x="4424363" y="1965325"/>
              <a:ext cx="854075" cy="854075"/>
            </a:xfrm>
            <a:prstGeom prst="ellipse">
              <a:avLst/>
            </a:prstGeom>
            <a:solidFill>
              <a:schemeClr val="accent1"/>
            </a:solidFill>
            <a:ln w="9525">
              <a:noFill/>
              <a:round/>
              <a:headEnd/>
              <a:tailEnd/>
            </a:ln>
          </p:spPr>
          <p:txBody>
            <a:bodyPr/>
            <a:lstStyle/>
            <a:p>
              <a:endParaRPr lang="es-ES">
                <a:latin typeface="Calibri" pitchFamily="34" charset="0"/>
              </a:endParaRPr>
            </a:p>
          </p:txBody>
        </p:sp>
        <p:pic>
          <p:nvPicPr>
            <p:cNvPr id="28" name="Picture 132"/>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592276" y="2198158"/>
              <a:ext cx="496191" cy="333505"/>
            </a:xfrm>
            <a:prstGeom prst="rect">
              <a:avLst/>
            </a:prstGeom>
            <a:noFill/>
            <a:ln w="9525">
              <a:noFill/>
              <a:miter lim="800000"/>
              <a:headEnd/>
              <a:tailEnd/>
            </a:ln>
          </p:spPr>
        </p:pic>
      </p:grpSp>
      <p:pic>
        <p:nvPicPr>
          <p:cNvPr id="29" name="Picture 13"/>
          <p:cNvPicPr>
            <a:picLocks noChangeAspect="1" noChangeArrowheads="1"/>
          </p:cNvPicPr>
          <p:nvPr/>
        </p:nvPicPr>
        <p:blipFill>
          <a:blip r:embed="rId3"/>
          <a:srcRect/>
          <a:stretch>
            <a:fillRect/>
          </a:stretch>
        </p:blipFill>
        <p:spPr bwMode="auto">
          <a:xfrm>
            <a:off x="4374406" y="2492896"/>
            <a:ext cx="4255702" cy="3741951"/>
          </a:xfrm>
          <a:prstGeom prst="rect">
            <a:avLst/>
          </a:prstGeom>
          <a:noFill/>
          <a:ln w="9525">
            <a:noFill/>
            <a:miter lim="800000"/>
            <a:headEnd/>
            <a:tailEnd/>
          </a:ln>
        </p:spPr>
      </p:pic>
      <p:sp>
        <p:nvSpPr>
          <p:cNvPr id="30" name="22 CuadroTexto"/>
          <p:cNvSpPr txBox="1"/>
          <p:nvPr/>
        </p:nvSpPr>
        <p:spPr>
          <a:xfrm>
            <a:off x="1043608" y="2996952"/>
            <a:ext cx="2880320" cy="2411942"/>
          </a:xfrm>
          <a:prstGeom prst="rect">
            <a:avLst/>
          </a:prstGeom>
          <a:noFill/>
        </p:spPr>
        <p:txBody>
          <a:bodyPr wrap="square" rtlCol="0">
            <a:spAutoFit/>
          </a:bodyPr>
          <a:lstStyle/>
          <a:p>
            <a:pPr>
              <a:lnSpc>
                <a:spcPct val="120000"/>
              </a:lnSpc>
            </a:pPr>
            <a:r>
              <a:rPr lang="es-ES" sz="1400" b="0" dirty="0" smtClean="0"/>
              <a:t>Se basa en la utilización de tecnologías </a:t>
            </a:r>
            <a:r>
              <a:rPr lang="es-ES" sz="1400" b="0" dirty="0" err="1" smtClean="0"/>
              <a:t>cloud</a:t>
            </a:r>
            <a:r>
              <a:rPr lang="es-ES" sz="1400" b="0" dirty="0" smtClean="0"/>
              <a:t> </a:t>
            </a:r>
            <a:r>
              <a:rPr lang="es-ES" sz="1400" b="0" dirty="0" err="1" smtClean="0"/>
              <a:t>computing</a:t>
            </a:r>
            <a:r>
              <a:rPr lang="es-ES" sz="1400" b="0" dirty="0" smtClean="0"/>
              <a:t> que proporcionará a los usuarios un sistema integral y compacto </a:t>
            </a:r>
          </a:p>
          <a:p>
            <a:pPr>
              <a:lnSpc>
                <a:spcPct val="120000"/>
              </a:lnSpc>
            </a:pPr>
            <a:r>
              <a:rPr lang="es-ES" sz="1400" b="0" dirty="0" smtClean="0"/>
              <a:t>en el que puedan </a:t>
            </a:r>
            <a:r>
              <a:rPr lang="es-ES" sz="1400" dirty="0" smtClean="0"/>
              <a:t>planificar sus desplazamientos </a:t>
            </a:r>
            <a:r>
              <a:rPr lang="es-ES" sz="1400" dirty="0" err="1" smtClean="0"/>
              <a:t>door-to</a:t>
            </a:r>
            <a:r>
              <a:rPr lang="es-ES" sz="1400" dirty="0" err="1"/>
              <a:t>-</a:t>
            </a:r>
            <a:r>
              <a:rPr lang="es-ES" sz="1400" dirty="0" err="1" smtClean="0"/>
              <a:t>door</a:t>
            </a:r>
            <a:r>
              <a:rPr lang="es-ES" sz="1400" dirty="0" smtClean="0"/>
              <a:t> </a:t>
            </a:r>
            <a:r>
              <a:rPr lang="es-ES" sz="1400" b="0" dirty="0" smtClean="0"/>
              <a:t>independientemente del operador y del lugar de destino</a:t>
            </a:r>
          </a:p>
          <a:p>
            <a:pPr>
              <a:lnSpc>
                <a:spcPct val="120000"/>
              </a:lnSpc>
            </a:pPr>
            <a:endParaRPr lang="es-ES" sz="1400" dirty="0"/>
          </a:p>
        </p:txBody>
      </p:sp>
      <p:sp>
        <p:nvSpPr>
          <p:cNvPr id="32" name="Rectángulo 31"/>
          <p:cNvSpPr/>
          <p:nvPr/>
        </p:nvSpPr>
        <p:spPr bwMode="auto">
          <a:xfrm>
            <a:off x="-1" y="1052737"/>
            <a:ext cx="8185683" cy="10801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3" name="Rectángulo 32"/>
          <p:cNvSpPr/>
          <p:nvPr/>
        </p:nvSpPr>
        <p:spPr>
          <a:xfrm>
            <a:off x="564932" y="1258473"/>
            <a:ext cx="7319436" cy="615553"/>
          </a:xfrm>
          <a:prstGeom prst="rect">
            <a:avLst/>
          </a:prstGeom>
        </p:spPr>
        <p:txBody>
          <a:bodyPr wrap="square">
            <a:spAutoFit/>
          </a:bodyPr>
          <a:lstStyle/>
          <a:p>
            <a:r>
              <a:rPr lang="es-ES" sz="1700" dirty="0" err="1">
                <a:solidFill>
                  <a:schemeClr val="accent1"/>
                </a:solidFill>
              </a:rPr>
              <a:t>InfoBridge</a:t>
            </a:r>
            <a:r>
              <a:rPr lang="es-ES" sz="1700" dirty="0">
                <a:solidFill>
                  <a:schemeClr val="accent1"/>
                </a:solidFill>
              </a:rPr>
              <a:t> </a:t>
            </a:r>
            <a:r>
              <a:rPr lang="es-ES" sz="1700" b="0" dirty="0"/>
              <a:t>es la plataforma tecnológica definitiva que transformará el panorama actual de los sistemas </a:t>
            </a:r>
            <a:r>
              <a:rPr lang="es-ES" sz="1700" b="0" dirty="0" smtClean="0"/>
              <a:t>de </a:t>
            </a:r>
            <a:r>
              <a:rPr lang="es-ES" sz="1700" b="0" dirty="0"/>
              <a:t>acceso a los servicios de </a:t>
            </a:r>
            <a:r>
              <a:rPr lang="es-ES" sz="1700" b="0" dirty="0" smtClean="0"/>
              <a:t>transporte</a:t>
            </a:r>
            <a:endParaRPr lang="es-ES" sz="1700" b="0" dirty="0"/>
          </a:p>
        </p:txBody>
      </p:sp>
    </p:spTree>
    <p:extLst>
      <p:ext uri="{BB962C8B-B14F-4D97-AF65-F5344CB8AC3E}">
        <p14:creationId xmlns="" xmlns:p14="http://schemas.microsoft.com/office/powerpoint/2010/main" val="249664595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redondeado"/>
          <p:cNvSpPr/>
          <p:nvPr/>
        </p:nvSpPr>
        <p:spPr bwMode="auto">
          <a:xfrm>
            <a:off x="235947" y="1990673"/>
            <a:ext cx="8728541" cy="446266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1" name="Picture 8"/>
          <p:cNvPicPr>
            <a:picLocks noChangeAspect="1" noChangeArrowheads="1"/>
          </p:cNvPicPr>
          <p:nvPr/>
        </p:nvPicPr>
        <p:blipFill>
          <a:blip r:embed="rId2" cstate="print"/>
          <a:srcRect/>
          <a:stretch>
            <a:fillRect/>
          </a:stretch>
        </p:blipFill>
        <p:spPr bwMode="auto">
          <a:xfrm>
            <a:off x="2843808" y="2808474"/>
            <a:ext cx="2749550" cy="2097088"/>
          </a:xfrm>
          <a:prstGeom prst="rect">
            <a:avLst/>
          </a:prstGeom>
          <a:noFill/>
          <a:ln w="9525">
            <a:noFill/>
            <a:miter lim="800000"/>
            <a:headEnd/>
            <a:tailEnd/>
          </a:ln>
        </p:spPr>
      </p:pic>
      <p:sp>
        <p:nvSpPr>
          <p:cNvPr id="6" name="Título 5"/>
          <p:cNvSpPr>
            <a:spLocks noGrp="1"/>
          </p:cNvSpPr>
          <p:nvPr>
            <p:ph type="title"/>
          </p:nvPr>
        </p:nvSpPr>
        <p:spPr>
          <a:xfrm>
            <a:off x="511175" y="287338"/>
            <a:ext cx="8307388" cy="625202"/>
          </a:xfrm>
        </p:spPr>
        <p:txBody>
          <a:bodyPr/>
          <a:lstStyle/>
          <a:p>
            <a:r>
              <a:rPr lang="es-ES" altLang="es-ES" sz="2000" dirty="0" smtClean="0"/>
              <a:t>¿Cómo funciona?</a:t>
            </a:r>
            <a:endParaRPr lang="es-ES" dirty="0"/>
          </a:p>
        </p:txBody>
      </p:sp>
      <p:sp>
        <p:nvSpPr>
          <p:cNvPr id="7" name="Marcador de texto 6"/>
          <p:cNvSpPr>
            <a:spLocks noGrp="1"/>
          </p:cNvSpPr>
          <p:nvPr>
            <p:ph type="body" sz="quarter" idx="13"/>
          </p:nvPr>
        </p:nvSpPr>
        <p:spPr/>
        <p:txBody>
          <a:bodyPr/>
          <a:lstStyle/>
          <a:p>
            <a:r>
              <a:rPr lang="es-ES" dirty="0" err="1" smtClean="0"/>
              <a:t>Infobridge</a:t>
            </a:r>
            <a:endParaRPr lang="es-ES" dirty="0"/>
          </a:p>
        </p:txBody>
      </p:sp>
      <p:grpSp>
        <p:nvGrpSpPr>
          <p:cNvPr id="2" name="Agrupar 25"/>
          <p:cNvGrpSpPr/>
          <p:nvPr/>
        </p:nvGrpSpPr>
        <p:grpSpPr>
          <a:xfrm>
            <a:off x="8185683" y="211350"/>
            <a:ext cx="571556" cy="571556"/>
            <a:chOff x="4424363" y="1965325"/>
            <a:chExt cx="854075" cy="854075"/>
          </a:xfrm>
        </p:grpSpPr>
        <p:sp>
          <p:nvSpPr>
            <p:cNvPr id="27" name="Elipse 61"/>
            <p:cNvSpPr>
              <a:spLocks noChangeArrowheads="1"/>
            </p:cNvSpPr>
            <p:nvPr/>
          </p:nvSpPr>
          <p:spPr bwMode="auto">
            <a:xfrm>
              <a:off x="4424363" y="1965325"/>
              <a:ext cx="854075" cy="854075"/>
            </a:xfrm>
            <a:prstGeom prst="ellipse">
              <a:avLst/>
            </a:prstGeom>
            <a:solidFill>
              <a:schemeClr val="accent1"/>
            </a:solidFill>
            <a:ln w="9525">
              <a:noFill/>
              <a:round/>
              <a:headEnd/>
              <a:tailEnd/>
            </a:ln>
          </p:spPr>
          <p:txBody>
            <a:bodyPr/>
            <a:lstStyle/>
            <a:p>
              <a:endParaRPr lang="es-ES">
                <a:latin typeface="Calibri" pitchFamily="34" charset="0"/>
              </a:endParaRPr>
            </a:p>
          </p:txBody>
        </p:sp>
        <p:pic>
          <p:nvPicPr>
            <p:cNvPr id="28" name="Picture 132"/>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592276" y="2198158"/>
              <a:ext cx="496191" cy="333505"/>
            </a:xfrm>
            <a:prstGeom prst="rect">
              <a:avLst/>
            </a:prstGeom>
            <a:noFill/>
            <a:ln w="9525">
              <a:noFill/>
              <a:miter lim="800000"/>
              <a:headEnd/>
              <a:tailEnd/>
            </a:ln>
          </p:spPr>
        </p:pic>
      </p:grpSp>
      <p:pic>
        <p:nvPicPr>
          <p:cNvPr id="31747" name="Picture 3"/>
          <p:cNvPicPr>
            <a:picLocks noChangeAspect="1" noChangeArrowheads="1"/>
          </p:cNvPicPr>
          <p:nvPr/>
        </p:nvPicPr>
        <p:blipFill>
          <a:blip r:embed="rId4"/>
          <a:srcRect/>
          <a:stretch>
            <a:fillRect/>
          </a:stretch>
        </p:blipFill>
        <p:spPr bwMode="auto">
          <a:xfrm>
            <a:off x="6427440" y="2402017"/>
            <a:ext cx="2202668" cy="2736304"/>
          </a:xfrm>
          <a:prstGeom prst="rect">
            <a:avLst/>
          </a:prstGeom>
          <a:noFill/>
          <a:ln w="9525">
            <a:noFill/>
            <a:miter lim="800000"/>
            <a:headEnd/>
            <a:tailEnd/>
          </a:ln>
        </p:spPr>
      </p:pic>
      <p:pic>
        <p:nvPicPr>
          <p:cNvPr id="30722" name="Picture 2"/>
          <p:cNvPicPr>
            <a:picLocks noChangeAspect="1" noChangeArrowheads="1"/>
          </p:cNvPicPr>
          <p:nvPr/>
        </p:nvPicPr>
        <p:blipFill>
          <a:blip r:embed="rId5"/>
          <a:srcRect/>
          <a:stretch>
            <a:fillRect/>
          </a:stretch>
        </p:blipFill>
        <p:spPr bwMode="auto">
          <a:xfrm>
            <a:off x="1043608" y="3512550"/>
            <a:ext cx="1800200" cy="2786024"/>
          </a:xfrm>
          <a:prstGeom prst="rect">
            <a:avLst/>
          </a:prstGeom>
          <a:noFill/>
          <a:ln w="9525">
            <a:noFill/>
            <a:miter lim="800000"/>
            <a:headEnd/>
            <a:tailEnd/>
          </a:ln>
        </p:spPr>
      </p:pic>
      <p:sp>
        <p:nvSpPr>
          <p:cNvPr id="13" name="12 Flecha a la derecha con muesca"/>
          <p:cNvSpPr/>
          <p:nvPr/>
        </p:nvSpPr>
        <p:spPr bwMode="auto">
          <a:xfrm>
            <a:off x="2843808" y="3560468"/>
            <a:ext cx="1008112" cy="1008112"/>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s-ES" sz="1100" dirty="0" smtClean="0">
              <a:ea typeface="ＭＳ Ｐゴシック" charset="-128"/>
              <a:cs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s-ES" sz="11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4" name="13 CuadroTexto"/>
          <p:cNvSpPr txBox="1"/>
          <p:nvPr/>
        </p:nvSpPr>
        <p:spPr bwMode="auto">
          <a:xfrm>
            <a:off x="2459551" y="4712595"/>
            <a:ext cx="2962671" cy="600164"/>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spAutoFit/>
          </a:bodyPr>
          <a:lstStyle/>
          <a:p>
            <a:r>
              <a:rPr lang="es-ES" sz="1100" dirty="0" smtClean="0"/>
              <a:t>1.- El usuario se identifica en el lector del </a:t>
            </a:r>
          </a:p>
          <a:p>
            <a:r>
              <a:rPr lang="es-ES" sz="1100" dirty="0" smtClean="0"/>
              <a:t>paso con su ID, utilizando el </a:t>
            </a:r>
            <a:r>
              <a:rPr lang="es-ES" sz="1100" dirty="0" err="1" smtClean="0"/>
              <a:t>smartphone</a:t>
            </a:r>
            <a:r>
              <a:rPr lang="es-ES" sz="1100" dirty="0" smtClean="0"/>
              <a:t> </a:t>
            </a:r>
          </a:p>
          <a:p>
            <a:r>
              <a:rPr lang="es-ES" sz="1100" dirty="0" smtClean="0"/>
              <a:t>NFC</a:t>
            </a:r>
          </a:p>
        </p:txBody>
      </p:sp>
      <p:sp>
        <p:nvSpPr>
          <p:cNvPr id="18" name="17 CuadroTexto"/>
          <p:cNvSpPr txBox="1"/>
          <p:nvPr/>
        </p:nvSpPr>
        <p:spPr bwMode="auto">
          <a:xfrm>
            <a:off x="4328789" y="2120307"/>
            <a:ext cx="2098651" cy="600164"/>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spAutoFit/>
          </a:bodyPr>
          <a:lstStyle/>
          <a:p>
            <a:r>
              <a:rPr lang="es-ES" sz="1100" dirty="0" smtClean="0"/>
              <a:t>2.- El sistema consulta en la </a:t>
            </a:r>
          </a:p>
          <a:p>
            <a:r>
              <a:rPr lang="es-ES" sz="1100" dirty="0" smtClean="0"/>
              <a:t>nube si el usuario dispone </a:t>
            </a:r>
          </a:p>
          <a:p>
            <a:r>
              <a:rPr lang="es-ES" sz="1100" dirty="0" smtClean="0"/>
              <a:t>de permisos de acceso</a:t>
            </a:r>
          </a:p>
        </p:txBody>
      </p:sp>
      <p:sp>
        <p:nvSpPr>
          <p:cNvPr id="19" name="18 Flecha izquierda y derecha"/>
          <p:cNvSpPr/>
          <p:nvPr/>
        </p:nvSpPr>
        <p:spPr bwMode="auto">
          <a:xfrm>
            <a:off x="5220072" y="2808474"/>
            <a:ext cx="1355998" cy="864096"/>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0" name="19 CuadroTexto"/>
          <p:cNvSpPr txBox="1"/>
          <p:nvPr/>
        </p:nvSpPr>
        <p:spPr bwMode="auto">
          <a:xfrm>
            <a:off x="5846974" y="5138321"/>
            <a:ext cx="2783134" cy="769441"/>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spAutoFit/>
          </a:bodyPr>
          <a:lstStyle/>
          <a:p>
            <a:r>
              <a:rPr lang="es-ES" sz="1100" dirty="0" smtClean="0"/>
              <a:t>3.- Los sistemas de remotos envían la</a:t>
            </a:r>
          </a:p>
          <a:p>
            <a:r>
              <a:rPr lang="es-ES" sz="1100" dirty="0" smtClean="0"/>
              <a:t>orden de acceso o no en función de </a:t>
            </a:r>
          </a:p>
          <a:p>
            <a:r>
              <a:rPr lang="es-ES" sz="1100" dirty="0" smtClean="0"/>
              <a:t>la información de usuario almacenada </a:t>
            </a:r>
          </a:p>
          <a:p>
            <a:r>
              <a:rPr lang="es-ES" sz="1100" dirty="0" smtClean="0"/>
              <a:t>en la nube</a:t>
            </a:r>
          </a:p>
        </p:txBody>
      </p:sp>
      <p:sp>
        <p:nvSpPr>
          <p:cNvPr id="25" name="Rectángulo 31"/>
          <p:cNvSpPr/>
          <p:nvPr/>
        </p:nvSpPr>
        <p:spPr bwMode="auto">
          <a:xfrm>
            <a:off x="235947" y="782906"/>
            <a:ext cx="8185683" cy="120776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s-ES" sz="1700" b="0" dirty="0" smtClean="0"/>
              <a:t>El sistema asigna un ID a cada usuario en el momento que este se da de alta en el servicio. En la nube se reservará un espacio para cada usuario donde se almacena la información de transporte personalizada </a:t>
            </a:r>
            <a:r>
              <a:rPr lang="es-ES" sz="1700" dirty="0" smtClean="0"/>
              <a:t>(</a:t>
            </a:r>
            <a:r>
              <a:rPr lang="es-ES" sz="1700" dirty="0" smtClean="0">
                <a:solidFill>
                  <a:srgbClr val="FF0000"/>
                </a:solidFill>
              </a:rPr>
              <a:t>la tarjeta de acceso ya no es física, sino que esta en la nube</a:t>
            </a:r>
            <a:r>
              <a:rPr lang="es-ES" sz="1700" dirty="0" smtClean="0"/>
              <a:t>)</a:t>
            </a:r>
          </a:p>
        </p:txBody>
      </p:sp>
    </p:spTree>
    <p:extLst>
      <p:ext uri="{BB962C8B-B14F-4D97-AF65-F5344CB8AC3E}">
        <p14:creationId xmlns="" xmlns:p14="http://schemas.microsoft.com/office/powerpoint/2010/main" val="249664595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511175" y="287338"/>
            <a:ext cx="8307388" cy="625202"/>
          </a:xfrm>
        </p:spPr>
        <p:txBody>
          <a:bodyPr/>
          <a:lstStyle/>
          <a:p>
            <a:r>
              <a:rPr lang="es-ES" altLang="es-ES" sz="2000" dirty="0" smtClean="0"/>
              <a:t>Características fundamentales</a:t>
            </a:r>
            <a:endParaRPr lang="es-ES" dirty="0"/>
          </a:p>
        </p:txBody>
      </p:sp>
      <p:sp>
        <p:nvSpPr>
          <p:cNvPr id="7" name="Marcador de texto 6"/>
          <p:cNvSpPr>
            <a:spLocks noGrp="1"/>
          </p:cNvSpPr>
          <p:nvPr>
            <p:ph type="body" sz="quarter" idx="13"/>
          </p:nvPr>
        </p:nvSpPr>
        <p:spPr/>
        <p:txBody>
          <a:bodyPr/>
          <a:lstStyle/>
          <a:p>
            <a:r>
              <a:rPr lang="es-ES" dirty="0" err="1" smtClean="0"/>
              <a:t>Infobridge</a:t>
            </a:r>
            <a:endParaRPr lang="es-ES" dirty="0"/>
          </a:p>
        </p:txBody>
      </p:sp>
      <p:grpSp>
        <p:nvGrpSpPr>
          <p:cNvPr id="26" name="Agrupar 25"/>
          <p:cNvGrpSpPr/>
          <p:nvPr/>
        </p:nvGrpSpPr>
        <p:grpSpPr>
          <a:xfrm>
            <a:off x="8185683" y="211350"/>
            <a:ext cx="571556" cy="571556"/>
            <a:chOff x="4424363" y="1965325"/>
            <a:chExt cx="854075" cy="854075"/>
          </a:xfrm>
        </p:grpSpPr>
        <p:sp>
          <p:nvSpPr>
            <p:cNvPr id="27" name="Elipse 61"/>
            <p:cNvSpPr>
              <a:spLocks noChangeArrowheads="1"/>
            </p:cNvSpPr>
            <p:nvPr/>
          </p:nvSpPr>
          <p:spPr bwMode="auto">
            <a:xfrm>
              <a:off x="4424363" y="1965325"/>
              <a:ext cx="854075" cy="854075"/>
            </a:xfrm>
            <a:prstGeom prst="ellipse">
              <a:avLst/>
            </a:prstGeom>
            <a:solidFill>
              <a:schemeClr val="accent1"/>
            </a:solidFill>
            <a:ln w="9525">
              <a:noFill/>
              <a:round/>
              <a:headEnd/>
              <a:tailEnd/>
            </a:ln>
          </p:spPr>
          <p:txBody>
            <a:bodyPr/>
            <a:lstStyle/>
            <a:p>
              <a:endParaRPr lang="es-ES">
                <a:latin typeface="Calibri" pitchFamily="34" charset="0"/>
              </a:endParaRPr>
            </a:p>
          </p:txBody>
        </p:sp>
        <p:pic>
          <p:nvPicPr>
            <p:cNvPr id="28" name="Picture 132"/>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592276" y="2198158"/>
              <a:ext cx="496191" cy="333505"/>
            </a:xfrm>
            <a:prstGeom prst="rect">
              <a:avLst/>
            </a:prstGeom>
            <a:noFill/>
            <a:ln w="9525">
              <a:noFill/>
              <a:miter lim="800000"/>
              <a:headEnd/>
              <a:tailEnd/>
            </a:ln>
          </p:spPr>
        </p:pic>
      </p:grpSp>
      <p:sp>
        <p:nvSpPr>
          <p:cNvPr id="12" name="4 CuadroTexto"/>
          <p:cNvSpPr txBox="1"/>
          <p:nvPr/>
        </p:nvSpPr>
        <p:spPr>
          <a:xfrm>
            <a:off x="3995936" y="936442"/>
            <a:ext cx="4752777" cy="5701560"/>
          </a:xfrm>
          <a:prstGeom prst="rect">
            <a:avLst/>
          </a:prstGeom>
          <a:noFill/>
        </p:spPr>
        <p:txBody>
          <a:bodyPr wrap="square" rtlCol="0">
            <a:spAutoFit/>
          </a:bodyPr>
          <a:lstStyle/>
          <a:p>
            <a:pPr marL="176400" indent="-176400">
              <a:spcAft>
                <a:spcPts val="900"/>
              </a:spcAft>
              <a:buClr>
                <a:schemeClr val="accent1"/>
              </a:buClr>
              <a:buSzPct val="140000"/>
              <a:buFont typeface="Arial"/>
              <a:buChar char="•"/>
            </a:pPr>
            <a:r>
              <a:rPr lang="es-ES" sz="1200" b="0" dirty="0" smtClean="0"/>
              <a:t>Plataforma que integra los sistemas de explotación de los operadores de transporte en el marco de las </a:t>
            </a:r>
            <a:r>
              <a:rPr lang="es-ES" sz="1200" dirty="0" smtClean="0">
                <a:solidFill>
                  <a:srgbClr val="00B0CA"/>
                </a:solidFill>
              </a:rPr>
              <a:t>Smart </a:t>
            </a:r>
            <a:r>
              <a:rPr lang="es-ES" sz="1200" dirty="0" err="1" smtClean="0">
                <a:solidFill>
                  <a:srgbClr val="00B0CA"/>
                </a:solidFill>
              </a:rPr>
              <a:t>Cities</a:t>
            </a:r>
            <a:endParaRPr lang="es-ES" sz="1200" dirty="0" smtClean="0">
              <a:solidFill>
                <a:srgbClr val="00B0CA"/>
              </a:solidFill>
            </a:endParaRPr>
          </a:p>
          <a:p>
            <a:pPr marL="176400" indent="-176400">
              <a:spcAft>
                <a:spcPts val="900"/>
              </a:spcAft>
              <a:buClr>
                <a:schemeClr val="accent1"/>
              </a:buClr>
              <a:buSzPct val="140000"/>
              <a:buFont typeface="Arial"/>
              <a:buChar char="•"/>
            </a:pPr>
            <a:r>
              <a:rPr lang="es-ES" sz="1200" b="0" dirty="0" smtClean="0"/>
              <a:t>Plataforma </a:t>
            </a:r>
            <a:r>
              <a:rPr lang="es-ES" sz="1200" dirty="0" smtClean="0">
                <a:solidFill>
                  <a:srgbClr val="00B0CA"/>
                </a:solidFill>
              </a:rPr>
              <a:t>multimodal e interoperable </a:t>
            </a:r>
            <a:r>
              <a:rPr lang="es-ES" sz="1200" b="0" dirty="0" smtClean="0"/>
              <a:t>entre diferentes medios de transporte</a:t>
            </a:r>
          </a:p>
          <a:p>
            <a:pPr marL="176400" indent="-176400">
              <a:spcAft>
                <a:spcPts val="900"/>
              </a:spcAft>
              <a:buClr>
                <a:schemeClr val="accent1"/>
              </a:buClr>
              <a:buSzPct val="140000"/>
              <a:buFont typeface="Arial"/>
              <a:buChar char="•"/>
            </a:pPr>
            <a:r>
              <a:rPr lang="es-ES" sz="1200" b="0" dirty="0" smtClean="0"/>
              <a:t>La</a:t>
            </a:r>
            <a:r>
              <a:rPr lang="es-ES" sz="1200" dirty="0" smtClean="0">
                <a:solidFill>
                  <a:srgbClr val="00B0CA"/>
                </a:solidFill>
              </a:rPr>
              <a:t> información</a:t>
            </a:r>
            <a:r>
              <a:rPr lang="es-ES" sz="1200" b="0" dirty="0" smtClean="0"/>
              <a:t> relevante está </a:t>
            </a:r>
            <a:r>
              <a:rPr lang="es-ES" sz="1200" dirty="0" smtClean="0">
                <a:solidFill>
                  <a:srgbClr val="00B0CA"/>
                </a:solidFill>
              </a:rPr>
              <a:t>disponible en la nube</a:t>
            </a:r>
            <a:r>
              <a:rPr lang="es-ES" sz="1200" b="0" dirty="0" smtClean="0"/>
              <a:t> mediante un concepto novedoso de virtualización de tarjetas sin contacto y la utilización de firmas digitales online para acceder a los sistemas</a:t>
            </a:r>
          </a:p>
          <a:p>
            <a:pPr marL="176400" indent="-176400">
              <a:spcAft>
                <a:spcPts val="900"/>
              </a:spcAft>
              <a:buClr>
                <a:schemeClr val="accent1"/>
              </a:buClr>
              <a:buSzPct val="140000"/>
              <a:buFont typeface="Arial"/>
              <a:buChar char="•"/>
            </a:pPr>
            <a:r>
              <a:rPr lang="es-ES" sz="1200" b="0" dirty="0" smtClean="0"/>
              <a:t>Empleo de </a:t>
            </a:r>
            <a:r>
              <a:rPr lang="es-ES" sz="1200" dirty="0" smtClean="0">
                <a:solidFill>
                  <a:srgbClr val="00B0CA"/>
                </a:solidFill>
              </a:rPr>
              <a:t>herramientas Business </a:t>
            </a:r>
            <a:r>
              <a:rPr lang="es-ES" sz="1200" dirty="0" err="1" smtClean="0">
                <a:solidFill>
                  <a:srgbClr val="00B0CA"/>
                </a:solidFill>
              </a:rPr>
              <a:t>Analytics</a:t>
            </a:r>
            <a:r>
              <a:rPr lang="es-ES" sz="1200" b="0" dirty="0" smtClean="0"/>
              <a:t> con el fin de analizar patrones de comportamiento que permitan enviar información personalizada al usuario</a:t>
            </a:r>
          </a:p>
          <a:p>
            <a:pPr marL="176400" indent="-176400">
              <a:spcAft>
                <a:spcPts val="900"/>
              </a:spcAft>
              <a:buClr>
                <a:schemeClr val="accent1"/>
              </a:buClr>
              <a:buSzPct val="140000"/>
              <a:buFont typeface="Arial"/>
              <a:buChar char="•"/>
            </a:pPr>
            <a:r>
              <a:rPr lang="es-ES" sz="1200" b="0" dirty="0" smtClean="0"/>
              <a:t>Análisis de </a:t>
            </a:r>
            <a:r>
              <a:rPr lang="es-ES" sz="1200" dirty="0" smtClean="0">
                <a:solidFill>
                  <a:srgbClr val="00B0CA"/>
                </a:solidFill>
              </a:rPr>
              <a:t>información en tiempo real</a:t>
            </a:r>
            <a:r>
              <a:rPr lang="es-ES" sz="1200" b="0" dirty="0" smtClean="0"/>
              <a:t> enfocado a predecir cambios de comportamiento en ciudad y su impacto en la movilidad urbana</a:t>
            </a:r>
          </a:p>
          <a:p>
            <a:pPr marL="176400" indent="-176400">
              <a:spcAft>
                <a:spcPts val="900"/>
              </a:spcAft>
              <a:buClr>
                <a:schemeClr val="accent1"/>
              </a:buClr>
              <a:buSzPct val="140000"/>
              <a:buFont typeface="Arial"/>
              <a:buChar char="•"/>
            </a:pPr>
            <a:r>
              <a:rPr lang="es-ES" sz="1200" b="0" dirty="0" smtClean="0"/>
              <a:t>Tratamiento de </a:t>
            </a:r>
            <a:r>
              <a:rPr lang="es-ES" sz="1200" dirty="0" smtClean="0">
                <a:solidFill>
                  <a:srgbClr val="00B0CA"/>
                </a:solidFill>
              </a:rPr>
              <a:t>información adicional</a:t>
            </a:r>
            <a:r>
              <a:rPr lang="es-ES" sz="1200" b="0" dirty="0" smtClean="0"/>
              <a:t> que pueda contribuir a mejorar los desplazamientos como información climatológica, eventos en ciudad, entre otros</a:t>
            </a:r>
          </a:p>
          <a:p>
            <a:pPr marL="176400" indent="-176400">
              <a:spcAft>
                <a:spcPts val="900"/>
              </a:spcAft>
              <a:buClr>
                <a:schemeClr val="accent1"/>
              </a:buClr>
              <a:buSzPct val="140000"/>
              <a:buFont typeface="Arial"/>
              <a:buChar char="•"/>
            </a:pPr>
            <a:r>
              <a:rPr lang="es-ES" sz="1200" b="0" dirty="0" smtClean="0"/>
              <a:t>Interfaz Hombre-Máquina amigable mediante el </a:t>
            </a:r>
            <a:r>
              <a:rPr lang="es-ES" sz="1200" dirty="0" smtClean="0">
                <a:solidFill>
                  <a:srgbClr val="00B0CA"/>
                </a:solidFill>
              </a:rPr>
              <a:t>empleo de aplicaciones móviles</a:t>
            </a:r>
            <a:r>
              <a:rPr lang="es-ES" sz="1200" b="0" dirty="0" smtClean="0"/>
              <a:t> en el </a:t>
            </a:r>
            <a:r>
              <a:rPr lang="es-ES" sz="1200" b="0" dirty="0" err="1" smtClean="0"/>
              <a:t>smartphone</a:t>
            </a:r>
            <a:r>
              <a:rPr lang="es-ES" sz="1200" b="0" dirty="0" smtClean="0"/>
              <a:t>, que permitirán al usuario contar con información relevante para su desplazamiento (retrasos, averías en la línea, entre otros) </a:t>
            </a:r>
            <a:br>
              <a:rPr lang="es-ES" sz="1200" b="0" dirty="0" smtClean="0"/>
            </a:br>
            <a:r>
              <a:rPr lang="es-ES" sz="1200" b="0" dirty="0" smtClean="0"/>
              <a:t>y proponer rutas </a:t>
            </a:r>
            <a:r>
              <a:rPr lang="es-ES" sz="1200" b="0" dirty="0"/>
              <a:t>u</a:t>
            </a:r>
            <a:r>
              <a:rPr lang="es-ES" sz="1200" b="0" dirty="0" smtClean="0"/>
              <a:t> opciones de desplazamiento alternativas</a:t>
            </a:r>
          </a:p>
          <a:p>
            <a:pPr marL="176400" indent="-176400">
              <a:spcAft>
                <a:spcPts val="900"/>
              </a:spcAft>
              <a:buClr>
                <a:schemeClr val="accent1"/>
              </a:buClr>
              <a:buSzPct val="140000"/>
              <a:buFont typeface="Arial"/>
              <a:buChar char="•"/>
            </a:pPr>
            <a:r>
              <a:rPr lang="es-ES" sz="1200" dirty="0" smtClean="0">
                <a:solidFill>
                  <a:srgbClr val="00B0CA"/>
                </a:solidFill>
              </a:rPr>
              <a:t>Aplicaciones móviles </a:t>
            </a:r>
            <a:r>
              <a:rPr lang="es-ES" sz="1200" dirty="0" err="1" smtClean="0">
                <a:solidFill>
                  <a:srgbClr val="00B0CA"/>
                </a:solidFill>
              </a:rPr>
              <a:t>door-to-door</a:t>
            </a:r>
            <a:r>
              <a:rPr lang="es-ES" sz="1200" b="0" dirty="0" smtClean="0"/>
              <a:t> que permitan planificar </a:t>
            </a:r>
            <a:br>
              <a:rPr lang="es-ES" sz="1200" b="0" dirty="0" smtClean="0"/>
            </a:br>
            <a:r>
              <a:rPr lang="es-ES" sz="1200" b="0" dirty="0" smtClean="0"/>
              <a:t>de forma fácil y sencilla cualquier desplazamiento con independencia del medio de transporte utilizado (</a:t>
            </a:r>
            <a:r>
              <a:rPr lang="es-ES" sz="1200" b="0" dirty="0" err="1" smtClean="0"/>
              <a:t>Trip</a:t>
            </a:r>
            <a:r>
              <a:rPr lang="es-ES" sz="1200" b="0" dirty="0" smtClean="0"/>
              <a:t> </a:t>
            </a:r>
            <a:r>
              <a:rPr lang="es-ES" sz="1200" b="0" dirty="0" err="1" smtClean="0"/>
              <a:t>Planner</a:t>
            </a:r>
            <a:r>
              <a:rPr lang="es-ES" sz="1200" b="0" dirty="0" smtClean="0"/>
              <a:t>)</a:t>
            </a:r>
          </a:p>
        </p:txBody>
      </p:sp>
      <p:grpSp>
        <p:nvGrpSpPr>
          <p:cNvPr id="3" name="Agrupar 2"/>
          <p:cNvGrpSpPr/>
          <p:nvPr/>
        </p:nvGrpSpPr>
        <p:grpSpPr>
          <a:xfrm>
            <a:off x="610499" y="1791632"/>
            <a:ext cx="3313429" cy="3573718"/>
            <a:chOff x="611188" y="1007409"/>
            <a:chExt cx="3313429" cy="3573718"/>
          </a:xfrm>
        </p:grpSpPr>
        <p:pic>
          <p:nvPicPr>
            <p:cNvPr id="11" name="Picture 2"/>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1056973" y="4005065"/>
              <a:ext cx="2362900" cy="474106"/>
            </a:xfrm>
            <a:prstGeom prst="rect">
              <a:avLst/>
            </a:prstGeom>
            <a:noFill/>
            <a:ln w="9525">
              <a:noFill/>
              <a:miter lim="800000"/>
              <a:headEnd/>
              <a:tailEnd/>
            </a:ln>
          </p:spPr>
        </p:pic>
        <p:sp>
          <p:nvSpPr>
            <p:cNvPr id="2" name="Rectángulo 1"/>
            <p:cNvSpPr/>
            <p:nvPr/>
          </p:nvSpPr>
          <p:spPr bwMode="auto">
            <a:xfrm>
              <a:off x="611188" y="1012760"/>
              <a:ext cx="432420" cy="356836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4" name="Rectángulo 13"/>
            <p:cNvSpPr/>
            <p:nvPr/>
          </p:nvSpPr>
          <p:spPr bwMode="auto">
            <a:xfrm>
              <a:off x="1115616" y="1012760"/>
              <a:ext cx="2160240" cy="616040"/>
            </a:xfrm>
            <a:prstGeom prst="rect">
              <a:avLst/>
            </a:prstGeom>
            <a:solidFill>
              <a:srgbClr val="EA992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5" name="Rectángulo 14"/>
            <p:cNvSpPr/>
            <p:nvPr/>
          </p:nvSpPr>
          <p:spPr bwMode="auto">
            <a:xfrm>
              <a:off x="1115616" y="1772816"/>
              <a:ext cx="1008112" cy="115212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Rectángulo 15"/>
            <p:cNvSpPr/>
            <p:nvPr/>
          </p:nvSpPr>
          <p:spPr bwMode="auto">
            <a:xfrm>
              <a:off x="2236759" y="1772816"/>
              <a:ext cx="1008112" cy="115212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7" name="Rectángulo 16"/>
            <p:cNvSpPr/>
            <p:nvPr/>
          </p:nvSpPr>
          <p:spPr bwMode="auto">
            <a:xfrm>
              <a:off x="1115616" y="3140405"/>
              <a:ext cx="2160240" cy="616040"/>
            </a:xfrm>
            <a:prstGeom prst="rect">
              <a:avLst/>
            </a:prstGeom>
            <a:solidFill>
              <a:srgbClr val="ABCB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8" name="Rectángulo 17"/>
            <p:cNvSpPr/>
            <p:nvPr/>
          </p:nvSpPr>
          <p:spPr>
            <a:xfrm>
              <a:off x="1115616" y="1124744"/>
              <a:ext cx="2160240" cy="353943"/>
            </a:xfrm>
            <a:prstGeom prst="rect">
              <a:avLst/>
            </a:prstGeom>
          </p:spPr>
          <p:txBody>
            <a:bodyPr wrap="square">
              <a:spAutoFit/>
            </a:bodyPr>
            <a:lstStyle/>
            <a:p>
              <a:pPr algn="ctr"/>
              <a:r>
                <a:rPr lang="es-ES" sz="1700" dirty="0" err="1" smtClean="0">
                  <a:solidFill>
                    <a:schemeClr val="bg1"/>
                  </a:solidFill>
                </a:rPr>
                <a:t>User´s</a:t>
              </a:r>
              <a:r>
                <a:rPr lang="es-ES" sz="1700" dirty="0" smtClean="0">
                  <a:solidFill>
                    <a:schemeClr val="bg1"/>
                  </a:solidFill>
                </a:rPr>
                <a:t> </a:t>
              </a:r>
              <a:r>
                <a:rPr lang="es-ES" sz="1700" dirty="0" err="1" smtClean="0">
                  <a:solidFill>
                    <a:schemeClr val="bg1"/>
                  </a:solidFill>
                </a:rPr>
                <a:t>apps</a:t>
              </a:r>
              <a:endParaRPr lang="es-ES" sz="1700" b="0" dirty="0">
                <a:solidFill>
                  <a:schemeClr val="bg1"/>
                </a:solidFill>
              </a:endParaRPr>
            </a:p>
          </p:txBody>
        </p:sp>
        <p:sp>
          <p:nvSpPr>
            <p:cNvPr id="19" name="Rectángulo 18"/>
            <p:cNvSpPr/>
            <p:nvPr/>
          </p:nvSpPr>
          <p:spPr>
            <a:xfrm>
              <a:off x="1115616" y="3294537"/>
              <a:ext cx="2160240" cy="307777"/>
            </a:xfrm>
            <a:prstGeom prst="rect">
              <a:avLst/>
            </a:prstGeom>
          </p:spPr>
          <p:txBody>
            <a:bodyPr wrap="square">
              <a:spAutoFit/>
            </a:bodyPr>
            <a:lstStyle/>
            <a:p>
              <a:pPr algn="ctr"/>
              <a:r>
                <a:rPr lang="es-ES" sz="1400" dirty="0" err="1" smtClean="0">
                  <a:solidFill>
                    <a:schemeClr val="bg1"/>
                  </a:solidFill>
                </a:rPr>
                <a:t>Transport</a:t>
              </a:r>
              <a:r>
                <a:rPr lang="es-ES" sz="1400" dirty="0" smtClean="0">
                  <a:solidFill>
                    <a:schemeClr val="bg1"/>
                  </a:solidFill>
                </a:rPr>
                <a:t> Framework</a:t>
              </a:r>
              <a:endParaRPr lang="es-ES" sz="1400" b="0" dirty="0">
                <a:solidFill>
                  <a:schemeClr val="bg1"/>
                </a:solidFill>
              </a:endParaRPr>
            </a:p>
          </p:txBody>
        </p:sp>
        <p:sp>
          <p:nvSpPr>
            <p:cNvPr id="20" name="Rectángulo 19"/>
            <p:cNvSpPr/>
            <p:nvPr/>
          </p:nvSpPr>
          <p:spPr>
            <a:xfrm>
              <a:off x="1156639" y="2218075"/>
              <a:ext cx="967089" cy="261610"/>
            </a:xfrm>
            <a:prstGeom prst="rect">
              <a:avLst/>
            </a:prstGeom>
          </p:spPr>
          <p:txBody>
            <a:bodyPr wrap="square">
              <a:spAutoFit/>
            </a:bodyPr>
            <a:lstStyle/>
            <a:p>
              <a:pPr algn="ctr"/>
              <a:r>
                <a:rPr lang="es-ES" sz="1100" dirty="0" smtClean="0">
                  <a:solidFill>
                    <a:schemeClr val="bg2">
                      <a:lumMod val="50000"/>
                    </a:schemeClr>
                  </a:solidFill>
                </a:rPr>
                <a:t>BackOffice</a:t>
              </a:r>
              <a:endParaRPr lang="es-ES" sz="1100" b="0" dirty="0">
                <a:solidFill>
                  <a:schemeClr val="bg2">
                    <a:lumMod val="50000"/>
                  </a:schemeClr>
                </a:solidFill>
              </a:endParaRPr>
            </a:p>
          </p:txBody>
        </p:sp>
        <p:sp>
          <p:nvSpPr>
            <p:cNvPr id="21" name="Rectángulo 20"/>
            <p:cNvSpPr/>
            <p:nvPr/>
          </p:nvSpPr>
          <p:spPr>
            <a:xfrm>
              <a:off x="2257271" y="2133437"/>
              <a:ext cx="967089" cy="430887"/>
            </a:xfrm>
            <a:prstGeom prst="rect">
              <a:avLst/>
            </a:prstGeom>
          </p:spPr>
          <p:txBody>
            <a:bodyPr wrap="square">
              <a:spAutoFit/>
            </a:bodyPr>
            <a:lstStyle/>
            <a:p>
              <a:pPr algn="ctr"/>
              <a:r>
                <a:rPr lang="es-ES" sz="1100" dirty="0" smtClean="0">
                  <a:solidFill>
                    <a:schemeClr val="bg2">
                      <a:lumMod val="50000"/>
                    </a:schemeClr>
                  </a:solidFill>
                </a:rPr>
                <a:t>Business</a:t>
              </a:r>
            </a:p>
            <a:p>
              <a:pPr algn="ctr"/>
              <a:r>
                <a:rPr lang="es-ES" sz="1100" dirty="0" err="1" smtClean="0">
                  <a:solidFill>
                    <a:schemeClr val="bg2">
                      <a:lumMod val="50000"/>
                    </a:schemeClr>
                  </a:solidFill>
                </a:rPr>
                <a:t>Analytics</a:t>
              </a:r>
              <a:endParaRPr lang="es-ES" sz="1100" dirty="0" smtClean="0">
                <a:solidFill>
                  <a:schemeClr val="bg2">
                    <a:lumMod val="50000"/>
                  </a:schemeClr>
                </a:solidFill>
              </a:endParaRPr>
            </a:p>
          </p:txBody>
        </p:sp>
        <p:sp>
          <p:nvSpPr>
            <p:cNvPr id="22" name="Rectángulo 21"/>
            <p:cNvSpPr/>
            <p:nvPr/>
          </p:nvSpPr>
          <p:spPr>
            <a:xfrm rot="16200000">
              <a:off x="343854" y="2666138"/>
              <a:ext cx="967089" cy="261610"/>
            </a:xfrm>
            <a:prstGeom prst="rect">
              <a:avLst/>
            </a:prstGeom>
          </p:spPr>
          <p:txBody>
            <a:bodyPr wrap="square">
              <a:spAutoFit/>
            </a:bodyPr>
            <a:lstStyle/>
            <a:p>
              <a:pPr algn="ctr"/>
              <a:r>
                <a:rPr lang="es-ES" sz="1100" dirty="0" err="1" smtClean="0">
                  <a:solidFill>
                    <a:schemeClr val="bg2">
                      <a:lumMod val="50000"/>
                    </a:schemeClr>
                  </a:solidFill>
                </a:rPr>
                <a:t>Payment</a:t>
              </a:r>
              <a:endParaRPr lang="es-ES" sz="1100" b="0" dirty="0">
                <a:solidFill>
                  <a:schemeClr val="bg2">
                    <a:lumMod val="50000"/>
                  </a:schemeClr>
                </a:solidFill>
              </a:endParaRPr>
            </a:p>
          </p:txBody>
        </p:sp>
        <p:pic>
          <p:nvPicPr>
            <p:cNvPr id="23" name="Picture 2"/>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3390486" y="1007409"/>
              <a:ext cx="534131" cy="702606"/>
            </a:xfrm>
            <a:prstGeom prst="rect">
              <a:avLst/>
            </a:prstGeom>
            <a:noFill/>
            <a:ln w="9525">
              <a:noFill/>
              <a:miter lim="800000"/>
              <a:headEnd/>
              <a:tailEnd/>
            </a:ln>
          </p:spPr>
        </p:pic>
        <p:pic>
          <p:nvPicPr>
            <p:cNvPr id="24" name="Picture 2"/>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3314399" y="3140405"/>
              <a:ext cx="537521" cy="641377"/>
            </a:xfrm>
            <a:prstGeom prst="rect">
              <a:avLst/>
            </a:prstGeom>
            <a:noFill/>
            <a:ln w="9525">
              <a:noFill/>
              <a:miter lim="800000"/>
              <a:headEnd/>
              <a:tailEnd/>
            </a:ln>
          </p:spPr>
        </p:pic>
      </p:grpSp>
    </p:spTree>
    <p:extLst>
      <p:ext uri="{BB962C8B-B14F-4D97-AF65-F5344CB8AC3E}">
        <p14:creationId xmlns="" xmlns:p14="http://schemas.microsoft.com/office/powerpoint/2010/main" val="384398266"/>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bwMode="auto">
          <a:xfrm>
            <a:off x="611188" y="1337245"/>
            <a:ext cx="5689004" cy="417998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ítulo 5"/>
          <p:cNvSpPr>
            <a:spLocks noGrp="1"/>
          </p:cNvSpPr>
          <p:nvPr>
            <p:ph type="title"/>
          </p:nvPr>
        </p:nvSpPr>
        <p:spPr>
          <a:xfrm>
            <a:off x="511175" y="287338"/>
            <a:ext cx="8307388" cy="625202"/>
          </a:xfrm>
        </p:spPr>
        <p:txBody>
          <a:bodyPr/>
          <a:lstStyle/>
          <a:p>
            <a:r>
              <a:rPr lang="es-ES" altLang="es-ES" sz="2000" dirty="0" smtClean="0"/>
              <a:t>Nuestra plataforma</a:t>
            </a:r>
            <a:endParaRPr lang="es-ES" dirty="0"/>
          </a:p>
        </p:txBody>
      </p:sp>
      <p:sp>
        <p:nvSpPr>
          <p:cNvPr id="7" name="Marcador de texto 6"/>
          <p:cNvSpPr>
            <a:spLocks noGrp="1"/>
          </p:cNvSpPr>
          <p:nvPr>
            <p:ph type="body" sz="quarter" idx="13"/>
          </p:nvPr>
        </p:nvSpPr>
        <p:spPr/>
        <p:txBody>
          <a:bodyPr/>
          <a:lstStyle/>
          <a:p>
            <a:r>
              <a:rPr lang="es-ES" dirty="0" err="1" smtClean="0"/>
              <a:t>Infobridge</a:t>
            </a:r>
            <a:endParaRPr lang="es-ES" dirty="0"/>
          </a:p>
        </p:txBody>
      </p:sp>
      <p:grpSp>
        <p:nvGrpSpPr>
          <p:cNvPr id="26" name="Agrupar 25"/>
          <p:cNvGrpSpPr/>
          <p:nvPr/>
        </p:nvGrpSpPr>
        <p:grpSpPr>
          <a:xfrm>
            <a:off x="8185683" y="211350"/>
            <a:ext cx="571556" cy="571556"/>
            <a:chOff x="4424363" y="1965325"/>
            <a:chExt cx="854075" cy="854075"/>
          </a:xfrm>
        </p:grpSpPr>
        <p:sp>
          <p:nvSpPr>
            <p:cNvPr id="27" name="Elipse 61"/>
            <p:cNvSpPr>
              <a:spLocks noChangeArrowheads="1"/>
            </p:cNvSpPr>
            <p:nvPr/>
          </p:nvSpPr>
          <p:spPr bwMode="auto">
            <a:xfrm>
              <a:off x="4424363" y="1965325"/>
              <a:ext cx="854075" cy="854075"/>
            </a:xfrm>
            <a:prstGeom prst="ellipse">
              <a:avLst/>
            </a:prstGeom>
            <a:solidFill>
              <a:schemeClr val="accent1"/>
            </a:solidFill>
            <a:ln w="9525">
              <a:noFill/>
              <a:round/>
              <a:headEnd/>
              <a:tailEnd/>
            </a:ln>
          </p:spPr>
          <p:txBody>
            <a:bodyPr/>
            <a:lstStyle/>
            <a:p>
              <a:endParaRPr lang="es-ES">
                <a:latin typeface="Calibri" pitchFamily="34" charset="0"/>
              </a:endParaRPr>
            </a:p>
          </p:txBody>
        </p:sp>
        <p:pic>
          <p:nvPicPr>
            <p:cNvPr id="28" name="Picture 132"/>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592276" y="2198158"/>
              <a:ext cx="496191" cy="333505"/>
            </a:xfrm>
            <a:prstGeom prst="rect">
              <a:avLst/>
            </a:prstGeom>
            <a:noFill/>
            <a:ln w="9525">
              <a:noFill/>
              <a:miter lim="800000"/>
              <a:headEnd/>
              <a:tailEnd/>
            </a:ln>
          </p:spPr>
        </p:pic>
      </p:grpSp>
      <p:sp>
        <p:nvSpPr>
          <p:cNvPr id="60" name="Redondear rectángulo de esquina diagonal 59"/>
          <p:cNvSpPr/>
          <p:nvPr/>
        </p:nvSpPr>
        <p:spPr bwMode="auto">
          <a:xfrm>
            <a:off x="611188" y="959905"/>
            <a:ext cx="5689004" cy="693494"/>
          </a:xfrm>
          <a:prstGeom prst="round2Diag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9" name="Rectángulo 58"/>
          <p:cNvSpPr/>
          <p:nvPr/>
        </p:nvSpPr>
        <p:spPr>
          <a:xfrm>
            <a:off x="827584" y="1121222"/>
            <a:ext cx="5179557" cy="400110"/>
          </a:xfrm>
          <a:prstGeom prst="rect">
            <a:avLst/>
          </a:prstGeom>
        </p:spPr>
        <p:txBody>
          <a:bodyPr wrap="square">
            <a:spAutoFit/>
          </a:bodyPr>
          <a:lstStyle/>
          <a:p>
            <a:pPr algn="ctr"/>
            <a:r>
              <a:rPr lang="es-ES" sz="2000" dirty="0" smtClean="0">
                <a:solidFill>
                  <a:schemeClr val="bg1"/>
                </a:solidFill>
              </a:rPr>
              <a:t>Plataforma Indra</a:t>
            </a:r>
            <a:endParaRPr lang="es-ES" sz="2000" b="0" dirty="0">
              <a:solidFill>
                <a:schemeClr val="bg1"/>
              </a:solidFill>
            </a:endParaRPr>
          </a:p>
        </p:txBody>
      </p:sp>
      <p:sp>
        <p:nvSpPr>
          <p:cNvPr id="62" name="Redondear rectángulo de esquina diagonal 61"/>
          <p:cNvSpPr/>
          <p:nvPr/>
        </p:nvSpPr>
        <p:spPr bwMode="auto">
          <a:xfrm>
            <a:off x="738138" y="4005064"/>
            <a:ext cx="1584176" cy="1332930"/>
          </a:xfrm>
          <a:prstGeom prst="round2DiagRect">
            <a:avLst/>
          </a:prstGeom>
          <a:solidFill>
            <a:srgbClr val="ABCB2A">
              <a:alpha val="6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3" name="Redondear rectángulo de esquina diagonal 62"/>
          <p:cNvSpPr/>
          <p:nvPr/>
        </p:nvSpPr>
        <p:spPr bwMode="auto">
          <a:xfrm>
            <a:off x="2655069" y="4005064"/>
            <a:ext cx="1584176" cy="1332930"/>
          </a:xfrm>
          <a:prstGeom prst="round2DiagRect">
            <a:avLst/>
          </a:prstGeom>
          <a:solidFill>
            <a:srgbClr val="ABCB2A">
              <a:alpha val="6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4" name="Redondear rectángulo de esquina diagonal 63"/>
          <p:cNvSpPr/>
          <p:nvPr/>
        </p:nvSpPr>
        <p:spPr bwMode="auto">
          <a:xfrm>
            <a:off x="4572000" y="4005064"/>
            <a:ext cx="1584176" cy="1332930"/>
          </a:xfrm>
          <a:prstGeom prst="round2DiagRect">
            <a:avLst/>
          </a:prstGeom>
          <a:solidFill>
            <a:srgbClr val="ABCB2A">
              <a:alpha val="6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8" name="Agrupar 7"/>
          <p:cNvGrpSpPr/>
          <p:nvPr/>
        </p:nvGrpSpPr>
        <p:grpSpPr>
          <a:xfrm>
            <a:off x="738138" y="1888354"/>
            <a:ext cx="4728943" cy="1915416"/>
            <a:chOff x="738138" y="2035892"/>
            <a:chExt cx="4985990" cy="1915416"/>
          </a:xfrm>
        </p:grpSpPr>
        <p:sp>
          <p:nvSpPr>
            <p:cNvPr id="61" name="Redondear rectángulo de esquina diagonal 60"/>
            <p:cNvSpPr/>
            <p:nvPr/>
          </p:nvSpPr>
          <p:spPr bwMode="auto">
            <a:xfrm>
              <a:off x="738138" y="2035892"/>
              <a:ext cx="4985990" cy="1915416"/>
            </a:xfrm>
            <a:prstGeom prst="round2DiagRect">
              <a:avLst/>
            </a:prstGeom>
            <a:solidFill>
              <a:schemeClr val="tx2">
                <a:lumMod val="60000"/>
                <a:lumOff val="40000"/>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 name="Redondear rectángulo de esquina diagonal 64"/>
            <p:cNvSpPr/>
            <p:nvPr/>
          </p:nvSpPr>
          <p:spPr bwMode="auto">
            <a:xfrm>
              <a:off x="827584" y="2611956"/>
              <a:ext cx="1080120" cy="1294810"/>
            </a:xfrm>
            <a:prstGeom prst="round2DiagRect">
              <a:avLst/>
            </a:prstGeom>
            <a:solidFill>
              <a:srgbClr val="EA9922">
                <a:alpha val="6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6" name="Redondear rectángulo de esquina diagonal 65"/>
            <p:cNvSpPr/>
            <p:nvPr/>
          </p:nvSpPr>
          <p:spPr bwMode="auto">
            <a:xfrm>
              <a:off x="1979712" y="2611956"/>
              <a:ext cx="1080120" cy="1294810"/>
            </a:xfrm>
            <a:prstGeom prst="round2DiagRect">
              <a:avLst/>
            </a:prstGeom>
            <a:solidFill>
              <a:srgbClr val="EA9922">
                <a:alpha val="6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7" name="Redondear rectángulo de esquina diagonal 66"/>
            <p:cNvSpPr/>
            <p:nvPr/>
          </p:nvSpPr>
          <p:spPr bwMode="auto">
            <a:xfrm>
              <a:off x="3131840" y="2611956"/>
              <a:ext cx="1080120" cy="1294810"/>
            </a:xfrm>
            <a:prstGeom prst="round2DiagRect">
              <a:avLst/>
            </a:prstGeom>
            <a:solidFill>
              <a:srgbClr val="EA9922">
                <a:alpha val="6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8" name="Redondear rectángulo de esquina diagonal 67"/>
            <p:cNvSpPr/>
            <p:nvPr/>
          </p:nvSpPr>
          <p:spPr bwMode="auto">
            <a:xfrm>
              <a:off x="4283968" y="2611956"/>
              <a:ext cx="1080120" cy="1294810"/>
            </a:xfrm>
            <a:prstGeom prst="round2DiagRect">
              <a:avLst/>
            </a:prstGeom>
            <a:solidFill>
              <a:srgbClr val="EA9922">
                <a:alpha val="6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69" name="Redondear rectángulo de esquina diagonal 68"/>
          <p:cNvSpPr/>
          <p:nvPr/>
        </p:nvSpPr>
        <p:spPr bwMode="auto">
          <a:xfrm>
            <a:off x="5292080" y="2467672"/>
            <a:ext cx="864096" cy="847026"/>
          </a:xfrm>
          <a:prstGeom prst="round2DiagRect">
            <a:avLst/>
          </a:prstGeom>
          <a:solidFill>
            <a:srgbClr val="CC006A">
              <a:alpha val="6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0" name="Rectángulo 69"/>
          <p:cNvSpPr/>
          <p:nvPr/>
        </p:nvSpPr>
        <p:spPr>
          <a:xfrm>
            <a:off x="827584" y="1907268"/>
            <a:ext cx="4639497" cy="492443"/>
          </a:xfrm>
          <a:prstGeom prst="rect">
            <a:avLst/>
          </a:prstGeom>
        </p:spPr>
        <p:txBody>
          <a:bodyPr wrap="square">
            <a:spAutoFit/>
          </a:bodyPr>
          <a:lstStyle/>
          <a:p>
            <a:pPr algn="ctr"/>
            <a:r>
              <a:rPr lang="es-ES" sz="1300" dirty="0" smtClean="0">
                <a:solidFill>
                  <a:schemeClr val="bg1"/>
                </a:solidFill>
              </a:rPr>
              <a:t>Interface Hombre-Máquina</a:t>
            </a:r>
          </a:p>
          <a:p>
            <a:pPr algn="ctr"/>
            <a:r>
              <a:rPr lang="es-ES" sz="1300" b="0" dirty="0" smtClean="0">
                <a:solidFill>
                  <a:schemeClr val="bg1"/>
                </a:solidFill>
              </a:rPr>
              <a:t>(Apps para </a:t>
            </a:r>
            <a:r>
              <a:rPr lang="es-ES" sz="1300" b="0" dirty="0" err="1" smtClean="0">
                <a:solidFill>
                  <a:schemeClr val="bg1"/>
                </a:solidFill>
              </a:rPr>
              <a:t>smartphone</a:t>
            </a:r>
            <a:r>
              <a:rPr lang="es-ES" sz="1300" b="0" dirty="0" smtClean="0">
                <a:solidFill>
                  <a:schemeClr val="bg1"/>
                </a:solidFill>
              </a:rPr>
              <a:t> </a:t>
            </a:r>
            <a:r>
              <a:rPr lang="es-ES" sz="1300" b="0" dirty="0" err="1" smtClean="0">
                <a:solidFill>
                  <a:schemeClr val="bg1"/>
                </a:solidFill>
              </a:rPr>
              <a:t>Android</a:t>
            </a:r>
            <a:r>
              <a:rPr lang="es-ES" sz="1300" b="0" dirty="0" smtClean="0">
                <a:solidFill>
                  <a:schemeClr val="bg1"/>
                </a:solidFill>
              </a:rPr>
              <a:t>/IOS)</a:t>
            </a:r>
            <a:endParaRPr lang="es-ES" sz="1300" b="0" dirty="0">
              <a:solidFill>
                <a:schemeClr val="bg1"/>
              </a:solidFill>
            </a:endParaRPr>
          </a:p>
        </p:txBody>
      </p:sp>
      <p:sp>
        <p:nvSpPr>
          <p:cNvPr id="71" name="Rectángulo 70"/>
          <p:cNvSpPr/>
          <p:nvPr/>
        </p:nvSpPr>
        <p:spPr>
          <a:xfrm>
            <a:off x="827584" y="2812683"/>
            <a:ext cx="1019825" cy="600164"/>
          </a:xfrm>
          <a:prstGeom prst="rect">
            <a:avLst/>
          </a:prstGeom>
        </p:spPr>
        <p:txBody>
          <a:bodyPr wrap="square">
            <a:spAutoFit/>
          </a:bodyPr>
          <a:lstStyle/>
          <a:p>
            <a:pPr algn="ctr"/>
            <a:r>
              <a:rPr lang="es-ES" sz="1100" dirty="0" smtClean="0">
                <a:solidFill>
                  <a:schemeClr val="bg1"/>
                </a:solidFill>
              </a:rPr>
              <a:t>Información útil en tiempo real</a:t>
            </a:r>
            <a:endParaRPr lang="es-ES" sz="1100" b="0" dirty="0">
              <a:solidFill>
                <a:schemeClr val="bg1"/>
              </a:solidFill>
            </a:endParaRPr>
          </a:p>
        </p:txBody>
      </p:sp>
      <p:sp>
        <p:nvSpPr>
          <p:cNvPr id="72" name="Rectángulo 71"/>
          <p:cNvSpPr/>
          <p:nvPr/>
        </p:nvSpPr>
        <p:spPr>
          <a:xfrm>
            <a:off x="1920315" y="2728045"/>
            <a:ext cx="1019825" cy="769441"/>
          </a:xfrm>
          <a:prstGeom prst="rect">
            <a:avLst/>
          </a:prstGeom>
        </p:spPr>
        <p:txBody>
          <a:bodyPr wrap="square">
            <a:spAutoFit/>
          </a:bodyPr>
          <a:lstStyle/>
          <a:p>
            <a:pPr algn="ctr"/>
            <a:r>
              <a:rPr lang="es-ES" sz="1100" dirty="0" smtClean="0">
                <a:solidFill>
                  <a:schemeClr val="bg1"/>
                </a:solidFill>
              </a:rPr>
              <a:t>Planificador de rutas (</a:t>
            </a:r>
            <a:r>
              <a:rPr lang="es-ES" sz="1100" dirty="0" err="1" smtClean="0">
                <a:solidFill>
                  <a:schemeClr val="bg1"/>
                </a:solidFill>
              </a:rPr>
              <a:t>Trip</a:t>
            </a:r>
            <a:r>
              <a:rPr lang="es-ES" sz="1100" dirty="0" smtClean="0">
                <a:solidFill>
                  <a:schemeClr val="bg1"/>
                </a:solidFill>
              </a:rPr>
              <a:t> </a:t>
            </a:r>
            <a:r>
              <a:rPr lang="es-ES" sz="1100" dirty="0" err="1" smtClean="0">
                <a:solidFill>
                  <a:schemeClr val="bg1"/>
                </a:solidFill>
              </a:rPr>
              <a:t>Tracker</a:t>
            </a:r>
            <a:r>
              <a:rPr lang="es-ES" sz="1100" dirty="0" smtClean="0">
                <a:solidFill>
                  <a:schemeClr val="bg1"/>
                </a:solidFill>
              </a:rPr>
              <a:t>)</a:t>
            </a:r>
            <a:endParaRPr lang="es-ES" sz="1100" b="0" dirty="0">
              <a:solidFill>
                <a:schemeClr val="bg1"/>
              </a:solidFill>
            </a:endParaRPr>
          </a:p>
        </p:txBody>
      </p:sp>
      <p:sp>
        <p:nvSpPr>
          <p:cNvPr id="73" name="Rectángulo 72"/>
          <p:cNvSpPr/>
          <p:nvPr/>
        </p:nvSpPr>
        <p:spPr>
          <a:xfrm>
            <a:off x="3013046" y="2812683"/>
            <a:ext cx="1019825" cy="600164"/>
          </a:xfrm>
          <a:prstGeom prst="rect">
            <a:avLst/>
          </a:prstGeom>
        </p:spPr>
        <p:txBody>
          <a:bodyPr wrap="square">
            <a:spAutoFit/>
          </a:bodyPr>
          <a:lstStyle/>
          <a:p>
            <a:pPr algn="ctr"/>
            <a:r>
              <a:rPr lang="es-ES" sz="1100" dirty="0" smtClean="0">
                <a:solidFill>
                  <a:schemeClr val="bg1"/>
                </a:solidFill>
              </a:rPr>
              <a:t>Tarjeta Virtual (</a:t>
            </a:r>
            <a:r>
              <a:rPr lang="es-ES" sz="1100" dirty="0" err="1" smtClean="0">
                <a:solidFill>
                  <a:schemeClr val="bg1"/>
                </a:solidFill>
              </a:rPr>
              <a:t>iCard</a:t>
            </a:r>
            <a:r>
              <a:rPr lang="es-ES" sz="1100" dirty="0" smtClean="0">
                <a:solidFill>
                  <a:schemeClr val="bg1"/>
                </a:solidFill>
              </a:rPr>
              <a:t>)</a:t>
            </a:r>
            <a:endParaRPr lang="es-ES" sz="1100" b="0" dirty="0">
              <a:solidFill>
                <a:schemeClr val="bg1"/>
              </a:solidFill>
            </a:endParaRPr>
          </a:p>
        </p:txBody>
      </p:sp>
      <p:sp>
        <p:nvSpPr>
          <p:cNvPr id="74" name="Rectángulo 73"/>
          <p:cNvSpPr/>
          <p:nvPr/>
        </p:nvSpPr>
        <p:spPr>
          <a:xfrm>
            <a:off x="4101167" y="2981960"/>
            <a:ext cx="986602" cy="430887"/>
          </a:xfrm>
          <a:prstGeom prst="rect">
            <a:avLst/>
          </a:prstGeom>
        </p:spPr>
        <p:txBody>
          <a:bodyPr wrap="square">
            <a:spAutoFit/>
          </a:bodyPr>
          <a:lstStyle/>
          <a:p>
            <a:pPr algn="ctr"/>
            <a:r>
              <a:rPr lang="es-ES" sz="1100" dirty="0" smtClean="0">
                <a:solidFill>
                  <a:schemeClr val="bg1"/>
                </a:solidFill>
              </a:rPr>
              <a:t>Entre</a:t>
            </a:r>
          </a:p>
          <a:p>
            <a:pPr algn="ctr"/>
            <a:r>
              <a:rPr lang="es-ES" sz="1100" dirty="0" smtClean="0">
                <a:solidFill>
                  <a:schemeClr val="bg1"/>
                </a:solidFill>
              </a:rPr>
              <a:t>otros</a:t>
            </a:r>
            <a:endParaRPr lang="es-ES" sz="1100" b="0" dirty="0">
              <a:solidFill>
                <a:schemeClr val="bg1"/>
              </a:solidFill>
            </a:endParaRPr>
          </a:p>
        </p:txBody>
      </p:sp>
      <p:sp>
        <p:nvSpPr>
          <p:cNvPr id="75" name="Rectángulo 74"/>
          <p:cNvSpPr/>
          <p:nvPr/>
        </p:nvSpPr>
        <p:spPr>
          <a:xfrm>
            <a:off x="738138" y="4208547"/>
            <a:ext cx="1584175" cy="938719"/>
          </a:xfrm>
          <a:prstGeom prst="rect">
            <a:avLst/>
          </a:prstGeom>
        </p:spPr>
        <p:txBody>
          <a:bodyPr wrap="square">
            <a:spAutoFit/>
          </a:bodyPr>
          <a:lstStyle/>
          <a:p>
            <a:pPr algn="ctr"/>
            <a:r>
              <a:rPr lang="es-ES" sz="1100" dirty="0" smtClean="0">
                <a:solidFill>
                  <a:schemeClr val="bg2">
                    <a:lumMod val="50000"/>
                  </a:schemeClr>
                </a:solidFill>
              </a:rPr>
              <a:t>Gestor de operaciones multimodal e interoperable </a:t>
            </a:r>
            <a:br>
              <a:rPr lang="es-ES" sz="1100" dirty="0" smtClean="0">
                <a:solidFill>
                  <a:schemeClr val="bg2">
                    <a:lumMod val="50000"/>
                  </a:schemeClr>
                </a:solidFill>
              </a:rPr>
            </a:br>
            <a:r>
              <a:rPr lang="es-ES" sz="1100" dirty="0" smtClean="0">
                <a:solidFill>
                  <a:schemeClr val="bg2">
                    <a:lumMod val="50000"/>
                  </a:schemeClr>
                </a:solidFill>
              </a:rPr>
              <a:t>(Web </a:t>
            </a:r>
            <a:r>
              <a:rPr lang="es-ES" sz="1100" dirty="0" err="1" smtClean="0">
                <a:solidFill>
                  <a:schemeClr val="bg2">
                    <a:lumMod val="50000"/>
                  </a:schemeClr>
                </a:solidFill>
              </a:rPr>
              <a:t>Service</a:t>
            </a:r>
            <a:r>
              <a:rPr lang="es-ES" sz="1100" dirty="0" smtClean="0">
                <a:solidFill>
                  <a:schemeClr val="bg2">
                    <a:lumMod val="50000"/>
                  </a:schemeClr>
                </a:solidFill>
              </a:rPr>
              <a:t>)</a:t>
            </a:r>
            <a:endParaRPr lang="es-ES" sz="1100" b="0" dirty="0">
              <a:solidFill>
                <a:schemeClr val="bg2">
                  <a:lumMod val="50000"/>
                </a:schemeClr>
              </a:solidFill>
            </a:endParaRPr>
          </a:p>
        </p:txBody>
      </p:sp>
      <p:sp>
        <p:nvSpPr>
          <p:cNvPr id="76" name="Rectángulo 75"/>
          <p:cNvSpPr/>
          <p:nvPr/>
        </p:nvSpPr>
        <p:spPr>
          <a:xfrm>
            <a:off x="2655069" y="4462463"/>
            <a:ext cx="1584175" cy="430887"/>
          </a:xfrm>
          <a:prstGeom prst="rect">
            <a:avLst/>
          </a:prstGeom>
        </p:spPr>
        <p:txBody>
          <a:bodyPr wrap="square">
            <a:spAutoFit/>
          </a:bodyPr>
          <a:lstStyle/>
          <a:p>
            <a:pPr algn="ctr"/>
            <a:r>
              <a:rPr lang="es-ES" sz="1100" dirty="0" smtClean="0">
                <a:solidFill>
                  <a:schemeClr val="bg2">
                    <a:lumMod val="50000"/>
                  </a:schemeClr>
                </a:solidFill>
              </a:rPr>
              <a:t>Gestión de la </a:t>
            </a:r>
          </a:p>
          <a:p>
            <a:pPr algn="ctr"/>
            <a:r>
              <a:rPr lang="es-ES" sz="1100" dirty="0" smtClean="0">
                <a:solidFill>
                  <a:schemeClr val="bg2">
                    <a:lumMod val="50000"/>
                  </a:schemeClr>
                </a:solidFill>
              </a:rPr>
              <a:t>base de datos</a:t>
            </a:r>
            <a:endParaRPr lang="es-ES" sz="1100" b="0" dirty="0">
              <a:solidFill>
                <a:schemeClr val="bg2">
                  <a:lumMod val="50000"/>
                </a:schemeClr>
              </a:solidFill>
            </a:endParaRPr>
          </a:p>
        </p:txBody>
      </p:sp>
      <p:sp>
        <p:nvSpPr>
          <p:cNvPr id="77" name="Rectángulo 76"/>
          <p:cNvSpPr/>
          <p:nvPr/>
        </p:nvSpPr>
        <p:spPr>
          <a:xfrm>
            <a:off x="4572001" y="4377824"/>
            <a:ext cx="1584175" cy="600164"/>
          </a:xfrm>
          <a:prstGeom prst="rect">
            <a:avLst/>
          </a:prstGeom>
        </p:spPr>
        <p:txBody>
          <a:bodyPr wrap="square">
            <a:spAutoFit/>
          </a:bodyPr>
          <a:lstStyle/>
          <a:p>
            <a:pPr algn="ctr"/>
            <a:r>
              <a:rPr lang="es-ES" sz="1100" dirty="0" err="1" smtClean="0">
                <a:solidFill>
                  <a:schemeClr val="bg2">
                    <a:lumMod val="50000"/>
                  </a:schemeClr>
                </a:solidFill>
              </a:rPr>
              <a:t>Ticketing</a:t>
            </a:r>
            <a:r>
              <a:rPr lang="es-ES" sz="1100" dirty="0" smtClean="0">
                <a:solidFill>
                  <a:schemeClr val="bg2">
                    <a:lumMod val="50000"/>
                  </a:schemeClr>
                </a:solidFill>
              </a:rPr>
              <a:t> y </a:t>
            </a:r>
            <a:r>
              <a:rPr lang="es-ES" sz="1100" dirty="0" err="1" smtClean="0">
                <a:solidFill>
                  <a:schemeClr val="bg2">
                    <a:lumMod val="50000"/>
                  </a:schemeClr>
                </a:solidFill>
              </a:rPr>
              <a:t>payment</a:t>
            </a:r>
            <a:r>
              <a:rPr lang="es-ES" sz="1100" dirty="0" smtClean="0">
                <a:solidFill>
                  <a:schemeClr val="bg2">
                    <a:lumMod val="50000"/>
                  </a:schemeClr>
                </a:solidFill>
              </a:rPr>
              <a:t> </a:t>
            </a:r>
            <a:r>
              <a:rPr lang="es-ES" sz="1100" dirty="0" err="1" smtClean="0">
                <a:solidFill>
                  <a:schemeClr val="bg2">
                    <a:lumMod val="50000"/>
                  </a:schemeClr>
                </a:solidFill>
              </a:rPr>
              <a:t>cloud-based</a:t>
            </a:r>
            <a:r>
              <a:rPr lang="es-ES" sz="1100" dirty="0" smtClean="0">
                <a:solidFill>
                  <a:schemeClr val="bg2">
                    <a:lumMod val="50000"/>
                  </a:schemeClr>
                </a:solidFill>
              </a:rPr>
              <a:t> </a:t>
            </a:r>
            <a:r>
              <a:rPr lang="es-ES" sz="1100" dirty="0" err="1" smtClean="0">
                <a:solidFill>
                  <a:schemeClr val="bg2">
                    <a:lumMod val="50000"/>
                  </a:schemeClr>
                </a:solidFill>
              </a:rPr>
              <a:t>backend</a:t>
            </a:r>
            <a:endParaRPr lang="es-ES" sz="1100" b="0" dirty="0">
              <a:solidFill>
                <a:schemeClr val="bg2">
                  <a:lumMod val="50000"/>
                </a:schemeClr>
              </a:solidFill>
            </a:endParaRPr>
          </a:p>
        </p:txBody>
      </p:sp>
      <p:sp>
        <p:nvSpPr>
          <p:cNvPr id="78" name="Rectángulo 77"/>
          <p:cNvSpPr/>
          <p:nvPr/>
        </p:nvSpPr>
        <p:spPr>
          <a:xfrm>
            <a:off x="5292081" y="2624170"/>
            <a:ext cx="864096" cy="646331"/>
          </a:xfrm>
          <a:prstGeom prst="rect">
            <a:avLst/>
          </a:prstGeom>
        </p:spPr>
        <p:txBody>
          <a:bodyPr wrap="square">
            <a:spAutoFit/>
          </a:bodyPr>
          <a:lstStyle/>
          <a:p>
            <a:pPr algn="ctr"/>
            <a:r>
              <a:rPr lang="es-ES" sz="900" dirty="0" smtClean="0">
                <a:solidFill>
                  <a:schemeClr val="bg1"/>
                </a:solidFill>
              </a:rPr>
              <a:t>Interface </a:t>
            </a:r>
            <a:r>
              <a:rPr lang="es-ES" sz="900" dirty="0" err="1" smtClean="0">
                <a:solidFill>
                  <a:schemeClr val="bg1"/>
                </a:solidFill>
              </a:rPr>
              <a:t>contactless</a:t>
            </a:r>
            <a:r>
              <a:rPr lang="es-ES" sz="900" dirty="0" smtClean="0">
                <a:solidFill>
                  <a:schemeClr val="bg1"/>
                </a:solidFill>
              </a:rPr>
              <a:t> basado en NFC</a:t>
            </a:r>
            <a:endParaRPr lang="es-ES" sz="900" b="0" dirty="0">
              <a:solidFill>
                <a:schemeClr val="bg1"/>
              </a:solidFill>
            </a:endParaRPr>
          </a:p>
        </p:txBody>
      </p:sp>
      <p:grpSp>
        <p:nvGrpSpPr>
          <p:cNvPr id="9" name="Agrupar 8"/>
          <p:cNvGrpSpPr/>
          <p:nvPr/>
        </p:nvGrpSpPr>
        <p:grpSpPr>
          <a:xfrm>
            <a:off x="686486" y="5930741"/>
            <a:ext cx="3964897" cy="510539"/>
            <a:chOff x="686486" y="5930741"/>
            <a:chExt cx="3964897" cy="510539"/>
          </a:xfrm>
        </p:grpSpPr>
        <p:pic>
          <p:nvPicPr>
            <p:cNvPr id="79" name="Picture 2"/>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686486" y="5937932"/>
              <a:ext cx="573146" cy="496156"/>
            </a:xfrm>
            <a:prstGeom prst="rect">
              <a:avLst/>
            </a:prstGeom>
            <a:noFill/>
            <a:ln w="9525">
              <a:noFill/>
              <a:miter lim="800000"/>
              <a:headEnd/>
              <a:tailEnd/>
            </a:ln>
          </p:spPr>
        </p:pic>
        <p:pic>
          <p:nvPicPr>
            <p:cNvPr id="80" name="Picture 3"/>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1453033" y="5930741"/>
              <a:ext cx="506642" cy="510539"/>
            </a:xfrm>
            <a:prstGeom prst="rect">
              <a:avLst/>
            </a:prstGeom>
            <a:noFill/>
            <a:ln w="9525">
              <a:noFill/>
              <a:miter lim="800000"/>
              <a:headEnd/>
              <a:tailEnd/>
            </a:ln>
          </p:spPr>
        </p:pic>
        <p:pic>
          <p:nvPicPr>
            <p:cNvPr id="81" name="Picture 4"/>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2110954" y="5934186"/>
              <a:ext cx="552675" cy="503648"/>
            </a:xfrm>
            <a:prstGeom prst="rect">
              <a:avLst/>
            </a:prstGeom>
            <a:noFill/>
            <a:ln w="9525">
              <a:noFill/>
              <a:miter lim="800000"/>
              <a:headEnd/>
              <a:tailEnd/>
            </a:ln>
          </p:spPr>
        </p:pic>
        <p:pic>
          <p:nvPicPr>
            <p:cNvPr id="82" name="Picture 5"/>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2762534" y="5946235"/>
              <a:ext cx="501023" cy="479551"/>
            </a:xfrm>
            <a:prstGeom prst="rect">
              <a:avLst/>
            </a:prstGeom>
            <a:noFill/>
            <a:ln w="9525">
              <a:noFill/>
              <a:miter lim="800000"/>
              <a:headEnd/>
              <a:tailEnd/>
            </a:ln>
          </p:spPr>
        </p:pic>
        <p:pic>
          <p:nvPicPr>
            <p:cNvPr id="83" name="Picture 6"/>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3419872" y="5934186"/>
              <a:ext cx="496186" cy="503648"/>
            </a:xfrm>
            <a:prstGeom prst="rect">
              <a:avLst/>
            </a:prstGeom>
            <a:noFill/>
            <a:ln w="9525">
              <a:noFill/>
              <a:miter lim="800000"/>
              <a:headEnd/>
              <a:tailEnd/>
            </a:ln>
          </p:spPr>
        </p:pic>
        <p:pic>
          <p:nvPicPr>
            <p:cNvPr id="84" name="Picture 7"/>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4101167" y="5989218"/>
              <a:ext cx="550216" cy="393585"/>
            </a:xfrm>
            <a:prstGeom prst="rect">
              <a:avLst/>
            </a:prstGeom>
            <a:noFill/>
            <a:ln w="9525">
              <a:noFill/>
              <a:miter lim="800000"/>
              <a:headEnd/>
              <a:tailEnd/>
            </a:ln>
          </p:spPr>
        </p:pic>
      </p:grpSp>
      <p:pic>
        <p:nvPicPr>
          <p:cNvPr id="88" name="Picture 8"/>
          <p:cNvPicPr>
            <a:picLocks noChangeAspect="1" noChangeArrowheads="1"/>
          </p:cNvPicPr>
          <p:nvPr/>
        </p:nvPicPr>
        <p:blipFill>
          <a:blip r:embed="rId9"/>
          <a:srcRect/>
          <a:stretch>
            <a:fillRect/>
          </a:stretch>
        </p:blipFill>
        <p:spPr bwMode="auto">
          <a:xfrm>
            <a:off x="6943509" y="5387982"/>
            <a:ext cx="1190303" cy="993346"/>
          </a:xfrm>
          <a:prstGeom prst="rect">
            <a:avLst/>
          </a:prstGeom>
          <a:noFill/>
          <a:ln w="9525">
            <a:noFill/>
            <a:miter lim="800000"/>
            <a:headEnd/>
            <a:tailEnd/>
          </a:ln>
        </p:spPr>
      </p:pic>
      <p:pic>
        <p:nvPicPr>
          <p:cNvPr id="90" name="Picture 9"/>
          <p:cNvPicPr>
            <a:picLocks noChangeAspect="1" noChangeArrowheads="1"/>
          </p:cNvPicPr>
          <p:nvPr/>
        </p:nvPicPr>
        <p:blipFill>
          <a:blip r:embed="rId10" cstate="screen">
            <a:extLst>
              <a:ext uri="{28A0092B-C50C-407E-A947-70E740481C1C}">
                <a14:useLocalDpi xmlns="" xmlns:a14="http://schemas.microsoft.com/office/drawing/2010/main"/>
              </a:ext>
            </a:extLst>
          </a:blip>
          <a:srcRect/>
          <a:stretch>
            <a:fillRect/>
          </a:stretch>
        </p:blipFill>
        <p:spPr bwMode="auto">
          <a:xfrm>
            <a:off x="7178435" y="1114001"/>
            <a:ext cx="818205" cy="1674592"/>
          </a:xfrm>
          <a:prstGeom prst="rect">
            <a:avLst/>
          </a:prstGeom>
          <a:noFill/>
          <a:ln w="9525">
            <a:noFill/>
            <a:miter lim="800000"/>
            <a:headEnd/>
            <a:tailEnd/>
          </a:ln>
        </p:spPr>
      </p:pic>
      <p:cxnSp>
        <p:nvCxnSpPr>
          <p:cNvPr id="13" name="Conector recto 12"/>
          <p:cNvCxnSpPr>
            <a:stCxn id="62" idx="1"/>
          </p:cNvCxnSpPr>
          <p:nvPr/>
        </p:nvCxnSpPr>
        <p:spPr bwMode="auto">
          <a:xfrm flipH="1">
            <a:off x="1043608" y="5337994"/>
            <a:ext cx="486618" cy="470793"/>
          </a:xfrm>
          <a:prstGeom prst="line">
            <a:avLst/>
          </a:prstGeom>
          <a:solidFill>
            <a:schemeClr val="accent1"/>
          </a:solidFill>
          <a:ln w="9525" cap="flat" cmpd="sng" algn="ctr">
            <a:solidFill>
              <a:srgbClr val="00B0CA"/>
            </a:solidFill>
            <a:prstDash val="solid"/>
            <a:round/>
            <a:headEnd type="oval" w="med" len="med"/>
            <a:tailEnd type="oval" w="med" len="med"/>
          </a:ln>
          <a:effectLst/>
        </p:spPr>
      </p:cxnSp>
      <p:cxnSp>
        <p:nvCxnSpPr>
          <p:cNvPr id="92" name="Conector recto 91"/>
          <p:cNvCxnSpPr>
            <a:stCxn id="62" idx="1"/>
          </p:cNvCxnSpPr>
          <p:nvPr/>
        </p:nvCxnSpPr>
        <p:spPr bwMode="auto">
          <a:xfrm>
            <a:off x="1530226" y="5337994"/>
            <a:ext cx="161454" cy="470793"/>
          </a:xfrm>
          <a:prstGeom prst="line">
            <a:avLst/>
          </a:prstGeom>
          <a:solidFill>
            <a:schemeClr val="accent1"/>
          </a:solidFill>
          <a:ln w="9525" cap="flat" cmpd="sng" algn="ctr">
            <a:solidFill>
              <a:srgbClr val="00B0CA"/>
            </a:solidFill>
            <a:prstDash val="solid"/>
            <a:round/>
            <a:headEnd type="oval" w="med" len="med"/>
            <a:tailEnd type="oval" w="med" len="med"/>
          </a:ln>
          <a:effectLst/>
        </p:spPr>
      </p:cxnSp>
      <p:cxnSp>
        <p:nvCxnSpPr>
          <p:cNvPr id="94" name="Conector recto 93"/>
          <p:cNvCxnSpPr>
            <a:stCxn id="62" idx="1"/>
          </p:cNvCxnSpPr>
          <p:nvPr/>
        </p:nvCxnSpPr>
        <p:spPr bwMode="auto">
          <a:xfrm>
            <a:off x="1530226" y="5337994"/>
            <a:ext cx="792087" cy="470793"/>
          </a:xfrm>
          <a:prstGeom prst="line">
            <a:avLst/>
          </a:prstGeom>
          <a:solidFill>
            <a:schemeClr val="accent1"/>
          </a:solidFill>
          <a:ln w="9525" cap="flat" cmpd="sng" algn="ctr">
            <a:solidFill>
              <a:srgbClr val="00B0CA"/>
            </a:solidFill>
            <a:prstDash val="solid"/>
            <a:round/>
            <a:headEnd type="oval" w="med" len="med"/>
            <a:tailEnd type="oval" w="med" len="med"/>
          </a:ln>
          <a:effectLst/>
        </p:spPr>
      </p:cxnSp>
      <p:cxnSp>
        <p:nvCxnSpPr>
          <p:cNvPr id="96" name="Conector recto 95"/>
          <p:cNvCxnSpPr/>
          <p:nvPr/>
        </p:nvCxnSpPr>
        <p:spPr bwMode="auto">
          <a:xfrm>
            <a:off x="1530226" y="5337994"/>
            <a:ext cx="2825750" cy="541614"/>
          </a:xfrm>
          <a:prstGeom prst="line">
            <a:avLst/>
          </a:prstGeom>
          <a:solidFill>
            <a:schemeClr val="accent1"/>
          </a:solidFill>
          <a:ln w="9525" cap="flat" cmpd="sng" algn="ctr">
            <a:solidFill>
              <a:srgbClr val="00B0CA"/>
            </a:solidFill>
            <a:prstDash val="solid"/>
            <a:round/>
            <a:headEnd type="oval" w="med" len="med"/>
            <a:tailEnd type="oval" w="med" len="med"/>
          </a:ln>
          <a:effectLst/>
        </p:spPr>
      </p:cxnSp>
      <p:cxnSp>
        <p:nvCxnSpPr>
          <p:cNvPr id="98" name="Conector recto 97"/>
          <p:cNvCxnSpPr/>
          <p:nvPr/>
        </p:nvCxnSpPr>
        <p:spPr bwMode="auto">
          <a:xfrm>
            <a:off x="1530226" y="5337994"/>
            <a:ext cx="1889646" cy="529180"/>
          </a:xfrm>
          <a:prstGeom prst="line">
            <a:avLst/>
          </a:prstGeom>
          <a:solidFill>
            <a:schemeClr val="accent1"/>
          </a:solidFill>
          <a:ln w="9525" cap="flat" cmpd="sng" algn="ctr">
            <a:solidFill>
              <a:srgbClr val="00B0CA"/>
            </a:solidFill>
            <a:prstDash val="solid"/>
            <a:round/>
            <a:headEnd type="oval" w="med" len="med"/>
            <a:tailEnd type="oval" w="med" len="med"/>
          </a:ln>
          <a:effectLst/>
        </p:spPr>
      </p:cxnSp>
      <p:cxnSp>
        <p:nvCxnSpPr>
          <p:cNvPr id="102" name="Conector recto 101"/>
          <p:cNvCxnSpPr>
            <a:stCxn id="62" idx="1"/>
          </p:cNvCxnSpPr>
          <p:nvPr/>
        </p:nvCxnSpPr>
        <p:spPr bwMode="auto">
          <a:xfrm>
            <a:off x="1530226" y="5337994"/>
            <a:ext cx="1409914" cy="541614"/>
          </a:xfrm>
          <a:prstGeom prst="line">
            <a:avLst/>
          </a:prstGeom>
          <a:solidFill>
            <a:schemeClr val="accent1"/>
          </a:solidFill>
          <a:ln w="9525" cap="flat" cmpd="sng" algn="ctr">
            <a:solidFill>
              <a:srgbClr val="00B0CA"/>
            </a:solidFill>
            <a:prstDash val="solid"/>
            <a:round/>
            <a:headEnd type="oval" w="med" len="med"/>
            <a:tailEnd type="oval" w="med" len="med"/>
          </a:ln>
          <a:effectLst/>
        </p:spPr>
      </p:cxnSp>
      <p:cxnSp>
        <p:nvCxnSpPr>
          <p:cNvPr id="104" name="Conector recto 103"/>
          <p:cNvCxnSpPr>
            <a:stCxn id="64" idx="1"/>
            <a:endCxn id="88" idx="1"/>
          </p:cNvCxnSpPr>
          <p:nvPr/>
        </p:nvCxnSpPr>
        <p:spPr bwMode="auto">
          <a:xfrm>
            <a:off x="5364088" y="5337994"/>
            <a:ext cx="1579421" cy="546661"/>
          </a:xfrm>
          <a:prstGeom prst="line">
            <a:avLst/>
          </a:prstGeom>
          <a:solidFill>
            <a:schemeClr val="accent1"/>
          </a:solidFill>
          <a:ln w="19050" cap="flat" cmpd="sng" algn="ctr">
            <a:solidFill>
              <a:schemeClr val="accent1"/>
            </a:solidFill>
            <a:prstDash val="solid"/>
            <a:round/>
            <a:headEnd type="arrow" w="med" len="med"/>
            <a:tailEnd type="arrow" w="med" len="med"/>
          </a:ln>
          <a:effectLst/>
        </p:spPr>
      </p:cxnSp>
      <p:grpSp>
        <p:nvGrpSpPr>
          <p:cNvPr id="105" name="Agrupar 104"/>
          <p:cNvGrpSpPr/>
          <p:nvPr/>
        </p:nvGrpSpPr>
        <p:grpSpPr>
          <a:xfrm>
            <a:off x="6942957" y="3614391"/>
            <a:ext cx="1355095" cy="1355095"/>
            <a:chOff x="4424363" y="1965325"/>
            <a:chExt cx="854075" cy="854075"/>
          </a:xfrm>
        </p:grpSpPr>
        <p:sp>
          <p:nvSpPr>
            <p:cNvPr id="106" name="Elipse 61"/>
            <p:cNvSpPr>
              <a:spLocks noChangeArrowheads="1"/>
            </p:cNvSpPr>
            <p:nvPr/>
          </p:nvSpPr>
          <p:spPr bwMode="auto">
            <a:xfrm>
              <a:off x="4424363" y="1965325"/>
              <a:ext cx="854075" cy="854075"/>
            </a:xfrm>
            <a:prstGeom prst="ellipse">
              <a:avLst/>
            </a:prstGeom>
            <a:solidFill>
              <a:schemeClr val="accent1"/>
            </a:solidFill>
            <a:ln w="9525">
              <a:noFill/>
              <a:round/>
              <a:headEnd/>
              <a:tailEnd/>
            </a:ln>
          </p:spPr>
          <p:txBody>
            <a:bodyPr/>
            <a:lstStyle/>
            <a:p>
              <a:endParaRPr lang="es-ES">
                <a:latin typeface="Calibri" pitchFamily="34" charset="0"/>
              </a:endParaRPr>
            </a:p>
          </p:txBody>
        </p:sp>
        <p:pic>
          <p:nvPicPr>
            <p:cNvPr id="107" name="Picture 132"/>
            <p:cNvPicPr>
              <a:picLocks noChangeAspect="1" noChangeArrowheads="1"/>
            </p:cNvPicPr>
            <p:nvPr/>
          </p:nvPicPr>
          <p:blipFill>
            <a:blip r:embed="rId11" cstate="screen">
              <a:extLst>
                <a:ext uri="{28A0092B-C50C-407E-A947-70E740481C1C}">
                  <a14:useLocalDpi xmlns="" xmlns:a14="http://schemas.microsoft.com/office/drawing/2010/main"/>
                </a:ext>
              </a:extLst>
            </a:blip>
            <a:srcRect/>
            <a:stretch>
              <a:fillRect/>
            </a:stretch>
          </p:blipFill>
          <p:spPr bwMode="auto">
            <a:xfrm>
              <a:off x="4592276" y="2198158"/>
              <a:ext cx="496191" cy="333505"/>
            </a:xfrm>
            <a:prstGeom prst="rect">
              <a:avLst/>
            </a:prstGeom>
            <a:noFill/>
            <a:ln w="9525">
              <a:noFill/>
              <a:miter lim="800000"/>
              <a:headEnd/>
              <a:tailEnd/>
            </a:ln>
          </p:spPr>
        </p:pic>
      </p:grpSp>
      <p:cxnSp>
        <p:nvCxnSpPr>
          <p:cNvPr id="109" name="Conector recto de flecha 108"/>
          <p:cNvCxnSpPr>
            <a:endCxn id="106" idx="2"/>
          </p:cNvCxnSpPr>
          <p:nvPr/>
        </p:nvCxnSpPr>
        <p:spPr bwMode="auto">
          <a:xfrm flipV="1">
            <a:off x="6156176" y="4291939"/>
            <a:ext cx="786781" cy="85886"/>
          </a:xfrm>
          <a:prstGeom prst="straightConnector1">
            <a:avLst/>
          </a:prstGeom>
          <a:solidFill>
            <a:schemeClr val="accent1"/>
          </a:solidFill>
          <a:ln w="28575" cap="flat" cmpd="sng" algn="ctr">
            <a:solidFill>
              <a:schemeClr val="accent1"/>
            </a:solidFill>
            <a:prstDash val="solid"/>
            <a:round/>
            <a:headEnd type="arrow"/>
            <a:tailEnd type="arrow"/>
          </a:ln>
          <a:effectLst/>
        </p:spPr>
      </p:cxnSp>
      <p:cxnSp>
        <p:nvCxnSpPr>
          <p:cNvPr id="111" name="Conector recto de flecha 110"/>
          <p:cNvCxnSpPr>
            <a:stCxn id="106" idx="0"/>
          </p:cNvCxnSpPr>
          <p:nvPr/>
        </p:nvCxnSpPr>
        <p:spPr bwMode="auto">
          <a:xfrm flipV="1">
            <a:off x="7620505" y="2812683"/>
            <a:ext cx="0" cy="801708"/>
          </a:xfrm>
          <a:prstGeom prst="straightConnector1">
            <a:avLst/>
          </a:prstGeom>
          <a:solidFill>
            <a:schemeClr val="accent1"/>
          </a:solidFill>
          <a:ln w="28575" cap="flat" cmpd="sng" algn="ctr">
            <a:solidFill>
              <a:schemeClr val="accent1"/>
            </a:solidFill>
            <a:prstDash val="solid"/>
            <a:round/>
            <a:headEnd type="arrow"/>
            <a:tailEnd type="arrow"/>
          </a:ln>
          <a:effectLst/>
        </p:spPr>
      </p:cxnSp>
      <p:grpSp>
        <p:nvGrpSpPr>
          <p:cNvPr id="120" name="Agrupar 119"/>
          <p:cNvGrpSpPr/>
          <p:nvPr/>
        </p:nvGrpSpPr>
        <p:grpSpPr>
          <a:xfrm rot="20286123">
            <a:off x="6092756" y="2075226"/>
            <a:ext cx="835151" cy="753099"/>
            <a:chOff x="6091873" y="2162438"/>
            <a:chExt cx="835151" cy="753099"/>
          </a:xfrm>
        </p:grpSpPr>
        <p:sp>
          <p:nvSpPr>
            <p:cNvPr id="117" name="89 Arco de bloque"/>
            <p:cNvSpPr/>
            <p:nvPr/>
          </p:nvSpPr>
          <p:spPr>
            <a:xfrm rot="5202044">
              <a:off x="6124760" y="2346893"/>
              <a:ext cx="432048" cy="432048"/>
            </a:xfrm>
            <a:prstGeom prst="blockArc">
              <a:avLst>
                <a:gd name="adj1" fmla="val 10800000"/>
                <a:gd name="adj2" fmla="val 293646"/>
                <a:gd name="adj3" fmla="val 11837"/>
              </a:avLst>
            </a:prstGeom>
            <a:solidFill>
              <a:srgbClr val="FFFF00"/>
            </a:solidFill>
            <a:ln w="6350" cmpd="sng">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8" name="90 Arco de bloque"/>
            <p:cNvSpPr/>
            <p:nvPr/>
          </p:nvSpPr>
          <p:spPr>
            <a:xfrm rot="5202044">
              <a:off x="6200903" y="2189417"/>
              <a:ext cx="753099" cy="699142"/>
            </a:xfrm>
            <a:prstGeom prst="blockArc">
              <a:avLst>
                <a:gd name="adj1" fmla="val 10800000"/>
                <a:gd name="adj2" fmla="val 281319"/>
                <a:gd name="adj3" fmla="val 8528"/>
              </a:avLst>
            </a:prstGeom>
            <a:solidFill>
              <a:srgbClr val="FFFF00"/>
            </a:solidFill>
            <a:ln w="6350" cmpd="sng">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9" name="91 Arco de bloque"/>
            <p:cNvSpPr/>
            <p:nvPr/>
          </p:nvSpPr>
          <p:spPr>
            <a:xfrm rot="5202044">
              <a:off x="6107673" y="2217390"/>
              <a:ext cx="619984" cy="651583"/>
            </a:xfrm>
            <a:prstGeom prst="blockArc">
              <a:avLst>
                <a:gd name="adj1" fmla="val 10800000"/>
                <a:gd name="adj2" fmla="val 159897"/>
                <a:gd name="adj3" fmla="val 7240"/>
              </a:avLst>
            </a:prstGeom>
            <a:solidFill>
              <a:srgbClr val="FFFF00"/>
            </a:solidFill>
            <a:ln w="6350" cmpd="sng">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1" name="Rectángulo 120"/>
          <p:cNvSpPr/>
          <p:nvPr/>
        </p:nvSpPr>
        <p:spPr>
          <a:xfrm>
            <a:off x="7110592" y="4535542"/>
            <a:ext cx="1019825" cy="261610"/>
          </a:xfrm>
          <a:prstGeom prst="rect">
            <a:avLst/>
          </a:prstGeom>
        </p:spPr>
        <p:txBody>
          <a:bodyPr wrap="square">
            <a:spAutoFit/>
          </a:bodyPr>
          <a:lstStyle/>
          <a:p>
            <a:pPr algn="ctr"/>
            <a:r>
              <a:rPr lang="es-ES" sz="1100" dirty="0" smtClean="0">
                <a:solidFill>
                  <a:schemeClr val="bg1"/>
                </a:solidFill>
              </a:rPr>
              <a:t>Internet</a:t>
            </a:r>
            <a:endParaRPr lang="es-ES" sz="1100" b="0" dirty="0">
              <a:solidFill>
                <a:schemeClr val="bg1"/>
              </a:solidFill>
            </a:endParaRPr>
          </a:p>
        </p:txBody>
      </p:sp>
    </p:spTree>
    <p:extLst>
      <p:ext uri="{BB962C8B-B14F-4D97-AF65-F5344CB8AC3E}">
        <p14:creationId xmlns="" xmlns:p14="http://schemas.microsoft.com/office/powerpoint/2010/main" val="85691256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 xmlns:p14="http://schemas.microsoft.com/office/powerpoint/2010/main" val="4208319064"/>
              </p:ext>
            </p:extLst>
          </p:nvPr>
        </p:nvGraphicFramePr>
        <p:xfrm>
          <a:off x="611188" y="1397000"/>
          <a:ext cx="8137524" cy="4624288"/>
        </p:xfrm>
        <a:graphic>
          <a:graphicData uri="http://schemas.openxmlformats.org/drawingml/2006/table">
            <a:tbl>
              <a:tblPr firstRow="1" bandRow="1">
                <a:tableStyleId>{5C22544A-7EE6-4342-B048-85BDC9FD1C3A}</a:tableStyleId>
              </a:tblPr>
              <a:tblGrid>
                <a:gridCol w="3960812"/>
                <a:gridCol w="1464204"/>
                <a:gridCol w="2712508"/>
              </a:tblGrid>
              <a:tr h="578036">
                <a:tc>
                  <a:txBody>
                    <a:bodyPr/>
                    <a:lstStyle/>
                    <a:p>
                      <a:pPr algn="ctr"/>
                      <a:r>
                        <a:rPr lang="es-ES" dirty="0" smtClean="0"/>
                        <a:t>Nombre de la organización</a:t>
                      </a:r>
                      <a:endParaRPr lang="es-ES" dirty="0"/>
                    </a:p>
                  </a:txBody>
                  <a:tcPr anchor="ctr"/>
                </a:tc>
                <a:tc>
                  <a:txBody>
                    <a:bodyPr/>
                    <a:lstStyle/>
                    <a:p>
                      <a:pPr algn="ctr"/>
                      <a:r>
                        <a:rPr lang="es-ES" dirty="0" smtClean="0"/>
                        <a:t>País</a:t>
                      </a:r>
                      <a:endParaRPr lang="es-ES" dirty="0"/>
                    </a:p>
                  </a:txBody>
                  <a:tcPr anchor="ctr"/>
                </a:tc>
                <a:tc>
                  <a:txBody>
                    <a:bodyPr/>
                    <a:lstStyle/>
                    <a:p>
                      <a:pPr algn="ctr"/>
                      <a:r>
                        <a:rPr lang="es-ES" dirty="0" smtClean="0"/>
                        <a:t>Tipo de organización</a:t>
                      </a:r>
                      <a:endParaRPr lang="es-ES" dirty="0"/>
                    </a:p>
                  </a:txBody>
                  <a:tcPr anchor="ctr"/>
                </a:tc>
              </a:tr>
              <a:tr h="578036">
                <a:tc>
                  <a:txBody>
                    <a:bodyPr/>
                    <a:lstStyle/>
                    <a:p>
                      <a:r>
                        <a:rPr lang="es-ES" sz="1400" dirty="0" smtClean="0"/>
                        <a:t>Indra, S.A.</a:t>
                      </a:r>
                      <a:endParaRPr lang="es-ES" sz="1400" dirty="0"/>
                    </a:p>
                  </a:txBody>
                  <a:tcPr anchor="ctr"/>
                </a:tc>
                <a:tc>
                  <a:txBody>
                    <a:bodyPr/>
                    <a:lstStyle/>
                    <a:p>
                      <a:pPr algn="ctr"/>
                      <a:r>
                        <a:rPr lang="es-ES" sz="1400" dirty="0" err="1" smtClean="0"/>
                        <a:t>Spain</a:t>
                      </a:r>
                      <a:endParaRPr lang="es-ES" sz="1400" dirty="0"/>
                    </a:p>
                  </a:txBody>
                  <a:tcPr anchor="ctr"/>
                </a:tc>
                <a:tc>
                  <a:txBody>
                    <a:bodyPr/>
                    <a:lstStyle/>
                    <a:p>
                      <a:r>
                        <a:rPr lang="es-ES" sz="1400" dirty="0" err="1" smtClean="0"/>
                        <a:t>Coordinator</a:t>
                      </a:r>
                      <a:r>
                        <a:rPr lang="es-ES" sz="1400" dirty="0" smtClean="0"/>
                        <a:t>/Industrial </a:t>
                      </a:r>
                      <a:r>
                        <a:rPr lang="es-ES" sz="1400" dirty="0" err="1" smtClean="0"/>
                        <a:t>Partner</a:t>
                      </a:r>
                      <a:endParaRPr lang="es-ES" sz="1400" dirty="0"/>
                    </a:p>
                  </a:txBody>
                  <a:tcPr anchor="ctr"/>
                </a:tc>
              </a:tr>
              <a:tr h="578036">
                <a:tc>
                  <a:txBody>
                    <a:bodyPr/>
                    <a:lstStyle/>
                    <a:p>
                      <a:r>
                        <a:rPr lang="es-ES" sz="1400" dirty="0" smtClean="0"/>
                        <a:t>Metro Madrid</a:t>
                      </a:r>
                      <a:endParaRPr lang="es-ES" sz="1400" dirty="0"/>
                    </a:p>
                  </a:txBody>
                  <a:tcPr anchor="ctr"/>
                </a:tc>
                <a:tc>
                  <a:txBody>
                    <a:bodyPr/>
                    <a:lstStyle/>
                    <a:p>
                      <a:pPr algn="ctr"/>
                      <a:r>
                        <a:rPr lang="es-ES" sz="1400" dirty="0" err="1" smtClean="0"/>
                        <a:t>Spain</a:t>
                      </a:r>
                      <a:endParaRPr lang="es-ES" sz="1400" dirty="0"/>
                    </a:p>
                  </a:txBody>
                  <a:tcPr anchor="ctr"/>
                </a:tc>
                <a:tc>
                  <a:txBody>
                    <a:bodyPr/>
                    <a:lstStyle/>
                    <a:p>
                      <a:r>
                        <a:rPr lang="es-ES" sz="1400" dirty="0" err="1" smtClean="0"/>
                        <a:t>Transport</a:t>
                      </a:r>
                      <a:r>
                        <a:rPr lang="es-ES" sz="1400" dirty="0" smtClean="0"/>
                        <a:t> </a:t>
                      </a:r>
                      <a:r>
                        <a:rPr lang="es-ES" sz="1400" dirty="0" err="1" smtClean="0"/>
                        <a:t>Operator</a:t>
                      </a:r>
                      <a:endParaRPr lang="es-ES" sz="1400" dirty="0"/>
                    </a:p>
                  </a:txBody>
                  <a:tcPr anchor="ctr"/>
                </a:tc>
              </a:tr>
              <a:tr h="578036">
                <a:tc>
                  <a:txBody>
                    <a:bodyPr/>
                    <a:lstStyle/>
                    <a:p>
                      <a:r>
                        <a:rPr lang="es-ES" sz="1400" dirty="0" smtClean="0"/>
                        <a:t>Barcelona Digital</a:t>
                      </a:r>
                      <a:endParaRPr lang="es-ES" sz="1400" dirty="0"/>
                    </a:p>
                  </a:txBody>
                  <a:tcPr anchor="ctr"/>
                </a:tc>
                <a:tc>
                  <a:txBody>
                    <a:bodyPr/>
                    <a:lstStyle/>
                    <a:p>
                      <a:pPr algn="ctr"/>
                      <a:r>
                        <a:rPr lang="es-ES" sz="1400" dirty="0" err="1" smtClean="0"/>
                        <a:t>Spain</a:t>
                      </a:r>
                      <a:endParaRPr lang="es-ES" sz="1400" dirty="0"/>
                    </a:p>
                  </a:txBody>
                  <a:tcPr anchor="ctr"/>
                </a:tc>
                <a:tc>
                  <a:txBody>
                    <a:bodyPr/>
                    <a:lstStyle/>
                    <a:p>
                      <a:r>
                        <a:rPr lang="es-ES" sz="1400" dirty="0" err="1" smtClean="0"/>
                        <a:t>Research</a:t>
                      </a:r>
                      <a:r>
                        <a:rPr lang="es-ES" sz="1400" dirty="0" smtClean="0"/>
                        <a:t> Center</a:t>
                      </a:r>
                      <a:endParaRPr lang="es-ES" sz="1400" dirty="0"/>
                    </a:p>
                  </a:txBody>
                  <a:tcPr anchor="ctr"/>
                </a:tc>
              </a:tr>
              <a:tr h="578036">
                <a:tc>
                  <a:txBody>
                    <a:bodyPr/>
                    <a:lstStyle/>
                    <a:p>
                      <a:r>
                        <a:rPr lang="es-ES" sz="1400" dirty="0" smtClean="0"/>
                        <a:t>CNR</a:t>
                      </a:r>
                      <a:endParaRPr lang="es-ES" sz="1400" dirty="0"/>
                    </a:p>
                  </a:txBody>
                  <a:tcPr anchor="ctr"/>
                </a:tc>
                <a:tc>
                  <a:txBody>
                    <a:bodyPr/>
                    <a:lstStyle/>
                    <a:p>
                      <a:pPr algn="ctr"/>
                      <a:r>
                        <a:rPr lang="es-ES" sz="1400" dirty="0" err="1" smtClean="0"/>
                        <a:t>Italy</a:t>
                      </a:r>
                      <a:endParaRPr lang="es-ES" sz="1400" dirty="0"/>
                    </a:p>
                  </a:txBody>
                  <a:tcPr anchor="ctr"/>
                </a:tc>
                <a:tc>
                  <a:txBody>
                    <a:bodyPr/>
                    <a:lstStyle/>
                    <a:p>
                      <a:r>
                        <a:rPr lang="es-ES" sz="1400" dirty="0" err="1" smtClean="0"/>
                        <a:t>Research</a:t>
                      </a:r>
                      <a:r>
                        <a:rPr lang="es-ES" sz="1400" dirty="0" smtClean="0"/>
                        <a:t> Centre</a:t>
                      </a:r>
                      <a:endParaRPr lang="es-ES" sz="1400" dirty="0"/>
                    </a:p>
                  </a:txBody>
                  <a:tcPr anchor="ctr"/>
                </a:tc>
              </a:tr>
              <a:tr h="578036">
                <a:tc>
                  <a:txBody>
                    <a:bodyPr/>
                    <a:lstStyle/>
                    <a:p>
                      <a:r>
                        <a:rPr lang="es-ES" sz="1400" dirty="0" err="1" smtClean="0"/>
                        <a:t>Transport</a:t>
                      </a:r>
                      <a:r>
                        <a:rPr lang="es-ES" sz="1400" dirty="0" smtClean="0"/>
                        <a:t> &amp; </a:t>
                      </a:r>
                      <a:r>
                        <a:rPr lang="es-ES" sz="1400" dirty="0" err="1" smtClean="0"/>
                        <a:t>Travel</a:t>
                      </a:r>
                      <a:r>
                        <a:rPr lang="es-ES" sz="1400" dirty="0" smtClean="0"/>
                        <a:t> </a:t>
                      </a:r>
                      <a:r>
                        <a:rPr lang="es-ES" sz="1400" dirty="0" err="1" smtClean="0"/>
                        <a:t>Research</a:t>
                      </a:r>
                      <a:endParaRPr lang="es-ES" sz="1400" dirty="0"/>
                    </a:p>
                  </a:txBody>
                  <a:tcPr anchor="ctr"/>
                </a:tc>
                <a:tc>
                  <a:txBody>
                    <a:bodyPr/>
                    <a:lstStyle/>
                    <a:p>
                      <a:pPr algn="ctr"/>
                      <a:r>
                        <a:rPr lang="es-ES" sz="1400" dirty="0" smtClean="0"/>
                        <a:t>UK</a:t>
                      </a:r>
                      <a:endParaRPr lang="es-ES" sz="1400" dirty="0"/>
                    </a:p>
                  </a:txBody>
                  <a:tcPr anchor="ctr"/>
                </a:tc>
                <a:tc>
                  <a:txBody>
                    <a:bodyPr/>
                    <a:lstStyle/>
                    <a:p>
                      <a:r>
                        <a:rPr lang="es-ES" sz="1400" dirty="0" err="1" smtClean="0"/>
                        <a:t>Research</a:t>
                      </a:r>
                      <a:r>
                        <a:rPr lang="es-ES" sz="1400" dirty="0" smtClean="0"/>
                        <a:t> Centre</a:t>
                      </a:r>
                      <a:endParaRPr lang="es-ES" sz="1400" dirty="0"/>
                    </a:p>
                  </a:txBody>
                  <a:tcPr anchor="ctr"/>
                </a:tc>
              </a:tr>
              <a:tr h="578036">
                <a:tc>
                  <a:txBody>
                    <a:bodyPr/>
                    <a:lstStyle/>
                    <a:p>
                      <a:r>
                        <a:rPr lang="es-ES" sz="1400" dirty="0" smtClean="0"/>
                        <a:t>Centaur </a:t>
                      </a:r>
                      <a:r>
                        <a:rPr lang="es-ES" sz="1400" dirty="0" err="1" smtClean="0"/>
                        <a:t>Consulting</a:t>
                      </a:r>
                      <a:endParaRPr lang="es-ES" sz="1400" dirty="0"/>
                    </a:p>
                  </a:txBody>
                  <a:tcPr anchor="ctr"/>
                </a:tc>
                <a:tc>
                  <a:txBody>
                    <a:bodyPr/>
                    <a:lstStyle/>
                    <a:p>
                      <a:pPr algn="ctr"/>
                      <a:r>
                        <a:rPr lang="es-ES" sz="1400" dirty="0" smtClean="0"/>
                        <a:t>UK</a:t>
                      </a:r>
                      <a:endParaRPr lang="es-ES" sz="1400" dirty="0"/>
                    </a:p>
                  </a:txBody>
                  <a:tcPr anchor="ctr"/>
                </a:tc>
                <a:tc>
                  <a:txBody>
                    <a:bodyPr/>
                    <a:lstStyle/>
                    <a:p>
                      <a:r>
                        <a:rPr lang="es-ES" sz="1400" dirty="0" smtClean="0"/>
                        <a:t>Industrial </a:t>
                      </a:r>
                      <a:r>
                        <a:rPr lang="es-ES" sz="1400" dirty="0" err="1" smtClean="0"/>
                        <a:t>Consortium</a:t>
                      </a:r>
                      <a:r>
                        <a:rPr lang="es-ES" sz="1400" dirty="0" smtClean="0"/>
                        <a:t> </a:t>
                      </a:r>
                      <a:r>
                        <a:rPr lang="es-ES" sz="1400" dirty="0" err="1" smtClean="0"/>
                        <a:t>Rep</a:t>
                      </a:r>
                      <a:endParaRPr lang="es-ES" sz="1400" dirty="0"/>
                    </a:p>
                  </a:txBody>
                  <a:tcPr anchor="ctr"/>
                </a:tc>
              </a:tr>
              <a:tr h="578036">
                <a:tc>
                  <a:txBody>
                    <a:bodyPr/>
                    <a:lstStyle/>
                    <a:p>
                      <a:r>
                        <a:rPr lang="es-ES" sz="1400" dirty="0" err="1" smtClean="0"/>
                        <a:t>Numerica</a:t>
                      </a:r>
                      <a:r>
                        <a:rPr lang="es-ES" sz="1400" baseline="0" dirty="0" smtClean="0"/>
                        <a:t> </a:t>
                      </a:r>
                      <a:r>
                        <a:rPr lang="es-ES" sz="1400" baseline="0" dirty="0" err="1" smtClean="0"/>
                        <a:t>Proggeti</a:t>
                      </a:r>
                      <a:endParaRPr lang="es-ES" sz="1400" dirty="0"/>
                    </a:p>
                  </a:txBody>
                  <a:tcPr anchor="ctr"/>
                </a:tc>
                <a:tc>
                  <a:txBody>
                    <a:bodyPr/>
                    <a:lstStyle/>
                    <a:p>
                      <a:pPr algn="ctr"/>
                      <a:r>
                        <a:rPr lang="es-ES" sz="1400" dirty="0" err="1" smtClean="0"/>
                        <a:t>Italy</a:t>
                      </a:r>
                      <a:endParaRPr lang="es-ES" sz="1400" dirty="0"/>
                    </a:p>
                  </a:txBody>
                  <a:tcPr anchor="ctr"/>
                </a:tc>
                <a:tc>
                  <a:txBody>
                    <a:bodyPr/>
                    <a:lstStyle/>
                    <a:p>
                      <a:r>
                        <a:rPr lang="es-ES" sz="1400" dirty="0" smtClean="0"/>
                        <a:t>SME (PYME)</a:t>
                      </a:r>
                      <a:endParaRPr lang="es-ES" sz="1400" dirty="0"/>
                    </a:p>
                  </a:txBody>
                  <a:tcPr anchor="ctr"/>
                </a:tc>
              </a:tr>
            </a:tbl>
          </a:graphicData>
        </a:graphic>
      </p:graphicFrame>
      <p:sp>
        <p:nvSpPr>
          <p:cNvPr id="36" name="Rectángulo 35"/>
          <p:cNvSpPr/>
          <p:nvPr/>
        </p:nvSpPr>
        <p:spPr bwMode="auto">
          <a:xfrm>
            <a:off x="3131840" y="2636912"/>
            <a:ext cx="134835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7" name="Rectángulo 36"/>
          <p:cNvSpPr/>
          <p:nvPr/>
        </p:nvSpPr>
        <p:spPr bwMode="auto">
          <a:xfrm>
            <a:off x="3131840" y="3203374"/>
            <a:ext cx="134835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8" name="Rectángulo 37"/>
          <p:cNvSpPr/>
          <p:nvPr/>
        </p:nvSpPr>
        <p:spPr bwMode="auto">
          <a:xfrm>
            <a:off x="3131840" y="3789040"/>
            <a:ext cx="134835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9" name="Rectángulo 38"/>
          <p:cNvSpPr/>
          <p:nvPr/>
        </p:nvSpPr>
        <p:spPr bwMode="auto">
          <a:xfrm>
            <a:off x="3131840" y="4365104"/>
            <a:ext cx="134835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0" name="Rectángulo 39"/>
          <p:cNvSpPr/>
          <p:nvPr/>
        </p:nvSpPr>
        <p:spPr bwMode="auto">
          <a:xfrm>
            <a:off x="3131840" y="4941168"/>
            <a:ext cx="134835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1" name="Rectángulo 40"/>
          <p:cNvSpPr/>
          <p:nvPr/>
        </p:nvSpPr>
        <p:spPr bwMode="auto">
          <a:xfrm>
            <a:off x="3131840" y="5517232"/>
            <a:ext cx="134835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ítulo 5"/>
          <p:cNvSpPr>
            <a:spLocks noGrp="1"/>
          </p:cNvSpPr>
          <p:nvPr>
            <p:ph type="title"/>
          </p:nvPr>
        </p:nvSpPr>
        <p:spPr>
          <a:xfrm>
            <a:off x="511175" y="287338"/>
            <a:ext cx="8307388" cy="625202"/>
          </a:xfrm>
        </p:spPr>
        <p:txBody>
          <a:bodyPr/>
          <a:lstStyle/>
          <a:p>
            <a:r>
              <a:rPr lang="es-ES" altLang="es-ES" sz="2000" dirty="0" smtClean="0"/>
              <a:t>consorcio</a:t>
            </a:r>
            <a:endParaRPr lang="es-ES" dirty="0"/>
          </a:p>
        </p:txBody>
      </p:sp>
      <p:sp>
        <p:nvSpPr>
          <p:cNvPr id="7" name="Marcador de texto 6"/>
          <p:cNvSpPr>
            <a:spLocks noGrp="1"/>
          </p:cNvSpPr>
          <p:nvPr>
            <p:ph type="body" sz="quarter" idx="13"/>
          </p:nvPr>
        </p:nvSpPr>
        <p:spPr/>
        <p:txBody>
          <a:bodyPr/>
          <a:lstStyle/>
          <a:p>
            <a:r>
              <a:rPr lang="es-ES" dirty="0" err="1" smtClean="0"/>
              <a:t>Infobridge</a:t>
            </a:r>
            <a:endParaRPr lang="es-ES" dirty="0"/>
          </a:p>
        </p:txBody>
      </p:sp>
      <p:grpSp>
        <p:nvGrpSpPr>
          <p:cNvPr id="26" name="Agrupar 25"/>
          <p:cNvGrpSpPr/>
          <p:nvPr/>
        </p:nvGrpSpPr>
        <p:grpSpPr>
          <a:xfrm>
            <a:off x="8185683" y="211350"/>
            <a:ext cx="571556" cy="571556"/>
            <a:chOff x="4424363" y="1965325"/>
            <a:chExt cx="854075" cy="854075"/>
          </a:xfrm>
        </p:grpSpPr>
        <p:sp>
          <p:nvSpPr>
            <p:cNvPr id="27" name="Elipse 61"/>
            <p:cNvSpPr>
              <a:spLocks noChangeArrowheads="1"/>
            </p:cNvSpPr>
            <p:nvPr/>
          </p:nvSpPr>
          <p:spPr bwMode="auto">
            <a:xfrm>
              <a:off x="4424363" y="1965325"/>
              <a:ext cx="854075" cy="854075"/>
            </a:xfrm>
            <a:prstGeom prst="ellipse">
              <a:avLst/>
            </a:prstGeom>
            <a:solidFill>
              <a:schemeClr val="accent1"/>
            </a:solidFill>
            <a:ln w="9525">
              <a:noFill/>
              <a:round/>
              <a:headEnd/>
              <a:tailEnd/>
            </a:ln>
          </p:spPr>
          <p:txBody>
            <a:bodyPr/>
            <a:lstStyle/>
            <a:p>
              <a:endParaRPr lang="es-ES">
                <a:latin typeface="Calibri" pitchFamily="34" charset="0"/>
              </a:endParaRPr>
            </a:p>
          </p:txBody>
        </p:sp>
        <p:pic>
          <p:nvPicPr>
            <p:cNvPr id="28" name="Picture 132"/>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592276" y="2198158"/>
              <a:ext cx="496191" cy="333505"/>
            </a:xfrm>
            <a:prstGeom prst="rect">
              <a:avLst/>
            </a:prstGeom>
            <a:noFill/>
            <a:ln w="9525">
              <a:noFill/>
              <a:miter lim="800000"/>
              <a:headEnd/>
              <a:tailEnd/>
            </a:ln>
          </p:spPr>
        </p:pic>
      </p:grpSp>
      <p:sp>
        <p:nvSpPr>
          <p:cNvPr id="5" name="Rectángulo 4"/>
          <p:cNvSpPr/>
          <p:nvPr/>
        </p:nvSpPr>
        <p:spPr bwMode="auto">
          <a:xfrm>
            <a:off x="3131840" y="2059608"/>
            <a:ext cx="134835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25" name="Picture 3"/>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390333" y="2119995"/>
            <a:ext cx="864096" cy="311274"/>
          </a:xfrm>
          <a:prstGeom prst="rect">
            <a:avLst/>
          </a:prstGeom>
          <a:noFill/>
          <a:ln w="9525">
            <a:noFill/>
            <a:miter lim="800000"/>
            <a:headEnd/>
            <a:tailEnd/>
          </a:ln>
        </p:spPr>
      </p:pic>
      <p:pic>
        <p:nvPicPr>
          <p:cNvPr id="29" name="Picture 5"/>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3586538" y="2679270"/>
            <a:ext cx="471686" cy="347332"/>
          </a:xfrm>
          <a:prstGeom prst="rect">
            <a:avLst/>
          </a:prstGeom>
          <a:noFill/>
          <a:ln w="9525">
            <a:noFill/>
            <a:miter lim="800000"/>
            <a:headEnd/>
            <a:tailEnd/>
          </a:ln>
        </p:spPr>
      </p:pic>
      <p:pic>
        <p:nvPicPr>
          <p:cNvPr id="30" name="Picture 6"/>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275856" y="3253281"/>
            <a:ext cx="1093050" cy="332234"/>
          </a:xfrm>
          <a:prstGeom prst="rect">
            <a:avLst/>
          </a:prstGeom>
          <a:noFill/>
          <a:ln w="9525">
            <a:noFill/>
            <a:miter lim="800000"/>
            <a:headEnd/>
            <a:tailEnd/>
          </a:ln>
        </p:spPr>
      </p:pic>
      <p:pic>
        <p:nvPicPr>
          <p:cNvPr id="31" name="Picture 7"/>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3638727" y="3834076"/>
            <a:ext cx="367308" cy="341976"/>
          </a:xfrm>
          <a:prstGeom prst="rect">
            <a:avLst/>
          </a:prstGeom>
          <a:noFill/>
          <a:ln w="9525">
            <a:noFill/>
            <a:miter lim="800000"/>
            <a:headEnd/>
            <a:tailEnd/>
          </a:ln>
        </p:spPr>
      </p:pic>
      <p:pic>
        <p:nvPicPr>
          <p:cNvPr id="32" name="Picture 8"/>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3527634" y="4433241"/>
            <a:ext cx="589494" cy="295774"/>
          </a:xfrm>
          <a:prstGeom prst="rect">
            <a:avLst/>
          </a:prstGeom>
          <a:noFill/>
          <a:ln w="9525">
            <a:noFill/>
            <a:miter lim="800000"/>
            <a:headEnd/>
            <a:tailEnd/>
          </a:ln>
        </p:spPr>
      </p:pic>
      <p:pic>
        <p:nvPicPr>
          <p:cNvPr id="33" name="Picture 9"/>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3638727" y="4967378"/>
            <a:ext cx="367308" cy="379629"/>
          </a:xfrm>
          <a:prstGeom prst="rect">
            <a:avLst/>
          </a:prstGeom>
          <a:noFill/>
          <a:ln w="9525">
            <a:noFill/>
            <a:miter lim="800000"/>
            <a:headEnd/>
            <a:tailEnd/>
          </a:ln>
        </p:spPr>
      </p:pic>
      <p:pic>
        <p:nvPicPr>
          <p:cNvPr id="34" name="Picture 10"/>
          <p:cNvPicPr>
            <a:picLocks noChangeAspect="1" noChangeArrowheads="1"/>
          </p:cNvPicPr>
          <p:nvPr/>
        </p:nvPicPr>
        <p:blipFill>
          <a:blip r:embed="rId9" cstate="screen">
            <a:extLst>
              <a:ext uri="{28A0092B-C50C-407E-A947-70E740481C1C}">
                <a14:useLocalDpi xmlns="" xmlns:a14="http://schemas.microsoft.com/office/drawing/2010/main"/>
              </a:ext>
            </a:extLst>
          </a:blip>
          <a:srcRect/>
          <a:stretch>
            <a:fillRect/>
          </a:stretch>
        </p:blipFill>
        <p:spPr bwMode="auto">
          <a:xfrm>
            <a:off x="3328024" y="5576426"/>
            <a:ext cx="988714" cy="313661"/>
          </a:xfrm>
          <a:prstGeom prst="rect">
            <a:avLst/>
          </a:prstGeom>
          <a:noFill/>
          <a:ln w="9525">
            <a:noFill/>
            <a:miter lim="800000"/>
            <a:headEnd/>
            <a:tailEnd/>
          </a:ln>
        </p:spPr>
      </p:pic>
    </p:spTree>
    <p:extLst>
      <p:ext uri="{BB962C8B-B14F-4D97-AF65-F5344CB8AC3E}">
        <p14:creationId xmlns="" xmlns:p14="http://schemas.microsoft.com/office/powerpoint/2010/main" val="293595771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51520" y="548680"/>
            <a:ext cx="3124721" cy="5301902"/>
          </a:xfrm>
        </p:spPr>
        <p:txBody>
          <a:bodyPr/>
          <a:lstStyle/>
          <a:p>
            <a:r>
              <a:rPr lang="es-ES" sz="30000" dirty="0"/>
              <a:t>1</a:t>
            </a:r>
          </a:p>
        </p:txBody>
      </p:sp>
      <p:pic>
        <p:nvPicPr>
          <p:cNvPr id="3" name="Imagen 2" descr="NombreMOBIWALLET.jpg"/>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2797156" y="3191482"/>
            <a:ext cx="5718238" cy="1042151"/>
          </a:xfrm>
          <a:prstGeom prst="rect">
            <a:avLst/>
          </a:prstGeom>
        </p:spPr>
      </p:pic>
      <p:grpSp>
        <p:nvGrpSpPr>
          <p:cNvPr id="9" name="Agrupar 8"/>
          <p:cNvGrpSpPr/>
          <p:nvPr/>
        </p:nvGrpSpPr>
        <p:grpSpPr>
          <a:xfrm>
            <a:off x="2555776" y="2707076"/>
            <a:ext cx="1870364" cy="1870364"/>
            <a:chOff x="4211960" y="826057"/>
            <a:chExt cx="1870364" cy="1870364"/>
          </a:xfrm>
        </p:grpSpPr>
        <p:sp>
          <p:nvSpPr>
            <p:cNvPr id="8" name="Elipse 7"/>
            <p:cNvSpPr/>
            <p:nvPr/>
          </p:nvSpPr>
          <p:spPr bwMode="auto">
            <a:xfrm>
              <a:off x="4211960" y="826057"/>
              <a:ext cx="1870364" cy="187036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2" name="Imagen 1" descr="LogoMobiWallet.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250948" y="836712"/>
              <a:ext cx="1792388" cy="1802420"/>
            </a:xfrm>
            <a:prstGeom prst="rect">
              <a:avLst/>
            </a:prstGeom>
            <a:effectLst>
              <a:innerShdw blurRad="114300">
                <a:prstClr val="black"/>
              </a:innerShdw>
            </a:effectLst>
          </p:spPr>
        </p:pic>
      </p:grpSp>
    </p:spTree>
    <p:extLst>
      <p:ext uri="{BB962C8B-B14F-4D97-AF65-F5344CB8AC3E}">
        <p14:creationId xmlns="" xmlns:p14="http://schemas.microsoft.com/office/powerpoint/2010/main" val="5758159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rot="2700000">
            <a:off x="1884960" y="2875562"/>
            <a:ext cx="257455" cy="257455"/>
          </a:xfrm>
          <a:prstGeom prst="rect">
            <a:avLst/>
          </a:prstGeom>
          <a:solidFill>
            <a:srgbClr val="C3CD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9" name="Rectangle 18"/>
          <p:cNvSpPr/>
          <p:nvPr/>
        </p:nvSpPr>
        <p:spPr bwMode="auto">
          <a:xfrm rot="2700000">
            <a:off x="6454123" y="2858658"/>
            <a:ext cx="257455" cy="257455"/>
          </a:xfrm>
          <a:prstGeom prst="rect">
            <a:avLst/>
          </a:prstGeom>
          <a:solidFill>
            <a:srgbClr val="C3CD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5" name="Rectangle 14"/>
          <p:cNvSpPr/>
          <p:nvPr/>
        </p:nvSpPr>
        <p:spPr bwMode="auto">
          <a:xfrm>
            <a:off x="4211960" y="2556100"/>
            <a:ext cx="4463728" cy="477837"/>
          </a:xfrm>
          <a:prstGeom prst="rect">
            <a:avLst/>
          </a:prstGeom>
          <a:solidFill>
            <a:srgbClr val="C3CD0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es-ES" sz="1600" dirty="0" smtClean="0">
              <a:solidFill>
                <a:srgbClr val="FFFFFF"/>
              </a:solidFill>
            </a:endParaRPr>
          </a:p>
        </p:txBody>
      </p:sp>
      <p:sp>
        <p:nvSpPr>
          <p:cNvPr id="14" name="Rectangle 13"/>
          <p:cNvSpPr/>
          <p:nvPr/>
        </p:nvSpPr>
        <p:spPr bwMode="auto">
          <a:xfrm>
            <a:off x="609602" y="2556100"/>
            <a:ext cx="2954286" cy="477837"/>
          </a:xfrm>
          <a:prstGeom prst="rect">
            <a:avLst/>
          </a:prstGeom>
          <a:solidFill>
            <a:srgbClr val="C3CD0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s-AR" dirty="0" smtClean="0">
                <a:solidFill>
                  <a:schemeClr val="accent3"/>
                </a:solidFill>
              </a:rPr>
              <a:t>Innovación</a:t>
            </a:r>
            <a:endParaRPr lang="es-ES" dirty="0" smtClean="0">
              <a:solidFill>
                <a:schemeClr val="accent3"/>
              </a:solidFill>
            </a:endParaRPr>
          </a:p>
        </p:txBody>
      </p:sp>
      <p:sp>
        <p:nvSpPr>
          <p:cNvPr id="5132" name="Rectangle 11"/>
          <p:cNvSpPr txBox="1">
            <a:spLocks noChangeArrowheads="1"/>
          </p:cNvSpPr>
          <p:nvPr/>
        </p:nvSpPr>
        <p:spPr bwMode="auto">
          <a:xfrm>
            <a:off x="609601" y="1052736"/>
            <a:ext cx="8066087" cy="1330325"/>
          </a:xfrm>
          <a:prstGeom prst="rect">
            <a:avLst/>
          </a:prstGeom>
          <a:noFill/>
          <a:ln w="9525">
            <a:noFill/>
            <a:miter lim="800000"/>
            <a:headEnd/>
            <a:tailEnd/>
          </a:ln>
        </p:spPr>
        <p:txBody>
          <a:bodyPr anchor="ctr"/>
          <a:lstStyle/>
          <a:p>
            <a:pPr algn="ctr" eaLnBrk="0" hangingPunct="0">
              <a:buClr>
                <a:schemeClr val="accent1"/>
              </a:buClr>
              <a:buSzPct val="105000"/>
            </a:pPr>
            <a:r>
              <a:rPr lang="es-ES" sz="2500" b="0" dirty="0" smtClean="0"/>
              <a:t>Indra es una compañía global líder </a:t>
            </a:r>
            <a:br>
              <a:rPr lang="es-ES" sz="2500" b="0" dirty="0" smtClean="0"/>
            </a:br>
            <a:r>
              <a:rPr lang="es-ES" sz="2500" b="0" dirty="0" smtClean="0"/>
              <a:t>en España y Latinoamérica</a:t>
            </a:r>
          </a:p>
        </p:txBody>
      </p:sp>
      <p:sp>
        <p:nvSpPr>
          <p:cNvPr id="16" name="Rectangle 11"/>
          <p:cNvSpPr txBox="1">
            <a:spLocks noChangeArrowheads="1"/>
          </p:cNvSpPr>
          <p:nvPr/>
        </p:nvSpPr>
        <p:spPr bwMode="auto">
          <a:xfrm>
            <a:off x="617091" y="3410270"/>
            <a:ext cx="2946797" cy="1993214"/>
          </a:xfrm>
          <a:prstGeom prst="rect">
            <a:avLst/>
          </a:prstGeom>
          <a:noFill/>
          <a:ln w="9525">
            <a:noFill/>
            <a:miter lim="800000"/>
            <a:headEnd/>
            <a:tailEnd/>
          </a:ln>
        </p:spPr>
        <p:txBody>
          <a:bodyPr/>
          <a:lstStyle/>
          <a:p>
            <a:pPr algn="ctr" eaLnBrk="0" hangingPunct="0">
              <a:buClr>
                <a:schemeClr val="accent1"/>
              </a:buClr>
              <a:buSzPct val="105000"/>
            </a:pPr>
            <a:r>
              <a:rPr lang="es-ES" dirty="0" err="1" smtClean="0">
                <a:solidFill>
                  <a:schemeClr val="accent1"/>
                </a:solidFill>
              </a:rPr>
              <a:t>I+D+i</a:t>
            </a:r>
            <a:endParaRPr lang="es-ES" dirty="0" smtClean="0">
              <a:solidFill>
                <a:schemeClr val="accent1"/>
              </a:solidFill>
            </a:endParaRPr>
          </a:p>
          <a:p>
            <a:pPr algn="ctr" eaLnBrk="0" hangingPunct="0">
              <a:buClr>
                <a:schemeClr val="accent1"/>
              </a:buClr>
              <a:buSzPct val="105000"/>
            </a:pPr>
            <a:r>
              <a:rPr lang="es-ES" b="0" dirty="0" smtClean="0"/>
              <a:t>6-8% de las ventas</a:t>
            </a:r>
          </a:p>
          <a:p>
            <a:pPr algn="ctr" eaLnBrk="0" hangingPunct="0">
              <a:buClr>
                <a:schemeClr val="accent1"/>
              </a:buClr>
              <a:buSzPct val="105000"/>
            </a:pPr>
            <a:endParaRPr lang="es-ES" sz="1100" b="0" dirty="0" smtClean="0"/>
          </a:p>
          <a:p>
            <a:pPr algn="ctr" eaLnBrk="0" hangingPunct="0">
              <a:buClr>
                <a:schemeClr val="accent1"/>
              </a:buClr>
              <a:buSzPct val="105000"/>
            </a:pPr>
            <a:r>
              <a:rPr lang="es-ES" sz="1600" b="0" dirty="0" smtClean="0"/>
              <a:t>(+200 acuerdos </a:t>
            </a:r>
            <a:br>
              <a:rPr lang="es-ES" sz="1600" b="0" dirty="0" smtClean="0"/>
            </a:br>
            <a:r>
              <a:rPr lang="es-ES" sz="1600" b="0" dirty="0" smtClean="0"/>
              <a:t>con universidades </a:t>
            </a:r>
            <a:br>
              <a:rPr lang="es-ES" sz="1600" b="0" dirty="0" smtClean="0"/>
            </a:br>
            <a:r>
              <a:rPr lang="es-ES" sz="1600" b="0" dirty="0" smtClean="0"/>
              <a:t>y centros de investigación)</a:t>
            </a:r>
            <a:endParaRPr lang="es-ES" sz="1600" b="0" dirty="0"/>
          </a:p>
        </p:txBody>
      </p:sp>
      <p:sp>
        <p:nvSpPr>
          <p:cNvPr id="34" name="33 CuadroTexto"/>
          <p:cNvSpPr txBox="1"/>
          <p:nvPr/>
        </p:nvSpPr>
        <p:spPr bwMode="auto">
          <a:xfrm>
            <a:off x="6084168" y="2420888"/>
            <a:ext cx="9920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r>
              <a:rPr lang="es-ES" sz="4400" b="0" dirty="0" smtClean="0">
                <a:solidFill>
                  <a:schemeClr val="bg1"/>
                </a:solidFill>
              </a:rPr>
              <a:t>+</a:t>
            </a:r>
          </a:p>
        </p:txBody>
      </p:sp>
      <p:sp>
        <p:nvSpPr>
          <p:cNvPr id="35" name="34 CuadroTexto"/>
          <p:cNvSpPr txBox="1"/>
          <p:nvPr/>
        </p:nvSpPr>
        <p:spPr bwMode="auto">
          <a:xfrm>
            <a:off x="4283968" y="2564904"/>
            <a:ext cx="20448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r>
              <a:rPr lang="es-ES" dirty="0" smtClean="0">
                <a:solidFill>
                  <a:schemeClr val="bg1"/>
                </a:solidFill>
              </a:rPr>
              <a:t>Tecnología</a:t>
            </a:r>
          </a:p>
        </p:txBody>
      </p:sp>
      <p:sp>
        <p:nvSpPr>
          <p:cNvPr id="36" name="35 CuadroTexto"/>
          <p:cNvSpPr txBox="1"/>
          <p:nvPr/>
        </p:nvSpPr>
        <p:spPr bwMode="auto">
          <a:xfrm>
            <a:off x="6764899" y="2564904"/>
            <a:ext cx="17709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r>
              <a:rPr lang="es-ES" dirty="0" smtClean="0">
                <a:solidFill>
                  <a:schemeClr val="bg1"/>
                </a:solidFill>
              </a:rPr>
              <a:t>Talento</a:t>
            </a:r>
          </a:p>
        </p:txBody>
      </p:sp>
      <p:sp>
        <p:nvSpPr>
          <p:cNvPr id="39" name="38 CuadroTexto"/>
          <p:cNvSpPr txBox="1"/>
          <p:nvPr/>
        </p:nvSpPr>
        <p:spPr bwMode="auto">
          <a:xfrm>
            <a:off x="3419872" y="2416895"/>
            <a:ext cx="9920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r>
              <a:rPr lang="es-ES" sz="4400" b="0" dirty="0" smtClean="0">
                <a:solidFill>
                  <a:schemeClr val="accent1"/>
                </a:solidFill>
              </a:rPr>
              <a:t>=</a:t>
            </a:r>
          </a:p>
        </p:txBody>
      </p:sp>
      <p:grpSp>
        <p:nvGrpSpPr>
          <p:cNvPr id="7" name="Agrupar 6"/>
          <p:cNvGrpSpPr/>
          <p:nvPr/>
        </p:nvGrpSpPr>
        <p:grpSpPr>
          <a:xfrm>
            <a:off x="5288283" y="3379655"/>
            <a:ext cx="2596085" cy="2569625"/>
            <a:chOff x="5144267" y="3686417"/>
            <a:chExt cx="2596085" cy="2569625"/>
          </a:xfrm>
        </p:grpSpPr>
        <p:grpSp>
          <p:nvGrpSpPr>
            <p:cNvPr id="26" name="Group 27"/>
            <p:cNvGrpSpPr>
              <a:grpSpLocks/>
            </p:cNvGrpSpPr>
            <p:nvPr/>
          </p:nvGrpSpPr>
          <p:grpSpPr bwMode="auto">
            <a:xfrm>
              <a:off x="5172868" y="3686417"/>
              <a:ext cx="2567484" cy="2569625"/>
              <a:chOff x="3858" y="1448"/>
              <a:chExt cx="1199" cy="1200"/>
            </a:xfrm>
          </p:grpSpPr>
          <p:sp>
            <p:nvSpPr>
              <p:cNvPr id="27" name="Oval 13"/>
              <p:cNvSpPr>
                <a:spLocks noChangeArrowheads="1"/>
              </p:cNvSpPr>
              <p:nvPr/>
            </p:nvSpPr>
            <p:spPr bwMode="auto">
              <a:xfrm>
                <a:off x="3858" y="1448"/>
                <a:ext cx="704" cy="733"/>
              </a:xfrm>
              <a:prstGeom prst="ellipse">
                <a:avLst/>
              </a:prstGeom>
              <a:solidFill>
                <a:srgbClr val="5F5F5F"/>
              </a:solidFill>
              <a:ln>
                <a:noFill/>
              </a:ln>
              <a:effectLst/>
              <a:extLst>
                <a:ext uri="{91240B29-F687-4f45-9708-019B960494DF}">
                  <a14:hiddenLine xmlns="" xmlns:a14="http://schemas.microsoft.com/office/drawing/2010/main" w="3175">
                    <a:solidFill>
                      <a:schemeClr val="bg2"/>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dirty="0">
                  <a:latin typeface="Arial" charset="0"/>
                  <a:ea typeface="ＭＳ Ｐゴシック" charset="0"/>
                  <a:cs typeface="ＭＳ Ｐゴシック" charset="0"/>
                </a:endParaRPr>
              </a:p>
            </p:txBody>
          </p:sp>
          <p:sp>
            <p:nvSpPr>
              <p:cNvPr id="28" name="Oval 14"/>
              <p:cNvSpPr>
                <a:spLocks noChangeArrowheads="1"/>
              </p:cNvSpPr>
              <p:nvPr/>
            </p:nvSpPr>
            <p:spPr bwMode="auto">
              <a:xfrm>
                <a:off x="4105" y="1915"/>
                <a:ext cx="704" cy="733"/>
              </a:xfrm>
              <a:prstGeom prst="ellipse">
                <a:avLst/>
              </a:prstGeom>
              <a:solidFill>
                <a:srgbClr val="C0C0C0"/>
              </a:solidFill>
              <a:ln>
                <a:noFill/>
              </a:ln>
              <a:effectLst/>
              <a:extLst>
                <a:ext uri="{91240B29-F687-4f45-9708-019B960494DF}">
                  <a14:hiddenLine xmlns="" xmlns:a14="http://schemas.microsoft.com/office/drawing/2010/main" w="3175">
                    <a:solidFill>
                      <a:schemeClr val="bg2"/>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dirty="0">
                  <a:latin typeface="Arial" charset="0"/>
                  <a:ea typeface="ＭＳ Ｐゴシック" charset="0"/>
                  <a:cs typeface="ＭＳ Ｐゴシック" charset="0"/>
                </a:endParaRPr>
              </a:p>
            </p:txBody>
          </p:sp>
          <p:sp>
            <p:nvSpPr>
              <p:cNvPr id="29" name="Oval 15"/>
              <p:cNvSpPr>
                <a:spLocks noChangeArrowheads="1"/>
              </p:cNvSpPr>
              <p:nvPr/>
            </p:nvSpPr>
            <p:spPr bwMode="auto">
              <a:xfrm>
                <a:off x="4353" y="1448"/>
                <a:ext cx="704" cy="733"/>
              </a:xfrm>
              <a:prstGeom prst="ellipse">
                <a:avLst/>
              </a:prstGeom>
              <a:solidFill>
                <a:schemeClr val="accent1"/>
              </a:solidFill>
              <a:ln>
                <a:noFill/>
              </a:ln>
              <a:effectLst/>
              <a:extLst>
                <a:ext uri="{91240B29-F687-4f45-9708-019B960494DF}">
                  <a14:hiddenLine xmlns="" xmlns:a14="http://schemas.microsoft.com/office/drawing/2010/main" w="3175">
                    <a:solidFill>
                      <a:schemeClr val="accent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dirty="0">
                  <a:latin typeface="Arial" charset="0"/>
                  <a:ea typeface="ＭＳ Ｐゴシック" charset="0"/>
                  <a:cs typeface="ＭＳ Ｐゴシック" charset="0"/>
                </a:endParaRPr>
              </a:p>
            </p:txBody>
          </p:sp>
        </p:grpSp>
        <p:sp>
          <p:nvSpPr>
            <p:cNvPr id="23" name="Rectangle 22"/>
            <p:cNvSpPr/>
            <p:nvPr/>
          </p:nvSpPr>
          <p:spPr>
            <a:xfrm>
              <a:off x="5940152" y="5175922"/>
              <a:ext cx="1152128" cy="769441"/>
            </a:xfrm>
            <a:prstGeom prst="rect">
              <a:avLst/>
            </a:prstGeom>
          </p:spPr>
          <p:txBody>
            <a:bodyPr wrap="square">
              <a:spAutoFit/>
            </a:bodyPr>
            <a:lstStyle/>
            <a:p>
              <a:pPr marL="0" lvl="1" algn="ctr" eaLnBrk="0" hangingPunct="0">
                <a:spcBef>
                  <a:spcPct val="105000"/>
                </a:spcBef>
                <a:buClr>
                  <a:schemeClr val="tx1"/>
                </a:buClr>
                <a:buSzPct val="105000"/>
              </a:pPr>
              <a:r>
                <a:rPr lang="es-ES" sz="3000" dirty="0" smtClean="0">
                  <a:solidFill>
                    <a:srgbClr val="FFFFFF"/>
                  </a:solidFill>
                </a:rPr>
                <a:t>138</a:t>
              </a:r>
              <a:r>
                <a:rPr lang="es-ES" sz="1400" dirty="0" smtClean="0">
                  <a:solidFill>
                    <a:srgbClr val="FFFFFF"/>
                  </a:solidFill>
                </a:rPr>
                <a:t>       </a:t>
              </a:r>
              <a:r>
                <a:rPr lang="es-ES" sz="1400" b="0" dirty="0" smtClean="0">
                  <a:solidFill>
                    <a:srgbClr val="FFFFFF"/>
                  </a:solidFill>
                </a:rPr>
                <a:t>países</a:t>
              </a:r>
              <a:endParaRPr lang="es-ES" sz="1400" b="0" dirty="0">
                <a:solidFill>
                  <a:srgbClr val="FFFFFF"/>
                </a:solidFill>
              </a:endParaRPr>
            </a:p>
          </p:txBody>
        </p:sp>
        <p:sp>
          <p:nvSpPr>
            <p:cNvPr id="25" name="Rectangle 24"/>
            <p:cNvSpPr/>
            <p:nvPr/>
          </p:nvSpPr>
          <p:spPr>
            <a:xfrm>
              <a:off x="5144267" y="3933056"/>
              <a:ext cx="1155925" cy="861774"/>
            </a:xfrm>
            <a:prstGeom prst="rect">
              <a:avLst/>
            </a:prstGeom>
          </p:spPr>
          <p:txBody>
            <a:bodyPr wrap="square">
              <a:spAutoFit/>
            </a:bodyPr>
            <a:lstStyle/>
            <a:p>
              <a:pPr marL="179388" lvl="1" algn="ctr" eaLnBrk="0" hangingPunct="0">
                <a:spcBef>
                  <a:spcPct val="105000"/>
                </a:spcBef>
                <a:buClr>
                  <a:schemeClr val="tx1"/>
                </a:buClr>
                <a:buSzPct val="105000"/>
              </a:pPr>
              <a:r>
                <a:rPr lang="en-US" sz="2200" dirty="0" smtClean="0">
                  <a:solidFill>
                    <a:schemeClr val="bg1"/>
                  </a:solidFill>
                </a:rPr>
                <a:t>3,000</a:t>
              </a:r>
              <a:r>
                <a:rPr lang="en-US" sz="1400" dirty="0" smtClean="0">
                  <a:solidFill>
                    <a:schemeClr val="bg1"/>
                  </a:solidFill>
                </a:rPr>
                <a:t> </a:t>
              </a:r>
              <a:r>
                <a:rPr lang="en-US" sz="1400" b="0" dirty="0" smtClean="0">
                  <a:solidFill>
                    <a:schemeClr val="bg1"/>
                  </a:solidFill>
                </a:rPr>
                <a:t>M€ ventas</a:t>
              </a:r>
              <a:endParaRPr lang="en-US" sz="1400" b="0" dirty="0">
                <a:solidFill>
                  <a:schemeClr val="bg1"/>
                </a:solidFill>
              </a:endParaRPr>
            </a:p>
          </p:txBody>
        </p:sp>
        <p:sp>
          <p:nvSpPr>
            <p:cNvPr id="24" name="Rectangle 23"/>
            <p:cNvSpPr/>
            <p:nvPr/>
          </p:nvSpPr>
          <p:spPr>
            <a:xfrm>
              <a:off x="6382623" y="4077072"/>
              <a:ext cx="1283571" cy="738664"/>
            </a:xfrm>
            <a:prstGeom prst="rect">
              <a:avLst/>
            </a:prstGeom>
          </p:spPr>
          <p:txBody>
            <a:bodyPr wrap="square">
              <a:spAutoFit/>
            </a:bodyPr>
            <a:lstStyle/>
            <a:p>
              <a:pPr marL="0" lvl="1" algn="ctr" eaLnBrk="0" hangingPunct="0">
                <a:buClr>
                  <a:schemeClr val="tx1"/>
                </a:buClr>
                <a:buSzPct val="105000"/>
              </a:pPr>
              <a:r>
                <a:rPr lang="en-US" sz="2800" dirty="0" smtClean="0">
                  <a:solidFill>
                    <a:srgbClr val="FFFFFF"/>
                  </a:solidFill>
                </a:rPr>
                <a:t>43,000</a:t>
              </a:r>
              <a:r>
                <a:rPr lang="en-US" sz="1400" b="0" dirty="0" smtClean="0">
                  <a:solidFill>
                    <a:srgbClr val="FFFFFF"/>
                  </a:solidFill>
                </a:rPr>
                <a:t> profesionales</a:t>
              </a:r>
              <a:endParaRPr lang="en-US" sz="1400" b="0" dirty="0">
                <a:solidFill>
                  <a:srgbClr val="FFFFFF"/>
                </a:solidFill>
              </a:endParaRPr>
            </a:p>
          </p:txBody>
        </p:sp>
      </p:grpSp>
      <p:sp>
        <p:nvSpPr>
          <p:cNvPr id="4" name="Título 3"/>
          <p:cNvSpPr>
            <a:spLocks noGrp="1"/>
          </p:cNvSpPr>
          <p:nvPr>
            <p:ph type="title"/>
          </p:nvPr>
        </p:nvSpPr>
        <p:spPr/>
        <p:txBody>
          <a:bodyPr/>
          <a:lstStyle/>
          <a:p>
            <a:r>
              <a:rPr lang="es-ES" dirty="0" smtClean="0"/>
              <a:t>Multinacional líder en consultoría y tecnología</a:t>
            </a:r>
            <a:endParaRPr lang="es-ES" dirty="0"/>
          </a:p>
        </p:txBody>
      </p:sp>
      <p:sp>
        <p:nvSpPr>
          <p:cNvPr id="3" name="Marcador de texto 2"/>
          <p:cNvSpPr>
            <a:spLocks noGrp="1"/>
          </p:cNvSpPr>
          <p:nvPr>
            <p:ph type="body" sz="quarter" idx="13"/>
          </p:nvPr>
        </p:nvSpPr>
        <p:spPr/>
        <p:txBody>
          <a:bodyPr/>
          <a:lstStyle/>
          <a:p>
            <a:r>
              <a:rPr lang="es-ES" dirty="0" smtClean="0"/>
              <a:t>Indra global</a:t>
            </a:r>
            <a:endParaRPr lang="es-ES" dirty="0"/>
          </a:p>
        </p:txBody>
      </p:sp>
    </p:spTree>
    <p:extLst>
      <p:ext uri="{BB962C8B-B14F-4D97-AF65-F5344CB8AC3E}">
        <p14:creationId xmlns="" xmlns:p14="http://schemas.microsoft.com/office/powerpoint/2010/main" val="1553313030"/>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Tráfico ferroviario</a:t>
            </a:r>
            <a:endParaRPr lang="es-ES" dirty="0"/>
          </a:p>
        </p:txBody>
      </p:sp>
      <p:sp>
        <p:nvSpPr>
          <p:cNvPr id="4" name="Marcador de texto 3"/>
          <p:cNvSpPr>
            <a:spLocks noGrp="1"/>
          </p:cNvSpPr>
          <p:nvPr>
            <p:ph type="body" sz="quarter" idx="13"/>
          </p:nvPr>
        </p:nvSpPr>
        <p:spPr/>
        <p:txBody>
          <a:bodyPr/>
          <a:lstStyle/>
          <a:p>
            <a:r>
              <a:rPr lang="es-ES" dirty="0" smtClean="0"/>
              <a:t>Indra</a:t>
            </a:r>
            <a:endParaRPr lang="es-ES" dirty="0"/>
          </a:p>
        </p:txBody>
      </p:sp>
      <p:pic>
        <p:nvPicPr>
          <p:cNvPr id="5" name="Imagen 4" descr="Captura de pantalla 2014-11-27 a la(s) 16.41.16.png"/>
          <p:cNvPicPr>
            <a:picLocks noChangeAspect="1"/>
          </p:cNvPicPr>
          <p:nvPr/>
        </p:nvPicPr>
        <p:blipFill rotWithShape="1">
          <a:blip r:embed="rId2" cstate="screen">
            <a:extLst>
              <a:ext uri="{28A0092B-C50C-407E-A947-70E740481C1C}">
                <a14:useLocalDpi xmlns="" xmlns:a14="http://schemas.microsoft.com/office/drawing/2010/main"/>
              </a:ext>
            </a:extLst>
          </a:blip>
          <a:srcRect b="9205"/>
          <a:stretch/>
        </p:blipFill>
        <p:spPr>
          <a:xfrm>
            <a:off x="470195" y="1268759"/>
            <a:ext cx="8327720" cy="3857423"/>
          </a:xfrm>
          <a:prstGeom prst="rect">
            <a:avLst/>
          </a:prstGeom>
        </p:spPr>
      </p:pic>
      <p:sp>
        <p:nvSpPr>
          <p:cNvPr id="7" name="Elipse 6"/>
          <p:cNvSpPr/>
          <p:nvPr/>
        </p:nvSpPr>
        <p:spPr bwMode="auto">
          <a:xfrm>
            <a:off x="611560" y="4365104"/>
            <a:ext cx="1368152" cy="136815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a:ln>
                <a:noFill/>
              </a:ln>
              <a:solidFill>
                <a:schemeClr val="bg1"/>
              </a:solidFill>
              <a:effectLst/>
              <a:ea typeface="ＭＳ Ｐゴシック" charset="-128"/>
              <a:cs typeface="ＭＳ Ｐゴシック" charset="-128"/>
            </a:endParaRPr>
          </a:p>
        </p:txBody>
      </p:sp>
      <p:sp>
        <p:nvSpPr>
          <p:cNvPr id="6" name="Elipse 5"/>
          <p:cNvSpPr/>
          <p:nvPr/>
        </p:nvSpPr>
        <p:spPr bwMode="auto">
          <a:xfrm>
            <a:off x="323528" y="4365104"/>
            <a:ext cx="1368152" cy="1368152"/>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1600" dirty="0" err="1" smtClean="0">
                <a:solidFill>
                  <a:schemeClr val="bg1"/>
                </a:solidFill>
                <a:ea typeface="ＭＳ Ｐゴシック" charset="-128"/>
                <a:cs typeface="ＭＳ Ｐゴシック" charset="-128"/>
              </a:rPr>
              <a:t>Offering</a:t>
            </a:r>
            <a:endParaRPr kumimoji="0" lang="es-ES" sz="1600" b="1" i="0" u="none" strike="noStrike" cap="none" normalizeH="0" baseline="0" dirty="0">
              <a:ln>
                <a:noFill/>
              </a:ln>
              <a:solidFill>
                <a:schemeClr val="bg1"/>
              </a:solidFill>
              <a:effectLst/>
              <a:ea typeface="ＭＳ Ｐゴシック" charset="-128"/>
              <a:cs typeface="ＭＳ Ｐゴシック" charset="-128"/>
            </a:endParaRPr>
          </a:p>
        </p:txBody>
      </p:sp>
    </p:spTree>
    <p:extLst>
      <p:ext uri="{BB962C8B-B14F-4D97-AF65-F5344CB8AC3E}">
        <p14:creationId xmlns="" xmlns:p14="http://schemas.microsoft.com/office/powerpoint/2010/main" val="1033402816"/>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175" y="287339"/>
            <a:ext cx="8307388" cy="621381"/>
          </a:xfrm>
        </p:spPr>
        <p:txBody>
          <a:bodyPr/>
          <a:lstStyle/>
          <a:p>
            <a:r>
              <a:rPr lang="es-ES" dirty="0" smtClean="0"/>
              <a:t>Principales referencias en </a:t>
            </a:r>
            <a:r>
              <a:rPr lang="es-ES" dirty="0" err="1" smtClean="0"/>
              <a:t>méxico</a:t>
            </a:r>
            <a:endParaRPr lang="es-ES" dirty="0"/>
          </a:p>
        </p:txBody>
      </p:sp>
      <p:sp>
        <p:nvSpPr>
          <p:cNvPr id="4" name="Marcador de texto 3"/>
          <p:cNvSpPr>
            <a:spLocks noGrp="1"/>
          </p:cNvSpPr>
          <p:nvPr>
            <p:ph type="body" sz="quarter" idx="13"/>
          </p:nvPr>
        </p:nvSpPr>
        <p:spPr/>
        <p:txBody>
          <a:bodyPr/>
          <a:lstStyle/>
          <a:p>
            <a:r>
              <a:rPr lang="es-ES" dirty="0" smtClean="0"/>
              <a:t>Proyectos y referencias en México</a:t>
            </a:r>
            <a:endParaRPr lang="es-ES" dirty="0"/>
          </a:p>
        </p:txBody>
      </p:sp>
      <p:sp>
        <p:nvSpPr>
          <p:cNvPr id="6" name="Rectángulo 5"/>
          <p:cNvSpPr/>
          <p:nvPr/>
        </p:nvSpPr>
        <p:spPr bwMode="auto">
          <a:xfrm>
            <a:off x="513338" y="1556792"/>
            <a:ext cx="3842638" cy="475252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Redondear rectángulo de esquina diagonal 7"/>
          <p:cNvSpPr/>
          <p:nvPr/>
        </p:nvSpPr>
        <p:spPr bwMode="auto">
          <a:xfrm>
            <a:off x="513338" y="1052736"/>
            <a:ext cx="3842638" cy="648072"/>
          </a:xfrm>
          <a:prstGeom prst="round2Diag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Rectangle 16"/>
          <p:cNvSpPr>
            <a:spLocks noChangeAspect="1" noChangeArrowheads="1"/>
          </p:cNvSpPr>
          <p:nvPr/>
        </p:nvSpPr>
        <p:spPr bwMode="auto">
          <a:xfrm>
            <a:off x="899592" y="1916832"/>
            <a:ext cx="3252893" cy="4536504"/>
          </a:xfrm>
          <a:prstGeom prst="rect">
            <a:avLst/>
          </a:prstGeom>
          <a:noFill/>
          <a:ln w="9525">
            <a:noFill/>
            <a:miter lim="800000"/>
            <a:headEnd/>
            <a:tailEnd/>
          </a:ln>
        </p:spPr>
        <p:txBody>
          <a:bodyPr lIns="72000" tIns="0" rIns="72000" bIns="0"/>
          <a:lstStyle/>
          <a:p>
            <a:pPr marL="636588" lvl="1" indent="-173038">
              <a:spcAft>
                <a:spcPts val="300"/>
              </a:spcAft>
              <a:buClr>
                <a:schemeClr val="accent1"/>
              </a:buClr>
              <a:buFont typeface="Arial"/>
              <a:buChar char="•"/>
              <a:defRPr/>
            </a:pPr>
            <a:r>
              <a:rPr lang="es-ES" sz="1100" dirty="0" smtClean="0">
                <a:solidFill>
                  <a:srgbClr val="00B0CA"/>
                </a:solidFill>
                <a:latin typeface="Arial"/>
                <a:ea typeface="Times New Roman"/>
                <a:cs typeface="Times New Roman"/>
              </a:rPr>
              <a:t>Autopista </a:t>
            </a:r>
            <a:r>
              <a:rPr lang="es-ES" sz="1100" dirty="0">
                <a:solidFill>
                  <a:srgbClr val="00B0CA"/>
                </a:solidFill>
                <a:latin typeface="Arial"/>
                <a:ea typeface="Times New Roman"/>
                <a:cs typeface="Times New Roman"/>
              </a:rPr>
              <a:t>de Monterrey – </a:t>
            </a:r>
            <a:r>
              <a:rPr lang="es-ES" sz="1100" dirty="0" smtClean="0">
                <a:solidFill>
                  <a:srgbClr val="00B0CA"/>
                </a:solidFill>
                <a:latin typeface="Arial"/>
                <a:ea typeface="Times New Roman"/>
                <a:cs typeface="Times New Roman"/>
              </a:rPr>
              <a:t>Saltillo</a:t>
            </a:r>
            <a:br>
              <a:rPr lang="es-ES" sz="1100" dirty="0" smtClean="0">
                <a:solidFill>
                  <a:srgbClr val="00B0CA"/>
                </a:solidFill>
                <a:latin typeface="Arial"/>
                <a:ea typeface="Times New Roman"/>
                <a:cs typeface="Times New Roman"/>
              </a:rPr>
            </a:br>
            <a:r>
              <a:rPr lang="es-ES" sz="1100" b="0" dirty="0" smtClean="0">
                <a:solidFill>
                  <a:srgbClr val="000000"/>
                </a:solidFill>
                <a:latin typeface="Arial"/>
                <a:ea typeface="Times New Roman"/>
                <a:cs typeface="Times New Roman"/>
              </a:rPr>
              <a:t>Sistemas </a:t>
            </a:r>
            <a:r>
              <a:rPr lang="es-ES" sz="1100" b="0" dirty="0">
                <a:solidFill>
                  <a:srgbClr val="000000"/>
                </a:solidFill>
                <a:latin typeface="Arial"/>
                <a:ea typeface="Times New Roman"/>
                <a:cs typeface="Times New Roman"/>
              </a:rPr>
              <a:t>de Peaje y Tráfico</a:t>
            </a:r>
          </a:p>
          <a:p>
            <a:pPr marL="636588" lvl="1" indent="-173038" eaLnBrk="0" hangingPunct="0">
              <a:spcAft>
                <a:spcPts val="300"/>
              </a:spcAft>
              <a:buClr>
                <a:schemeClr val="accent1"/>
              </a:buClr>
              <a:buFont typeface="Arial"/>
              <a:buChar char="•"/>
              <a:defRPr/>
            </a:pPr>
            <a:endParaRPr lang="es-MX" sz="800" dirty="0">
              <a:solidFill>
                <a:schemeClr val="accent1"/>
              </a:solidFill>
              <a:latin typeface="Arial"/>
              <a:ea typeface="Times New Roman"/>
              <a:cs typeface="Times New Roman"/>
            </a:endParaRPr>
          </a:p>
          <a:p>
            <a:pPr marL="636588" lvl="1" indent="-173038">
              <a:spcAft>
                <a:spcPts val="300"/>
              </a:spcAft>
              <a:buClr>
                <a:schemeClr val="accent1"/>
              </a:buClr>
              <a:buFont typeface="Arial"/>
              <a:buChar char="•"/>
              <a:defRPr/>
            </a:pPr>
            <a:r>
              <a:rPr lang="es-ES" sz="1100" dirty="0" smtClean="0">
                <a:solidFill>
                  <a:schemeClr val="accent1"/>
                </a:solidFill>
                <a:latin typeface="Arial"/>
                <a:ea typeface="Times New Roman"/>
                <a:cs typeface="Times New Roman"/>
              </a:rPr>
              <a:t>Autopista </a:t>
            </a:r>
            <a:r>
              <a:rPr lang="es-ES" sz="1100" dirty="0">
                <a:solidFill>
                  <a:schemeClr val="accent1"/>
                </a:solidFill>
                <a:latin typeface="Arial"/>
                <a:ea typeface="Times New Roman"/>
                <a:cs typeface="Times New Roman"/>
              </a:rPr>
              <a:t>Los Remedios – </a:t>
            </a:r>
            <a:r>
              <a:rPr lang="es-ES" sz="1100" dirty="0" smtClean="0">
                <a:solidFill>
                  <a:schemeClr val="accent1"/>
                </a:solidFill>
                <a:latin typeface="Arial"/>
                <a:ea typeface="Times New Roman"/>
                <a:cs typeface="Times New Roman"/>
              </a:rPr>
              <a:t>Ecatepec</a:t>
            </a:r>
            <a:br>
              <a:rPr lang="es-ES" sz="1100" dirty="0" smtClean="0">
                <a:solidFill>
                  <a:schemeClr val="accent1"/>
                </a:solidFill>
                <a:latin typeface="Arial"/>
                <a:ea typeface="Times New Roman"/>
                <a:cs typeface="Times New Roman"/>
              </a:rPr>
            </a:br>
            <a:r>
              <a:rPr lang="en-US" sz="1100" b="0" dirty="0" err="1" smtClean="0">
                <a:solidFill>
                  <a:srgbClr val="000000"/>
                </a:solidFill>
                <a:latin typeface="Arial"/>
                <a:ea typeface="Times New Roman"/>
                <a:cs typeface="Times New Roman"/>
              </a:rPr>
              <a:t>Diseño</a:t>
            </a:r>
            <a:r>
              <a:rPr lang="en-US" sz="1100" b="0" dirty="0" smtClean="0">
                <a:solidFill>
                  <a:srgbClr val="000000"/>
                </a:solidFill>
                <a:latin typeface="Arial"/>
                <a:ea typeface="Times New Roman"/>
                <a:cs typeface="Times New Roman"/>
              </a:rPr>
              <a:t> </a:t>
            </a:r>
            <a:r>
              <a:rPr lang="en-US" sz="1100" b="0" dirty="0" err="1" smtClean="0">
                <a:solidFill>
                  <a:srgbClr val="000000"/>
                </a:solidFill>
                <a:latin typeface="Arial"/>
                <a:ea typeface="Times New Roman"/>
                <a:cs typeface="Times New Roman"/>
              </a:rPr>
              <a:t>preliminar</a:t>
            </a:r>
            <a:r>
              <a:rPr lang="en-US" sz="1100" b="0" dirty="0" smtClean="0">
                <a:solidFill>
                  <a:srgbClr val="000000"/>
                </a:solidFill>
                <a:latin typeface="Arial"/>
                <a:ea typeface="Times New Roman"/>
                <a:cs typeface="Times New Roman"/>
              </a:rPr>
              <a:t> del </a:t>
            </a:r>
            <a:r>
              <a:rPr lang="en-US" sz="1100" b="0" dirty="0" err="1" smtClean="0">
                <a:solidFill>
                  <a:srgbClr val="000000"/>
                </a:solidFill>
                <a:latin typeface="Arial"/>
                <a:ea typeface="Times New Roman"/>
                <a:cs typeface="Times New Roman"/>
              </a:rPr>
              <a:t>sistema</a:t>
            </a:r>
            <a:r>
              <a:rPr lang="en-US" sz="1100" b="0" dirty="0" smtClean="0">
                <a:solidFill>
                  <a:srgbClr val="000000"/>
                </a:solidFill>
                <a:latin typeface="Arial"/>
                <a:ea typeface="Times New Roman"/>
                <a:cs typeface="Times New Roman"/>
              </a:rPr>
              <a:t> de </a:t>
            </a:r>
            <a:r>
              <a:rPr lang="en-US" sz="1100" b="0" dirty="0" err="1" smtClean="0">
                <a:solidFill>
                  <a:srgbClr val="000000"/>
                </a:solidFill>
                <a:latin typeface="Arial"/>
                <a:ea typeface="Times New Roman"/>
                <a:cs typeface="Times New Roman"/>
              </a:rPr>
              <a:t>peaje</a:t>
            </a:r>
            <a:r>
              <a:rPr lang="en-US" sz="1100" b="0" dirty="0" smtClean="0">
                <a:solidFill>
                  <a:srgbClr val="000000"/>
                </a:solidFill>
                <a:latin typeface="Arial"/>
                <a:ea typeface="Times New Roman"/>
                <a:cs typeface="Times New Roman"/>
              </a:rPr>
              <a:t>, </a:t>
            </a:r>
            <a:r>
              <a:rPr lang="en-US" sz="1100" b="0" dirty="0" err="1" smtClean="0">
                <a:solidFill>
                  <a:srgbClr val="000000"/>
                </a:solidFill>
                <a:latin typeface="Arial"/>
                <a:ea typeface="Times New Roman"/>
                <a:cs typeface="Times New Roman"/>
              </a:rPr>
              <a:t>Ingenieria</a:t>
            </a:r>
            <a:r>
              <a:rPr lang="en-US" sz="1100" b="0" dirty="0" smtClean="0">
                <a:solidFill>
                  <a:srgbClr val="000000"/>
                </a:solidFill>
                <a:latin typeface="Arial"/>
                <a:ea typeface="Times New Roman"/>
                <a:cs typeface="Times New Roman"/>
              </a:rPr>
              <a:t> </a:t>
            </a:r>
            <a:r>
              <a:rPr lang="en-US" sz="1100" b="0" dirty="0" err="1">
                <a:solidFill>
                  <a:srgbClr val="000000"/>
                </a:solidFill>
                <a:latin typeface="Arial"/>
                <a:ea typeface="Times New Roman"/>
                <a:cs typeface="Times New Roman"/>
              </a:rPr>
              <a:t>para</a:t>
            </a:r>
            <a:r>
              <a:rPr lang="en-US" sz="1100" b="0" dirty="0">
                <a:solidFill>
                  <a:srgbClr val="000000"/>
                </a:solidFill>
                <a:latin typeface="Arial"/>
                <a:ea typeface="Times New Roman"/>
                <a:cs typeface="Times New Roman"/>
              </a:rPr>
              <a:t> </a:t>
            </a:r>
            <a:r>
              <a:rPr lang="en-US" sz="1100" b="0" dirty="0" err="1">
                <a:solidFill>
                  <a:srgbClr val="000000"/>
                </a:solidFill>
                <a:latin typeface="Arial"/>
                <a:ea typeface="Times New Roman"/>
                <a:cs typeface="Times New Roman"/>
              </a:rPr>
              <a:t>implementar</a:t>
            </a:r>
            <a:r>
              <a:rPr lang="en-US" sz="1100" b="0" dirty="0">
                <a:solidFill>
                  <a:srgbClr val="000000"/>
                </a:solidFill>
                <a:latin typeface="Arial"/>
                <a:ea typeface="Times New Roman"/>
                <a:cs typeface="Times New Roman"/>
              </a:rPr>
              <a:t> </a:t>
            </a:r>
            <a:r>
              <a:rPr lang="es-ES" sz="1100" b="0" dirty="0">
                <a:solidFill>
                  <a:srgbClr val="000000"/>
                </a:solidFill>
                <a:latin typeface="Arial"/>
                <a:ea typeface="Times New Roman"/>
                <a:cs typeface="Times New Roman"/>
              </a:rPr>
              <a:t>Sistemas de Peaje y Tráfico</a:t>
            </a:r>
          </a:p>
          <a:p>
            <a:pPr marL="636588" lvl="1" indent="-173038" eaLnBrk="0" hangingPunct="0">
              <a:spcAft>
                <a:spcPts val="300"/>
              </a:spcAft>
              <a:buClr>
                <a:schemeClr val="accent1"/>
              </a:buClr>
              <a:buFont typeface="Arial"/>
              <a:buChar char="•"/>
              <a:defRPr/>
            </a:pPr>
            <a:endParaRPr lang="es-MX" sz="800" dirty="0">
              <a:solidFill>
                <a:schemeClr val="accent1"/>
              </a:solidFill>
              <a:latin typeface="Arial"/>
              <a:ea typeface="Times New Roman"/>
              <a:cs typeface="Times New Roman"/>
            </a:endParaRPr>
          </a:p>
          <a:p>
            <a:pPr marL="636588" lvl="1" indent="-173038" eaLnBrk="0" hangingPunct="0">
              <a:spcAft>
                <a:spcPts val="300"/>
              </a:spcAft>
              <a:buClr>
                <a:schemeClr val="accent1"/>
              </a:buClr>
              <a:buFont typeface="Arial"/>
              <a:buChar char="•"/>
              <a:defRPr/>
            </a:pPr>
            <a:r>
              <a:rPr lang="en-US" sz="1100" dirty="0" err="1" smtClean="0">
                <a:solidFill>
                  <a:schemeClr val="accent1"/>
                </a:solidFill>
                <a:latin typeface="Arial"/>
                <a:ea typeface="Times New Roman"/>
                <a:cs typeface="Times New Roman"/>
              </a:rPr>
              <a:t>Túneles</a:t>
            </a:r>
            <a:r>
              <a:rPr lang="en-US" sz="1100" dirty="0" smtClean="0">
                <a:solidFill>
                  <a:schemeClr val="accent1"/>
                </a:solidFill>
                <a:latin typeface="Arial"/>
                <a:ea typeface="Times New Roman"/>
                <a:cs typeface="Times New Roman"/>
              </a:rPr>
              <a:t> </a:t>
            </a:r>
            <a:r>
              <a:rPr lang="en-US" sz="1100" dirty="0">
                <a:solidFill>
                  <a:schemeClr val="accent1"/>
                </a:solidFill>
                <a:latin typeface="Arial"/>
                <a:ea typeface="Times New Roman"/>
                <a:cs typeface="Times New Roman"/>
              </a:rPr>
              <a:t>de la </a:t>
            </a:r>
            <a:r>
              <a:rPr lang="en-US" sz="1100" dirty="0" err="1">
                <a:solidFill>
                  <a:schemeClr val="accent1"/>
                </a:solidFill>
                <a:latin typeface="Arial"/>
                <a:ea typeface="Times New Roman"/>
                <a:cs typeface="Times New Roman"/>
              </a:rPr>
              <a:t>Autopista</a:t>
            </a:r>
            <a:r>
              <a:rPr lang="en-US" sz="1100" dirty="0">
                <a:solidFill>
                  <a:schemeClr val="accent1"/>
                </a:solidFill>
                <a:latin typeface="Arial"/>
                <a:ea typeface="Times New Roman"/>
                <a:cs typeface="Times New Roman"/>
              </a:rPr>
              <a:t> Nuevo </a:t>
            </a:r>
            <a:r>
              <a:rPr lang="en-US" sz="1100" dirty="0" err="1">
                <a:solidFill>
                  <a:schemeClr val="accent1"/>
                </a:solidFill>
                <a:latin typeface="Arial"/>
                <a:ea typeface="Times New Roman"/>
                <a:cs typeface="Times New Roman"/>
              </a:rPr>
              <a:t>Necaxa</a:t>
            </a:r>
            <a:r>
              <a:rPr lang="en-US" sz="1100" dirty="0">
                <a:solidFill>
                  <a:schemeClr val="accent1"/>
                </a:solidFill>
                <a:latin typeface="Arial"/>
                <a:ea typeface="Times New Roman"/>
                <a:cs typeface="Times New Roman"/>
              </a:rPr>
              <a:t> – Avila </a:t>
            </a:r>
            <a:r>
              <a:rPr lang="en-US" sz="1100" dirty="0" smtClean="0">
                <a:solidFill>
                  <a:schemeClr val="accent1"/>
                </a:solidFill>
                <a:latin typeface="Arial"/>
                <a:ea typeface="Times New Roman"/>
                <a:cs typeface="Times New Roman"/>
              </a:rPr>
              <a:t>Camacho</a:t>
            </a:r>
            <a:br>
              <a:rPr lang="en-US" sz="1100" dirty="0" smtClean="0">
                <a:solidFill>
                  <a:schemeClr val="accent1"/>
                </a:solidFill>
                <a:latin typeface="Arial"/>
                <a:ea typeface="Times New Roman"/>
                <a:cs typeface="Times New Roman"/>
              </a:rPr>
            </a:br>
            <a:r>
              <a:rPr lang="en-US" sz="1100" b="0" dirty="0" err="1" smtClean="0">
                <a:solidFill>
                  <a:srgbClr val="000000"/>
                </a:solidFill>
                <a:latin typeface="Arial"/>
                <a:ea typeface="Times New Roman"/>
                <a:cs typeface="Times New Roman"/>
              </a:rPr>
              <a:t>Instalaciones</a:t>
            </a:r>
            <a:r>
              <a:rPr lang="en-US" sz="1100" b="0" dirty="0" smtClean="0">
                <a:solidFill>
                  <a:srgbClr val="000000"/>
                </a:solidFill>
                <a:latin typeface="Arial"/>
                <a:ea typeface="Times New Roman"/>
                <a:cs typeface="Times New Roman"/>
              </a:rPr>
              <a:t> </a:t>
            </a:r>
            <a:r>
              <a:rPr lang="en-US" sz="1100" b="0" dirty="0" err="1" smtClean="0">
                <a:solidFill>
                  <a:srgbClr val="000000"/>
                </a:solidFill>
                <a:latin typeface="Arial"/>
                <a:ea typeface="Times New Roman"/>
                <a:cs typeface="Times New Roman"/>
              </a:rPr>
              <a:t>electromecánicas</a:t>
            </a:r>
            <a:endParaRPr lang="es-ES" sz="1100" b="0" dirty="0">
              <a:solidFill>
                <a:srgbClr val="000000"/>
              </a:solidFill>
              <a:latin typeface="Arial"/>
              <a:ea typeface="Times New Roman"/>
              <a:cs typeface="Times New Roman"/>
            </a:endParaRPr>
          </a:p>
          <a:p>
            <a:pPr marL="636588" lvl="1" indent="-173038">
              <a:spcAft>
                <a:spcPts val="300"/>
              </a:spcAft>
              <a:buClr>
                <a:schemeClr val="accent1"/>
              </a:buClr>
              <a:buFont typeface="Arial"/>
              <a:buChar char="•"/>
              <a:defRPr/>
            </a:pPr>
            <a:endParaRPr lang="es-ES" sz="800" dirty="0">
              <a:solidFill>
                <a:schemeClr val="accent1"/>
              </a:solidFill>
              <a:latin typeface="Arial"/>
              <a:ea typeface="Times New Roman"/>
              <a:cs typeface="Times New Roman"/>
            </a:endParaRPr>
          </a:p>
          <a:p>
            <a:pPr marL="636588" lvl="1" indent="-173038" eaLnBrk="0" hangingPunct="0">
              <a:spcAft>
                <a:spcPts val="300"/>
              </a:spcAft>
              <a:buClr>
                <a:schemeClr val="accent1"/>
              </a:buClr>
              <a:buFont typeface="Arial"/>
              <a:buChar char="•"/>
              <a:defRPr/>
            </a:pPr>
            <a:r>
              <a:rPr lang="en-US" sz="1100" dirty="0" err="1" smtClean="0">
                <a:solidFill>
                  <a:schemeClr val="accent1"/>
                </a:solidFill>
                <a:latin typeface="Arial"/>
                <a:ea typeface="Times New Roman"/>
                <a:cs typeface="Times New Roman"/>
              </a:rPr>
              <a:t>Tramos</a:t>
            </a:r>
            <a:r>
              <a:rPr lang="en-US" sz="1100" dirty="0" smtClean="0">
                <a:solidFill>
                  <a:schemeClr val="accent1"/>
                </a:solidFill>
                <a:latin typeface="Arial"/>
                <a:ea typeface="Times New Roman"/>
                <a:cs typeface="Times New Roman"/>
              </a:rPr>
              <a:t> </a:t>
            </a:r>
            <a:r>
              <a:rPr lang="en-US" sz="1100" dirty="0" err="1" smtClean="0">
                <a:solidFill>
                  <a:schemeClr val="accent1"/>
                </a:solidFill>
                <a:latin typeface="Arial"/>
                <a:ea typeface="Times New Roman"/>
                <a:cs typeface="Times New Roman"/>
              </a:rPr>
              <a:t>carreteros</a:t>
            </a:r>
            <a:r>
              <a:rPr lang="en-US" sz="1100" dirty="0" smtClean="0">
                <a:solidFill>
                  <a:schemeClr val="accent1"/>
                </a:solidFill>
                <a:latin typeface="Arial"/>
                <a:ea typeface="Times New Roman"/>
                <a:cs typeface="Times New Roman"/>
              </a:rPr>
              <a:t> </a:t>
            </a:r>
            <a:r>
              <a:rPr lang="en-US" sz="1100" dirty="0">
                <a:solidFill>
                  <a:schemeClr val="accent1"/>
                </a:solidFill>
                <a:latin typeface="Arial"/>
                <a:ea typeface="Times New Roman"/>
                <a:cs typeface="Times New Roman"/>
              </a:rPr>
              <a:t>Nuevo </a:t>
            </a:r>
            <a:r>
              <a:rPr lang="en-US" sz="1100" dirty="0" err="1">
                <a:solidFill>
                  <a:schemeClr val="accent1"/>
                </a:solidFill>
                <a:latin typeface="Arial"/>
                <a:ea typeface="Times New Roman"/>
                <a:cs typeface="Times New Roman"/>
              </a:rPr>
              <a:t>Necaxa</a:t>
            </a:r>
            <a:r>
              <a:rPr lang="en-US" sz="1100" dirty="0">
                <a:solidFill>
                  <a:schemeClr val="accent1"/>
                </a:solidFill>
                <a:latin typeface="Arial"/>
                <a:ea typeface="Times New Roman"/>
                <a:cs typeface="Times New Roman"/>
              </a:rPr>
              <a:t> – Avila Camacho </a:t>
            </a:r>
            <a:r>
              <a:rPr lang="en-US" sz="1100" dirty="0" smtClean="0">
                <a:solidFill>
                  <a:schemeClr val="accent1"/>
                </a:solidFill>
                <a:latin typeface="Arial"/>
                <a:ea typeface="Times New Roman"/>
                <a:cs typeface="Times New Roman"/>
              </a:rPr>
              <a:t>– </a:t>
            </a:r>
            <a:r>
              <a:rPr lang="en-US" sz="1100" dirty="0" err="1" smtClean="0">
                <a:solidFill>
                  <a:schemeClr val="accent1"/>
                </a:solidFill>
                <a:latin typeface="Arial"/>
                <a:ea typeface="Times New Roman"/>
                <a:cs typeface="Times New Roman"/>
              </a:rPr>
              <a:t>Tihuatlán</a:t>
            </a:r>
            <a:r>
              <a:rPr lang="en-US" sz="1100" dirty="0">
                <a:solidFill>
                  <a:schemeClr val="accent1"/>
                </a:solidFill>
                <a:latin typeface="Arial"/>
                <a:ea typeface="Times New Roman"/>
                <a:cs typeface="Times New Roman"/>
              </a:rPr>
              <a:t/>
            </a:r>
            <a:br>
              <a:rPr lang="en-US" sz="1100" dirty="0">
                <a:solidFill>
                  <a:schemeClr val="accent1"/>
                </a:solidFill>
                <a:latin typeface="Arial"/>
                <a:ea typeface="Times New Roman"/>
                <a:cs typeface="Times New Roman"/>
              </a:rPr>
            </a:br>
            <a:r>
              <a:rPr lang="en-US" sz="1100" b="0" dirty="0" err="1">
                <a:solidFill>
                  <a:srgbClr val="000000"/>
                </a:solidFill>
                <a:latin typeface="Arial"/>
                <a:ea typeface="Times New Roman"/>
                <a:cs typeface="Times New Roman"/>
              </a:rPr>
              <a:t>Suministro</a:t>
            </a:r>
            <a:r>
              <a:rPr lang="en-US" sz="1100" b="0" dirty="0">
                <a:solidFill>
                  <a:srgbClr val="000000"/>
                </a:solidFill>
                <a:latin typeface="Arial"/>
                <a:ea typeface="Times New Roman"/>
                <a:cs typeface="Times New Roman"/>
              </a:rPr>
              <a:t> e </a:t>
            </a:r>
            <a:r>
              <a:rPr lang="en-US" sz="1100" b="0" dirty="0" err="1" smtClean="0">
                <a:solidFill>
                  <a:srgbClr val="000000"/>
                </a:solidFill>
                <a:latin typeface="Arial"/>
                <a:ea typeface="Times New Roman"/>
                <a:cs typeface="Times New Roman"/>
              </a:rPr>
              <a:t>instalación</a:t>
            </a:r>
            <a:r>
              <a:rPr lang="en-US" sz="1100" b="0" dirty="0" smtClean="0">
                <a:solidFill>
                  <a:srgbClr val="000000"/>
                </a:solidFill>
                <a:latin typeface="Arial"/>
                <a:ea typeface="Times New Roman"/>
                <a:cs typeface="Times New Roman"/>
              </a:rPr>
              <a:t> de </a:t>
            </a:r>
            <a:r>
              <a:rPr lang="en-US" sz="1100" b="0" dirty="0" err="1">
                <a:solidFill>
                  <a:srgbClr val="000000"/>
                </a:solidFill>
                <a:latin typeface="Arial"/>
                <a:ea typeface="Times New Roman"/>
                <a:cs typeface="Times New Roman"/>
              </a:rPr>
              <a:t>Sistemas</a:t>
            </a:r>
            <a:r>
              <a:rPr lang="en-US" sz="1100" b="0" dirty="0">
                <a:solidFill>
                  <a:srgbClr val="000000"/>
                </a:solidFill>
                <a:latin typeface="Arial"/>
                <a:ea typeface="Times New Roman"/>
                <a:cs typeface="Times New Roman"/>
              </a:rPr>
              <a:t> </a:t>
            </a:r>
            <a:r>
              <a:rPr lang="en-US" sz="1100" b="0" dirty="0" smtClean="0">
                <a:solidFill>
                  <a:srgbClr val="000000"/>
                </a:solidFill>
                <a:latin typeface="Arial"/>
                <a:ea typeface="Times New Roman"/>
                <a:cs typeface="Times New Roman"/>
              </a:rPr>
              <a:t>ITS </a:t>
            </a:r>
            <a:r>
              <a:rPr lang="en-US" sz="1100" b="0" dirty="0">
                <a:solidFill>
                  <a:srgbClr val="000000"/>
                </a:solidFill>
                <a:latin typeface="Arial"/>
                <a:ea typeface="Times New Roman"/>
                <a:cs typeface="Times New Roman"/>
              </a:rPr>
              <a:t>y Control de </a:t>
            </a:r>
            <a:r>
              <a:rPr lang="en-US" sz="1100" b="0" dirty="0" err="1">
                <a:solidFill>
                  <a:srgbClr val="000000"/>
                </a:solidFill>
                <a:latin typeface="Arial"/>
                <a:ea typeface="Times New Roman"/>
                <a:cs typeface="Times New Roman"/>
              </a:rPr>
              <a:t>Túneles</a:t>
            </a:r>
            <a:r>
              <a:rPr lang="en-US" sz="1100" b="0" dirty="0">
                <a:solidFill>
                  <a:srgbClr val="000000"/>
                </a:solidFill>
                <a:latin typeface="Arial"/>
                <a:ea typeface="Times New Roman"/>
                <a:cs typeface="Times New Roman"/>
              </a:rPr>
              <a:t> </a:t>
            </a:r>
            <a:r>
              <a:rPr lang="en-US" sz="1100" b="0" dirty="0" smtClean="0">
                <a:solidFill>
                  <a:srgbClr val="000000"/>
                </a:solidFill>
                <a:latin typeface="Arial"/>
                <a:ea typeface="Times New Roman"/>
                <a:cs typeface="Times New Roman"/>
              </a:rPr>
              <a:t>(</a:t>
            </a:r>
            <a:r>
              <a:rPr lang="en-US" sz="1100" b="0" dirty="0" err="1">
                <a:solidFill>
                  <a:srgbClr val="000000"/>
                </a:solidFill>
                <a:latin typeface="Arial"/>
                <a:ea typeface="Times New Roman"/>
                <a:cs typeface="Times New Roman"/>
              </a:rPr>
              <a:t>Postes</a:t>
            </a:r>
            <a:r>
              <a:rPr lang="en-US" sz="1100" b="0" dirty="0">
                <a:solidFill>
                  <a:srgbClr val="000000"/>
                </a:solidFill>
                <a:latin typeface="Arial"/>
                <a:ea typeface="Times New Roman"/>
                <a:cs typeface="Times New Roman"/>
              </a:rPr>
              <a:t> SOS, </a:t>
            </a:r>
            <a:r>
              <a:rPr lang="en-US" sz="1100" b="0" dirty="0" err="1">
                <a:solidFill>
                  <a:srgbClr val="000000"/>
                </a:solidFill>
                <a:latin typeface="Arial"/>
                <a:ea typeface="Times New Roman"/>
                <a:cs typeface="Times New Roman"/>
              </a:rPr>
              <a:t>Paneles</a:t>
            </a:r>
            <a:r>
              <a:rPr lang="en-US" sz="1100" b="0" dirty="0">
                <a:solidFill>
                  <a:srgbClr val="000000"/>
                </a:solidFill>
                <a:latin typeface="Arial"/>
                <a:ea typeface="Times New Roman"/>
                <a:cs typeface="Times New Roman"/>
              </a:rPr>
              <a:t> Variables de </a:t>
            </a:r>
            <a:r>
              <a:rPr lang="en-US" sz="1100" b="0" dirty="0" err="1" smtClean="0">
                <a:solidFill>
                  <a:srgbClr val="000000"/>
                </a:solidFill>
                <a:latin typeface="Arial"/>
                <a:ea typeface="Times New Roman"/>
                <a:cs typeface="Times New Roman"/>
              </a:rPr>
              <a:t>Información</a:t>
            </a:r>
            <a:r>
              <a:rPr lang="en-US" sz="1100" b="0" dirty="0" smtClean="0">
                <a:solidFill>
                  <a:srgbClr val="000000"/>
                </a:solidFill>
                <a:latin typeface="Arial"/>
                <a:ea typeface="Times New Roman"/>
                <a:cs typeface="Times New Roman"/>
              </a:rPr>
              <a:t>)</a:t>
            </a:r>
            <a:endParaRPr lang="es-ES" sz="1100" b="0" dirty="0">
              <a:solidFill>
                <a:srgbClr val="000000"/>
              </a:solidFill>
              <a:latin typeface="Arial"/>
              <a:ea typeface="Times New Roman"/>
              <a:cs typeface="Times New Roman"/>
            </a:endParaRPr>
          </a:p>
          <a:p>
            <a:pPr marL="636588" lvl="1" indent="-173038">
              <a:spcAft>
                <a:spcPts val="300"/>
              </a:spcAft>
              <a:buClr>
                <a:schemeClr val="accent1"/>
              </a:buClr>
              <a:buFont typeface="Arial"/>
              <a:buChar char="•"/>
              <a:defRPr/>
            </a:pPr>
            <a:endParaRPr lang="es-ES" sz="800" dirty="0">
              <a:solidFill>
                <a:schemeClr val="accent1"/>
              </a:solidFill>
              <a:latin typeface="Arial"/>
              <a:ea typeface="Times New Roman"/>
              <a:cs typeface="Times New Roman"/>
            </a:endParaRPr>
          </a:p>
          <a:p>
            <a:pPr marL="636588" lvl="1" indent="-173038" eaLnBrk="0" hangingPunct="0">
              <a:spcAft>
                <a:spcPts val="300"/>
              </a:spcAft>
              <a:buClr>
                <a:schemeClr val="accent1"/>
              </a:buClr>
              <a:buFont typeface="Arial"/>
              <a:buChar char="•"/>
              <a:defRPr/>
            </a:pPr>
            <a:r>
              <a:rPr lang="en-US" sz="1100" dirty="0" err="1" smtClean="0">
                <a:solidFill>
                  <a:schemeClr val="accent1"/>
                </a:solidFill>
                <a:latin typeface="Arial"/>
                <a:ea typeface="Times New Roman"/>
                <a:cs typeface="Times New Roman"/>
              </a:rPr>
              <a:t>Libramiento</a:t>
            </a:r>
            <a:r>
              <a:rPr lang="en-US" sz="1100" dirty="0" smtClean="0">
                <a:solidFill>
                  <a:schemeClr val="accent1"/>
                </a:solidFill>
                <a:latin typeface="Arial"/>
                <a:ea typeface="Times New Roman"/>
                <a:cs typeface="Times New Roman"/>
              </a:rPr>
              <a:t> Celaya</a:t>
            </a:r>
            <a:br>
              <a:rPr lang="en-US" sz="1100" dirty="0" smtClean="0">
                <a:solidFill>
                  <a:schemeClr val="accent1"/>
                </a:solidFill>
                <a:latin typeface="Arial"/>
                <a:ea typeface="Times New Roman"/>
                <a:cs typeface="Times New Roman"/>
              </a:rPr>
            </a:br>
            <a:r>
              <a:rPr lang="en-US" sz="1100" b="0" dirty="0" err="1" smtClean="0">
                <a:solidFill>
                  <a:srgbClr val="000000"/>
                </a:solidFill>
                <a:latin typeface="Arial"/>
                <a:ea typeface="Times New Roman"/>
                <a:cs typeface="Times New Roman"/>
              </a:rPr>
              <a:t>Sistema</a:t>
            </a:r>
            <a:r>
              <a:rPr lang="en-US" sz="1100" b="0" dirty="0" smtClean="0">
                <a:solidFill>
                  <a:srgbClr val="000000"/>
                </a:solidFill>
                <a:latin typeface="Arial"/>
                <a:ea typeface="Times New Roman"/>
                <a:cs typeface="Times New Roman"/>
              </a:rPr>
              <a:t> </a:t>
            </a:r>
            <a:r>
              <a:rPr lang="en-US" sz="1100" b="0" dirty="0" err="1">
                <a:solidFill>
                  <a:srgbClr val="000000"/>
                </a:solidFill>
                <a:latin typeface="Arial"/>
                <a:ea typeface="Times New Roman"/>
                <a:cs typeface="Times New Roman"/>
              </a:rPr>
              <a:t>Peaje</a:t>
            </a:r>
            <a:r>
              <a:rPr lang="en-US" sz="1100" b="0" dirty="0">
                <a:solidFill>
                  <a:srgbClr val="000000"/>
                </a:solidFill>
                <a:latin typeface="Arial"/>
                <a:ea typeface="Times New Roman"/>
                <a:cs typeface="Times New Roman"/>
              </a:rPr>
              <a:t> </a:t>
            </a:r>
            <a:r>
              <a:rPr lang="en-US" sz="1100" b="0" dirty="0" err="1" smtClean="0">
                <a:solidFill>
                  <a:srgbClr val="000000"/>
                </a:solidFill>
                <a:latin typeface="Arial"/>
                <a:ea typeface="Times New Roman"/>
                <a:cs typeface="Times New Roman"/>
              </a:rPr>
              <a:t>Indra</a:t>
            </a:r>
            <a:endParaRPr lang="en-US" sz="1100" b="0" dirty="0" smtClean="0">
              <a:solidFill>
                <a:srgbClr val="000000"/>
              </a:solidFill>
              <a:latin typeface="Arial"/>
              <a:ea typeface="Times New Roman"/>
              <a:cs typeface="Times New Roman"/>
            </a:endParaRPr>
          </a:p>
          <a:p>
            <a:pPr marL="636588" lvl="1" indent="-173038" eaLnBrk="0" hangingPunct="0">
              <a:spcAft>
                <a:spcPts val="300"/>
              </a:spcAft>
              <a:buClr>
                <a:schemeClr val="accent1"/>
              </a:buClr>
              <a:buFont typeface="Arial"/>
              <a:buChar char="•"/>
              <a:defRPr/>
            </a:pPr>
            <a:endParaRPr lang="en-US" sz="800" dirty="0">
              <a:solidFill>
                <a:srgbClr val="00B0CA"/>
              </a:solidFill>
              <a:latin typeface="Arial"/>
              <a:ea typeface="Times New Roman"/>
              <a:cs typeface="Times New Roman"/>
            </a:endParaRPr>
          </a:p>
          <a:p>
            <a:pPr marL="636588" lvl="1" indent="-173038" eaLnBrk="0" hangingPunct="0">
              <a:spcAft>
                <a:spcPts val="300"/>
              </a:spcAft>
              <a:buClr>
                <a:schemeClr val="accent1"/>
              </a:buClr>
              <a:buFont typeface="Arial"/>
              <a:buChar char="•"/>
              <a:defRPr/>
            </a:pPr>
            <a:r>
              <a:rPr lang="en-US" sz="1100" dirty="0" err="1">
                <a:solidFill>
                  <a:srgbClr val="00B0CA"/>
                </a:solidFill>
                <a:latin typeface="Arial"/>
                <a:ea typeface="Times New Roman"/>
                <a:cs typeface="Times New Roman"/>
              </a:rPr>
              <a:t>Corportaivo</a:t>
            </a:r>
            <a:r>
              <a:rPr lang="en-US" sz="1100" dirty="0">
                <a:solidFill>
                  <a:srgbClr val="00B0CA"/>
                </a:solidFill>
                <a:latin typeface="Arial"/>
                <a:ea typeface="Times New Roman"/>
                <a:cs typeface="Times New Roman"/>
              </a:rPr>
              <a:t> </a:t>
            </a:r>
            <a:r>
              <a:rPr lang="en-US" sz="1100" dirty="0" err="1" smtClean="0">
                <a:solidFill>
                  <a:srgbClr val="00B0CA"/>
                </a:solidFill>
                <a:latin typeface="Arial"/>
                <a:ea typeface="Times New Roman"/>
                <a:cs typeface="Times New Roman"/>
              </a:rPr>
              <a:t>Antara</a:t>
            </a:r>
            <a:r>
              <a:rPr lang="en-US" sz="1100" dirty="0">
                <a:solidFill>
                  <a:srgbClr val="00B0CA"/>
                </a:solidFill>
                <a:latin typeface="Arial"/>
                <a:ea typeface="Times New Roman"/>
                <a:cs typeface="Times New Roman"/>
              </a:rPr>
              <a:t/>
            </a:r>
            <a:br>
              <a:rPr lang="en-US" sz="1100" dirty="0">
                <a:solidFill>
                  <a:srgbClr val="00B0CA"/>
                </a:solidFill>
                <a:latin typeface="Arial"/>
                <a:ea typeface="Times New Roman"/>
                <a:cs typeface="Times New Roman"/>
              </a:rPr>
            </a:br>
            <a:r>
              <a:rPr lang="en-US" sz="1100" b="0" dirty="0" err="1" smtClean="0">
                <a:solidFill>
                  <a:srgbClr val="000000"/>
                </a:solidFill>
                <a:latin typeface="Arial"/>
                <a:ea typeface="Times New Roman"/>
                <a:cs typeface="Times New Roman"/>
              </a:rPr>
              <a:t>Sistemas</a:t>
            </a:r>
            <a:r>
              <a:rPr lang="en-US" sz="1100" b="0" dirty="0" smtClean="0">
                <a:solidFill>
                  <a:srgbClr val="000000"/>
                </a:solidFill>
                <a:latin typeface="Arial"/>
                <a:ea typeface="Times New Roman"/>
                <a:cs typeface="Times New Roman"/>
              </a:rPr>
              <a:t> </a:t>
            </a:r>
            <a:r>
              <a:rPr lang="en-US" sz="1100" b="0" dirty="0">
                <a:solidFill>
                  <a:srgbClr val="000000"/>
                </a:solidFill>
                <a:latin typeface="Arial"/>
                <a:ea typeface="Times New Roman"/>
                <a:cs typeface="Times New Roman"/>
              </a:rPr>
              <a:t>de control e </a:t>
            </a:r>
            <a:r>
              <a:rPr lang="en-US" sz="1100" b="0" dirty="0" err="1">
                <a:solidFill>
                  <a:srgbClr val="000000"/>
                </a:solidFill>
                <a:latin typeface="Arial"/>
                <a:ea typeface="Times New Roman"/>
                <a:cs typeface="Times New Roman"/>
              </a:rPr>
              <a:t>Instalaciones</a:t>
            </a:r>
            <a:r>
              <a:rPr lang="en-US" sz="1100" b="0" dirty="0">
                <a:solidFill>
                  <a:srgbClr val="000000"/>
                </a:solidFill>
                <a:latin typeface="Arial"/>
                <a:ea typeface="Times New Roman"/>
                <a:cs typeface="Times New Roman"/>
              </a:rPr>
              <a:t> </a:t>
            </a:r>
            <a:r>
              <a:rPr lang="en-US" sz="1100" b="0" dirty="0" err="1" smtClean="0">
                <a:solidFill>
                  <a:srgbClr val="000000"/>
                </a:solidFill>
                <a:latin typeface="Arial"/>
                <a:ea typeface="Times New Roman"/>
                <a:cs typeface="Times New Roman"/>
              </a:rPr>
              <a:t>especiales</a:t>
            </a:r>
            <a:endParaRPr lang="es-ES" sz="1100" b="0" dirty="0">
              <a:solidFill>
                <a:srgbClr val="000000"/>
              </a:solidFill>
              <a:latin typeface="Arial"/>
              <a:ea typeface="Times New Roman"/>
              <a:cs typeface="Times New Roman"/>
            </a:endParaRPr>
          </a:p>
          <a:p>
            <a:pPr marL="636588" lvl="1" indent="-173038">
              <a:spcAft>
                <a:spcPts val="300"/>
              </a:spcAft>
              <a:buClr>
                <a:schemeClr val="accent1"/>
              </a:buClr>
              <a:buFont typeface="Arial"/>
              <a:buChar char="•"/>
              <a:defRPr/>
            </a:pPr>
            <a:endParaRPr lang="es-ES" sz="1100" dirty="0">
              <a:solidFill>
                <a:schemeClr val="accent1"/>
              </a:solidFill>
              <a:latin typeface="Arial"/>
              <a:ea typeface="Times New Roman"/>
              <a:cs typeface="Times New Roman"/>
            </a:endParaRPr>
          </a:p>
          <a:p>
            <a:pPr marL="636588" lvl="1" indent="-173038">
              <a:spcAft>
                <a:spcPts val="300"/>
              </a:spcAft>
              <a:buClr>
                <a:schemeClr val="accent1"/>
              </a:buClr>
              <a:buFont typeface="Arial"/>
              <a:buChar char="•"/>
              <a:defRPr/>
            </a:pPr>
            <a:endParaRPr lang="es-ES" sz="1100" dirty="0">
              <a:solidFill>
                <a:schemeClr val="accent1"/>
              </a:solidFill>
              <a:latin typeface="Arial"/>
              <a:ea typeface="Times New Roman"/>
              <a:cs typeface="Times New Roman"/>
            </a:endParaRPr>
          </a:p>
          <a:p>
            <a:pPr marL="636588" lvl="1" indent="-173038">
              <a:spcAft>
                <a:spcPts val="300"/>
              </a:spcAft>
              <a:buClr>
                <a:schemeClr val="accent1"/>
              </a:buClr>
              <a:buFont typeface="Arial"/>
              <a:buChar char="•"/>
              <a:defRPr/>
            </a:pPr>
            <a:endParaRPr lang="es-MX" sz="1100" dirty="0">
              <a:solidFill>
                <a:schemeClr val="accent1"/>
              </a:solidFill>
              <a:latin typeface="Arial"/>
              <a:ea typeface="Times New Roman"/>
              <a:cs typeface="Times New Roman"/>
            </a:endParaRPr>
          </a:p>
        </p:txBody>
      </p:sp>
      <p:sp>
        <p:nvSpPr>
          <p:cNvPr id="15" name="Rectángulo 14"/>
          <p:cNvSpPr/>
          <p:nvPr/>
        </p:nvSpPr>
        <p:spPr bwMode="auto">
          <a:xfrm>
            <a:off x="4788024" y="1556792"/>
            <a:ext cx="3842638" cy="475252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Redondear rectángulo de esquina diagonal 15"/>
          <p:cNvSpPr/>
          <p:nvPr/>
        </p:nvSpPr>
        <p:spPr bwMode="auto">
          <a:xfrm>
            <a:off x="4788024" y="1052736"/>
            <a:ext cx="3842638" cy="648072"/>
          </a:xfrm>
          <a:prstGeom prst="round2Diag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0" name="Rectangle 16"/>
          <p:cNvSpPr>
            <a:spLocks noChangeAspect="1" noChangeArrowheads="1"/>
          </p:cNvSpPr>
          <p:nvPr/>
        </p:nvSpPr>
        <p:spPr bwMode="auto">
          <a:xfrm>
            <a:off x="5347076" y="1916832"/>
            <a:ext cx="3125889" cy="4176464"/>
          </a:xfrm>
          <a:prstGeom prst="rect">
            <a:avLst/>
          </a:prstGeom>
          <a:noFill/>
          <a:ln w="9525">
            <a:noFill/>
            <a:miter lim="800000"/>
            <a:headEnd/>
            <a:tailEnd/>
          </a:ln>
        </p:spPr>
        <p:txBody>
          <a:bodyPr lIns="72000" tIns="0" rIns="72000" bIns="0"/>
          <a:lstStyle/>
          <a:p>
            <a:pPr marL="636588" lvl="1" indent="-173038" eaLnBrk="0" hangingPunct="0">
              <a:spcAft>
                <a:spcPts val="300"/>
              </a:spcAft>
              <a:buClr>
                <a:schemeClr val="accent1"/>
              </a:buClr>
              <a:buFont typeface="Arial"/>
              <a:buChar char="•"/>
              <a:defRPr/>
            </a:pPr>
            <a:r>
              <a:rPr lang="en-US" sz="1100" dirty="0" err="1">
                <a:solidFill>
                  <a:schemeClr val="accent1"/>
                </a:solidFill>
                <a:latin typeface="Arial"/>
                <a:ea typeface="Times New Roman"/>
                <a:cs typeface="Times New Roman"/>
              </a:rPr>
              <a:t>Ferrocarril</a:t>
            </a:r>
            <a:r>
              <a:rPr lang="en-US" sz="1100" dirty="0">
                <a:solidFill>
                  <a:schemeClr val="accent1"/>
                </a:solidFill>
                <a:latin typeface="Arial"/>
                <a:ea typeface="Times New Roman"/>
                <a:cs typeface="Times New Roman"/>
              </a:rPr>
              <a:t> </a:t>
            </a:r>
            <a:r>
              <a:rPr lang="en-US" sz="1100" dirty="0" err="1">
                <a:solidFill>
                  <a:schemeClr val="accent1"/>
                </a:solidFill>
                <a:latin typeface="Arial"/>
                <a:ea typeface="Times New Roman"/>
                <a:cs typeface="Times New Roman"/>
              </a:rPr>
              <a:t>Suburbano</a:t>
            </a:r>
            <a:r>
              <a:rPr lang="en-US" sz="1100" dirty="0">
                <a:solidFill>
                  <a:schemeClr val="accent1"/>
                </a:solidFill>
                <a:latin typeface="Arial"/>
                <a:ea typeface="Times New Roman"/>
                <a:cs typeface="Times New Roman"/>
              </a:rPr>
              <a:t> </a:t>
            </a:r>
            <a:r>
              <a:rPr lang="en-US" sz="1100" dirty="0" smtClean="0">
                <a:solidFill>
                  <a:schemeClr val="accent1"/>
                </a:solidFill>
                <a:latin typeface="Arial"/>
                <a:ea typeface="Times New Roman"/>
                <a:cs typeface="Times New Roman"/>
              </a:rPr>
              <a:t/>
            </a:r>
            <a:br>
              <a:rPr lang="en-US" sz="1100" dirty="0" smtClean="0">
                <a:solidFill>
                  <a:schemeClr val="accent1"/>
                </a:solidFill>
                <a:latin typeface="Arial"/>
                <a:ea typeface="Times New Roman"/>
                <a:cs typeface="Times New Roman"/>
              </a:rPr>
            </a:br>
            <a:r>
              <a:rPr lang="en-US" sz="1100" dirty="0" err="1" smtClean="0">
                <a:solidFill>
                  <a:schemeClr val="accent1"/>
                </a:solidFill>
                <a:latin typeface="Arial"/>
                <a:ea typeface="Times New Roman"/>
                <a:cs typeface="Times New Roman"/>
              </a:rPr>
              <a:t>Buenavista</a:t>
            </a:r>
            <a:r>
              <a:rPr lang="en-US" sz="1100" dirty="0" err="1">
                <a:solidFill>
                  <a:schemeClr val="accent1"/>
                </a:solidFill>
                <a:latin typeface="Arial"/>
                <a:ea typeface="Times New Roman"/>
                <a:cs typeface="Times New Roman"/>
              </a:rPr>
              <a:t>-</a:t>
            </a:r>
            <a:r>
              <a:rPr lang="en-US" sz="1100" dirty="0" err="1" smtClean="0">
                <a:solidFill>
                  <a:schemeClr val="accent1"/>
                </a:solidFill>
                <a:latin typeface="Arial"/>
                <a:ea typeface="Times New Roman"/>
                <a:cs typeface="Times New Roman"/>
              </a:rPr>
              <a:t>Cuautitlán</a:t>
            </a:r>
            <a:r>
              <a:rPr lang="es-ES_tradnl" sz="1100" dirty="0">
                <a:solidFill>
                  <a:schemeClr val="accent1"/>
                </a:solidFill>
                <a:latin typeface="Arial"/>
                <a:ea typeface="Times New Roman"/>
                <a:cs typeface="Times New Roman"/>
              </a:rPr>
              <a:t/>
            </a:r>
            <a:br>
              <a:rPr lang="es-ES_tradnl" sz="1100" dirty="0">
                <a:solidFill>
                  <a:schemeClr val="accent1"/>
                </a:solidFill>
                <a:latin typeface="Arial"/>
                <a:ea typeface="Times New Roman"/>
                <a:cs typeface="Times New Roman"/>
              </a:rPr>
            </a:br>
            <a:r>
              <a:rPr lang="es-ES_tradnl" sz="1100" b="0" dirty="0" smtClean="0">
                <a:solidFill>
                  <a:srgbClr val="000000"/>
                </a:solidFill>
                <a:latin typeface="Arial"/>
                <a:ea typeface="Times New Roman"/>
                <a:cs typeface="Times New Roman"/>
              </a:rPr>
              <a:t>Soluciones </a:t>
            </a:r>
            <a:r>
              <a:rPr lang="es-ES_tradnl" sz="1100" b="0" dirty="0">
                <a:solidFill>
                  <a:srgbClr val="000000"/>
                </a:solidFill>
                <a:latin typeface="Arial"/>
                <a:ea typeface="Times New Roman"/>
                <a:cs typeface="Times New Roman"/>
              </a:rPr>
              <a:t>Seguridad Indra, Telecomunicaciones (Fibra </a:t>
            </a:r>
            <a:r>
              <a:rPr lang="es-ES_tradnl" sz="1100" b="0" dirty="0" smtClean="0">
                <a:solidFill>
                  <a:srgbClr val="000000"/>
                </a:solidFill>
                <a:latin typeface="Arial"/>
                <a:ea typeface="Times New Roman"/>
                <a:cs typeface="Times New Roman"/>
              </a:rPr>
              <a:t>Óptica</a:t>
            </a:r>
            <a:r>
              <a:rPr lang="es-ES_tradnl" sz="1100" b="0" dirty="0">
                <a:solidFill>
                  <a:srgbClr val="000000"/>
                </a:solidFill>
                <a:latin typeface="Arial"/>
                <a:ea typeface="Times New Roman"/>
                <a:cs typeface="Times New Roman"/>
              </a:rPr>
              <a:t>)</a:t>
            </a:r>
            <a:endParaRPr lang="es-ES" sz="1100" b="0" dirty="0">
              <a:solidFill>
                <a:srgbClr val="000000"/>
              </a:solidFill>
              <a:latin typeface="Arial"/>
              <a:ea typeface="Times New Roman"/>
              <a:cs typeface="Times New Roman"/>
            </a:endParaRPr>
          </a:p>
          <a:p>
            <a:pPr marL="636588" lvl="1" indent="-173038">
              <a:spcAft>
                <a:spcPts val="300"/>
              </a:spcAft>
              <a:buClr>
                <a:schemeClr val="accent1"/>
              </a:buClr>
              <a:buFont typeface="Arial"/>
              <a:buChar char="•"/>
              <a:defRPr/>
            </a:pPr>
            <a:endParaRPr lang="en-US" sz="1100" b="0" dirty="0">
              <a:solidFill>
                <a:srgbClr val="000000"/>
              </a:solidFill>
              <a:latin typeface="Arial"/>
              <a:ea typeface="Times New Roman"/>
              <a:cs typeface="Times New Roman"/>
            </a:endParaRPr>
          </a:p>
          <a:p>
            <a:pPr marL="636588" lvl="1" indent="-173038" eaLnBrk="0" hangingPunct="0">
              <a:spcAft>
                <a:spcPts val="300"/>
              </a:spcAft>
              <a:buClr>
                <a:schemeClr val="accent1"/>
              </a:buClr>
              <a:buFont typeface="Arial"/>
              <a:buChar char="•"/>
              <a:defRPr/>
            </a:pPr>
            <a:r>
              <a:rPr lang="en-US" sz="1100" dirty="0" err="1">
                <a:solidFill>
                  <a:schemeClr val="accent1"/>
                </a:solidFill>
                <a:latin typeface="Arial"/>
                <a:ea typeface="Times New Roman"/>
                <a:cs typeface="Times New Roman"/>
              </a:rPr>
              <a:t>Ferrocarril</a:t>
            </a:r>
            <a:r>
              <a:rPr lang="en-US" sz="1100" dirty="0">
                <a:solidFill>
                  <a:schemeClr val="accent1"/>
                </a:solidFill>
                <a:latin typeface="Arial"/>
                <a:ea typeface="Times New Roman"/>
                <a:cs typeface="Times New Roman"/>
              </a:rPr>
              <a:t> </a:t>
            </a:r>
            <a:r>
              <a:rPr lang="en-US" sz="1100" dirty="0" err="1">
                <a:solidFill>
                  <a:schemeClr val="accent1"/>
                </a:solidFill>
                <a:latin typeface="Arial"/>
                <a:ea typeface="Times New Roman"/>
                <a:cs typeface="Times New Roman"/>
              </a:rPr>
              <a:t>Suburbano</a:t>
            </a:r>
            <a:r>
              <a:rPr lang="en-US" sz="1100" dirty="0">
                <a:solidFill>
                  <a:schemeClr val="accent1"/>
                </a:solidFill>
                <a:latin typeface="Arial"/>
                <a:ea typeface="Times New Roman"/>
                <a:cs typeface="Times New Roman"/>
              </a:rPr>
              <a:t> </a:t>
            </a:r>
            <a:br>
              <a:rPr lang="en-US" sz="1100" dirty="0">
                <a:solidFill>
                  <a:schemeClr val="accent1"/>
                </a:solidFill>
                <a:latin typeface="Arial"/>
                <a:ea typeface="Times New Roman"/>
                <a:cs typeface="Times New Roman"/>
              </a:rPr>
            </a:br>
            <a:r>
              <a:rPr lang="en-US" sz="1100" dirty="0" err="1">
                <a:solidFill>
                  <a:schemeClr val="accent1"/>
                </a:solidFill>
                <a:latin typeface="Arial"/>
                <a:ea typeface="Times New Roman"/>
                <a:cs typeface="Times New Roman"/>
              </a:rPr>
              <a:t>Buenavista-Cuautitlán</a:t>
            </a:r>
            <a:r>
              <a:rPr lang="es-ES_tradnl" sz="1100" dirty="0">
                <a:solidFill>
                  <a:schemeClr val="accent1"/>
                </a:solidFill>
                <a:latin typeface="Arial"/>
                <a:ea typeface="Times New Roman"/>
                <a:cs typeface="Times New Roman"/>
              </a:rPr>
              <a:t/>
            </a:r>
            <a:br>
              <a:rPr lang="es-ES_tradnl" sz="1100" dirty="0">
                <a:solidFill>
                  <a:schemeClr val="accent1"/>
                </a:solidFill>
                <a:latin typeface="Arial"/>
                <a:ea typeface="Times New Roman"/>
                <a:cs typeface="Times New Roman"/>
              </a:rPr>
            </a:br>
            <a:r>
              <a:rPr lang="es-ES_tradnl" sz="1100" b="0" dirty="0" smtClean="0">
                <a:solidFill>
                  <a:srgbClr val="000000"/>
                </a:solidFill>
                <a:latin typeface="Arial"/>
                <a:ea typeface="Times New Roman"/>
                <a:cs typeface="Times New Roman"/>
              </a:rPr>
              <a:t>Tarjeta sin contacto</a:t>
            </a:r>
            <a:endParaRPr lang="es-ES" sz="1100" b="0" dirty="0">
              <a:solidFill>
                <a:srgbClr val="000000"/>
              </a:solidFill>
              <a:latin typeface="Arial"/>
              <a:ea typeface="Times New Roman"/>
              <a:cs typeface="Times New Roman"/>
            </a:endParaRPr>
          </a:p>
          <a:p>
            <a:pPr marL="636588" lvl="1" indent="-173038">
              <a:spcAft>
                <a:spcPts val="300"/>
              </a:spcAft>
              <a:buClr>
                <a:schemeClr val="accent1"/>
              </a:buClr>
              <a:buFont typeface="Arial"/>
              <a:buChar char="•"/>
              <a:defRPr/>
            </a:pPr>
            <a:endParaRPr lang="en-US" sz="1100" b="0" dirty="0">
              <a:solidFill>
                <a:srgbClr val="000000"/>
              </a:solidFill>
              <a:latin typeface="Arial"/>
              <a:ea typeface="Times New Roman"/>
              <a:cs typeface="Times New Roman"/>
            </a:endParaRPr>
          </a:p>
          <a:p>
            <a:pPr marL="636588" lvl="1" indent="-173038">
              <a:spcAft>
                <a:spcPts val="300"/>
              </a:spcAft>
              <a:buClr>
                <a:schemeClr val="accent1"/>
              </a:buClr>
              <a:buFont typeface="Arial"/>
              <a:buChar char="•"/>
              <a:defRPr/>
            </a:pPr>
            <a:r>
              <a:rPr lang="es-ES" sz="1100" dirty="0" smtClean="0">
                <a:solidFill>
                  <a:schemeClr val="accent1"/>
                </a:solidFill>
                <a:latin typeface="Arial"/>
                <a:ea typeface="Times New Roman"/>
                <a:cs typeface="Times New Roman"/>
              </a:rPr>
              <a:t>Transporte Urbano de Aguascalientes</a:t>
            </a:r>
            <a:r>
              <a:rPr lang="es-ES" sz="1100" dirty="0">
                <a:solidFill>
                  <a:schemeClr val="accent1"/>
                </a:solidFill>
                <a:latin typeface="Arial"/>
                <a:ea typeface="Times New Roman"/>
                <a:cs typeface="Times New Roman"/>
              </a:rPr>
              <a:t/>
            </a:r>
            <a:br>
              <a:rPr lang="es-ES" sz="1100" dirty="0">
                <a:solidFill>
                  <a:schemeClr val="accent1"/>
                </a:solidFill>
                <a:latin typeface="Arial"/>
                <a:ea typeface="Times New Roman"/>
                <a:cs typeface="Times New Roman"/>
              </a:rPr>
            </a:br>
            <a:r>
              <a:rPr lang="es-ES_tradnl" sz="1100" b="0" dirty="0" smtClean="0">
                <a:latin typeface="Arial"/>
                <a:ea typeface="Times New Roman"/>
                <a:cs typeface="Times New Roman"/>
              </a:rPr>
              <a:t>Estudio para la Reordenación</a:t>
            </a:r>
          </a:p>
          <a:p>
            <a:pPr marL="636588" lvl="1" indent="-173038">
              <a:spcAft>
                <a:spcPts val="300"/>
              </a:spcAft>
              <a:buClr>
                <a:schemeClr val="accent1"/>
              </a:buClr>
              <a:buFont typeface="Arial"/>
              <a:buChar char="•"/>
              <a:defRPr/>
            </a:pPr>
            <a:endParaRPr lang="es-ES_tradnl" sz="1100" b="0" dirty="0">
              <a:solidFill>
                <a:srgbClr val="000000"/>
              </a:solidFill>
              <a:latin typeface="Arial"/>
              <a:ea typeface="Times New Roman"/>
              <a:cs typeface="Times New Roman"/>
            </a:endParaRPr>
          </a:p>
          <a:p>
            <a:pPr marL="636588" lvl="1" indent="-173038">
              <a:spcAft>
                <a:spcPts val="300"/>
              </a:spcAft>
              <a:buClr>
                <a:schemeClr val="accent1"/>
              </a:buClr>
              <a:buFont typeface="Arial"/>
              <a:buChar char="•"/>
              <a:defRPr/>
            </a:pPr>
            <a:r>
              <a:rPr lang="es-ES" sz="1100" dirty="0">
                <a:solidFill>
                  <a:schemeClr val="accent1"/>
                </a:solidFill>
                <a:latin typeface="Arial"/>
                <a:ea typeface="Times New Roman"/>
                <a:cs typeface="Times New Roman"/>
              </a:rPr>
              <a:t>Transporte Urbano </a:t>
            </a:r>
            <a:r>
              <a:rPr lang="es-ES" sz="1100" dirty="0" smtClean="0">
                <a:solidFill>
                  <a:schemeClr val="accent1"/>
                </a:solidFill>
                <a:latin typeface="Arial"/>
                <a:ea typeface="Times New Roman"/>
                <a:cs typeface="Times New Roman"/>
              </a:rPr>
              <a:t>del Estado </a:t>
            </a:r>
            <a:br>
              <a:rPr lang="es-ES" sz="1100" dirty="0" smtClean="0">
                <a:solidFill>
                  <a:schemeClr val="accent1"/>
                </a:solidFill>
                <a:latin typeface="Arial"/>
                <a:ea typeface="Times New Roman"/>
                <a:cs typeface="Times New Roman"/>
              </a:rPr>
            </a:br>
            <a:r>
              <a:rPr lang="es-ES" sz="1100" dirty="0" smtClean="0">
                <a:solidFill>
                  <a:schemeClr val="accent1"/>
                </a:solidFill>
                <a:latin typeface="Arial"/>
                <a:ea typeface="Times New Roman"/>
                <a:cs typeface="Times New Roman"/>
              </a:rPr>
              <a:t>de México</a:t>
            </a:r>
            <a:r>
              <a:rPr lang="es-ES" sz="1100" dirty="0">
                <a:solidFill>
                  <a:schemeClr val="accent1"/>
                </a:solidFill>
                <a:latin typeface="Arial"/>
                <a:ea typeface="Times New Roman"/>
                <a:cs typeface="Times New Roman"/>
              </a:rPr>
              <a:t/>
            </a:r>
            <a:br>
              <a:rPr lang="es-ES" sz="1100" dirty="0">
                <a:solidFill>
                  <a:schemeClr val="accent1"/>
                </a:solidFill>
                <a:latin typeface="Arial"/>
                <a:ea typeface="Times New Roman"/>
                <a:cs typeface="Times New Roman"/>
              </a:rPr>
            </a:br>
            <a:r>
              <a:rPr lang="es-ES_tradnl" sz="1100" b="0" dirty="0">
                <a:latin typeface="Arial"/>
                <a:ea typeface="Times New Roman"/>
                <a:cs typeface="Times New Roman"/>
              </a:rPr>
              <a:t>Estudio para la Reordenación</a:t>
            </a:r>
            <a:endParaRPr lang="en-US" sz="1100" b="0" dirty="0">
              <a:solidFill>
                <a:srgbClr val="000000"/>
              </a:solidFill>
              <a:latin typeface="Arial"/>
              <a:ea typeface="Times New Roman"/>
              <a:cs typeface="Times New Roman"/>
            </a:endParaRPr>
          </a:p>
          <a:p>
            <a:pPr marL="636588" lvl="1" indent="-173038">
              <a:spcAft>
                <a:spcPts val="300"/>
              </a:spcAft>
              <a:buClr>
                <a:schemeClr val="accent1"/>
              </a:buClr>
              <a:buFont typeface="Arial"/>
              <a:buChar char="•"/>
              <a:defRPr/>
            </a:pPr>
            <a:endParaRPr lang="en-US" sz="1100" dirty="0">
              <a:solidFill>
                <a:schemeClr val="accent1"/>
              </a:solidFill>
              <a:latin typeface="Arial"/>
              <a:ea typeface="Times New Roman"/>
              <a:cs typeface="Times New Roman"/>
            </a:endParaRPr>
          </a:p>
          <a:p>
            <a:pPr marL="636588" lvl="1" indent="-173038" eaLnBrk="0" hangingPunct="0">
              <a:spcAft>
                <a:spcPts val="300"/>
              </a:spcAft>
              <a:buClr>
                <a:schemeClr val="accent1"/>
              </a:buClr>
              <a:buFont typeface="Arial"/>
              <a:buChar char="•"/>
              <a:defRPr/>
            </a:pPr>
            <a:r>
              <a:rPr lang="en-US" sz="1100" dirty="0" err="1" smtClean="0">
                <a:solidFill>
                  <a:schemeClr val="accent1"/>
                </a:solidFill>
                <a:latin typeface="Arial"/>
                <a:ea typeface="Times New Roman"/>
                <a:cs typeface="Times New Roman"/>
              </a:rPr>
              <a:t>Tunel</a:t>
            </a:r>
            <a:r>
              <a:rPr lang="en-US" sz="1100" dirty="0" smtClean="0">
                <a:solidFill>
                  <a:schemeClr val="accent1"/>
                </a:solidFill>
                <a:latin typeface="Arial"/>
                <a:ea typeface="Times New Roman"/>
                <a:cs typeface="Times New Roman"/>
              </a:rPr>
              <a:t> COATZACOALCOS</a:t>
            </a:r>
            <a:br>
              <a:rPr lang="en-US" sz="1100" dirty="0" smtClean="0">
                <a:solidFill>
                  <a:schemeClr val="accent1"/>
                </a:solidFill>
                <a:latin typeface="Arial"/>
                <a:ea typeface="Times New Roman"/>
                <a:cs typeface="Times New Roman"/>
              </a:rPr>
            </a:br>
            <a:r>
              <a:rPr lang="es-MX" sz="1100" b="0" dirty="0" smtClean="0">
                <a:solidFill>
                  <a:srgbClr val="000000"/>
                </a:solidFill>
                <a:latin typeface="Arial"/>
                <a:ea typeface="Times New Roman"/>
                <a:cs typeface="Times New Roman"/>
              </a:rPr>
              <a:t>Diseño</a:t>
            </a:r>
            <a:r>
              <a:rPr lang="es-MX" sz="1100" b="0" dirty="0">
                <a:solidFill>
                  <a:srgbClr val="000000"/>
                </a:solidFill>
                <a:latin typeface="Arial"/>
                <a:ea typeface="Times New Roman"/>
                <a:cs typeface="Times New Roman"/>
              </a:rPr>
              <a:t>, Desarrollo, Suministro, Instalación y puesta en marcha de los siguientes sistemas de Monitoreo y Control del Túnel Coatzacoalcos</a:t>
            </a:r>
            <a:endParaRPr lang="en-US" sz="1100" b="0" dirty="0">
              <a:solidFill>
                <a:srgbClr val="000000"/>
              </a:solidFill>
              <a:latin typeface="Arial"/>
              <a:ea typeface="Times New Roman"/>
              <a:cs typeface="Times New Roman"/>
            </a:endParaRPr>
          </a:p>
          <a:p>
            <a:pPr eaLnBrk="0" hangingPunct="0">
              <a:buFontTx/>
              <a:buChar char="•"/>
            </a:pPr>
            <a:endParaRPr lang="es-ES" sz="900" dirty="0">
              <a:solidFill>
                <a:schemeClr val="tx2"/>
              </a:solidFill>
              <a:latin typeface="Neo Sans" pitchFamily="34" charset="0"/>
              <a:cs typeface="Arial" charset="0"/>
            </a:endParaRPr>
          </a:p>
          <a:p>
            <a:pPr marL="636588" lvl="1" indent="-173038">
              <a:spcAft>
                <a:spcPts val="300"/>
              </a:spcAft>
              <a:buClr>
                <a:schemeClr val="accent1"/>
              </a:buClr>
              <a:buFont typeface="Arial"/>
              <a:buChar char="•"/>
              <a:defRPr/>
            </a:pPr>
            <a:endParaRPr lang="en-US" sz="1100" b="0" dirty="0">
              <a:solidFill>
                <a:srgbClr val="000000"/>
              </a:solidFill>
              <a:latin typeface="Arial"/>
              <a:ea typeface="Times New Roman"/>
              <a:cs typeface="Times New Roman"/>
            </a:endParaRPr>
          </a:p>
          <a:p>
            <a:pPr>
              <a:spcBef>
                <a:spcPct val="50000"/>
              </a:spcBef>
              <a:buClrTx/>
              <a:buFontTx/>
              <a:buNone/>
            </a:pPr>
            <a:endParaRPr lang="es-ES" sz="900" dirty="0">
              <a:solidFill>
                <a:schemeClr val="tx2"/>
              </a:solidFill>
              <a:latin typeface="Neo Sans" pitchFamily="34" charset="0"/>
              <a:cs typeface="Arial" charset="0"/>
            </a:endParaRPr>
          </a:p>
        </p:txBody>
      </p:sp>
      <p:pic>
        <p:nvPicPr>
          <p:cNvPr id="21"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00493" y="3376393"/>
            <a:ext cx="903139" cy="472284"/>
          </a:xfrm>
          <a:prstGeom prst="rect">
            <a:avLst/>
          </a:prstGeom>
          <a:noFill/>
          <a:ln w="12700" algn="ctr">
            <a:noFill/>
            <a:miter lim="800000"/>
            <a:headEnd/>
            <a:tailEnd/>
          </a:ln>
        </p:spPr>
      </p:pic>
      <p:pic>
        <p:nvPicPr>
          <p:cNvPr id="22" name="Picture 4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91762" y="1958855"/>
            <a:ext cx="918329" cy="197476"/>
          </a:xfrm>
          <a:prstGeom prst="rect">
            <a:avLst/>
          </a:prstGeom>
          <a:noFill/>
          <a:ln w="9525">
            <a:noFill/>
            <a:miter lim="800000"/>
            <a:headEnd/>
            <a:tailEnd/>
          </a:ln>
        </p:spPr>
      </p:pic>
      <p:pic>
        <p:nvPicPr>
          <p:cNvPr id="23" name="Picture 41"/>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27455" y="2437683"/>
            <a:ext cx="1204185" cy="437760"/>
          </a:xfrm>
          <a:prstGeom prst="rect">
            <a:avLst/>
          </a:prstGeom>
          <a:noFill/>
          <a:ln w="9525">
            <a:noFill/>
            <a:miter lim="800000"/>
            <a:headEnd/>
            <a:tailEnd/>
          </a:ln>
        </p:spPr>
      </p:pic>
      <p:pic>
        <p:nvPicPr>
          <p:cNvPr id="27" name="Imagen 3" descr="LogoAUNETI"/>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467544" y="4082384"/>
            <a:ext cx="497141" cy="472284"/>
          </a:xfrm>
          <a:prstGeom prst="rect">
            <a:avLst/>
          </a:prstGeom>
          <a:noFill/>
          <a:ln w="9525">
            <a:noFill/>
            <a:miter lim="800000"/>
            <a:headEnd/>
            <a:tailEnd/>
          </a:ln>
        </p:spPr>
      </p:pic>
      <p:pic>
        <p:nvPicPr>
          <p:cNvPr id="28" name="Picture 2"/>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395536" y="5090333"/>
            <a:ext cx="668120" cy="438613"/>
          </a:xfrm>
          <a:prstGeom prst="rect">
            <a:avLst/>
          </a:prstGeom>
          <a:noFill/>
          <a:ln w="9525">
            <a:noFill/>
            <a:miter lim="800000"/>
            <a:headEnd/>
            <a:tailEnd/>
          </a:ln>
        </p:spPr>
      </p:pic>
      <p:pic>
        <p:nvPicPr>
          <p:cNvPr id="29" name="Picture 1" descr="C:\Users\amunozlu\Pictures\Mis escaneos\2012-10 (oct)\Antara.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467544" y="5648377"/>
            <a:ext cx="409410" cy="516927"/>
          </a:xfrm>
          <a:prstGeom prst="rect">
            <a:avLst/>
          </a:prstGeom>
          <a:noFill/>
        </p:spPr>
      </p:pic>
      <p:pic>
        <p:nvPicPr>
          <p:cNvPr id="32" name="Picture 54"/>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4609880" y="2852936"/>
            <a:ext cx="930648" cy="342010"/>
          </a:xfrm>
          <a:prstGeom prst="rect">
            <a:avLst/>
          </a:prstGeom>
          <a:noFill/>
          <a:ln w="9525">
            <a:noFill/>
            <a:miter lim="800000"/>
            <a:headEnd/>
            <a:tailEnd/>
          </a:ln>
        </p:spPr>
      </p:pic>
      <p:pic>
        <p:nvPicPr>
          <p:cNvPr id="33" name="Picture 55"/>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4634486" y="1935216"/>
            <a:ext cx="888408" cy="327021"/>
          </a:xfrm>
          <a:prstGeom prst="rect">
            <a:avLst/>
          </a:prstGeom>
          <a:noFill/>
          <a:ln w="9525">
            <a:noFill/>
            <a:miter lim="800000"/>
            <a:headEnd/>
            <a:tailEnd/>
          </a:ln>
        </p:spPr>
      </p:pic>
      <p:pic>
        <p:nvPicPr>
          <p:cNvPr id="38" name="Picture 53"/>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a:fillRect/>
          </a:stretch>
        </p:blipFill>
        <p:spPr bwMode="auto">
          <a:xfrm>
            <a:off x="4659886" y="3547025"/>
            <a:ext cx="844805" cy="530047"/>
          </a:xfrm>
          <a:prstGeom prst="rect">
            <a:avLst/>
          </a:prstGeom>
          <a:noFill/>
          <a:ln w="9525">
            <a:noFill/>
            <a:miter lim="800000"/>
            <a:headEnd/>
            <a:tailEnd/>
          </a:ln>
        </p:spPr>
      </p:pic>
      <p:pic>
        <p:nvPicPr>
          <p:cNvPr id="39" name="Picture 3"/>
          <p:cNvPicPr>
            <a:picLocks noChangeAspect="1" noChangeArrowheads="1"/>
          </p:cNvPicPr>
          <p:nvPr/>
        </p:nvPicPr>
        <p:blipFill>
          <a:blip r:embed="rId10" cstate="email">
            <a:extLst>
              <a:ext uri="{28A0092B-C50C-407E-A947-70E740481C1C}">
                <a14:useLocalDpi xmlns="" xmlns:a14="http://schemas.microsoft.com/office/drawing/2010/main"/>
              </a:ext>
            </a:extLst>
          </a:blip>
          <a:srcRect/>
          <a:stretch>
            <a:fillRect/>
          </a:stretch>
        </p:blipFill>
        <p:spPr bwMode="auto">
          <a:xfrm>
            <a:off x="4655124" y="5157192"/>
            <a:ext cx="852980" cy="290877"/>
          </a:xfrm>
          <a:prstGeom prst="rect">
            <a:avLst/>
          </a:prstGeom>
          <a:noFill/>
          <a:ln w="9525">
            <a:noFill/>
            <a:miter lim="800000"/>
            <a:headEnd/>
            <a:tailEnd/>
          </a:ln>
        </p:spPr>
      </p:pic>
      <p:grpSp>
        <p:nvGrpSpPr>
          <p:cNvPr id="3" name="Agrupar 2"/>
          <p:cNvGrpSpPr/>
          <p:nvPr/>
        </p:nvGrpSpPr>
        <p:grpSpPr>
          <a:xfrm>
            <a:off x="4685286" y="4293096"/>
            <a:ext cx="801202" cy="610509"/>
            <a:chOff x="4685286" y="4077072"/>
            <a:chExt cx="801202" cy="610509"/>
          </a:xfrm>
        </p:grpSpPr>
        <p:pic>
          <p:nvPicPr>
            <p:cNvPr id="34" name="Picture 64"/>
            <p:cNvPicPr>
              <a:picLocks noChangeAspect="1" noChangeArrowheads="1"/>
            </p:cNvPicPr>
            <p:nvPr/>
          </p:nvPicPr>
          <p:blipFill>
            <a:blip r:embed="rId11" cstate="email">
              <a:extLst>
                <a:ext uri="{28A0092B-C50C-407E-A947-70E740481C1C}">
                  <a14:useLocalDpi xmlns="" xmlns:a14="http://schemas.microsoft.com/office/drawing/2010/main"/>
                </a:ext>
              </a:extLst>
            </a:blip>
            <a:srcRect/>
            <a:stretch>
              <a:fillRect/>
            </a:stretch>
          </p:blipFill>
          <p:spPr bwMode="auto">
            <a:xfrm>
              <a:off x="4685286" y="4475017"/>
              <a:ext cx="801202" cy="212564"/>
            </a:xfrm>
            <a:prstGeom prst="rect">
              <a:avLst/>
            </a:prstGeom>
            <a:noFill/>
            <a:ln w="9525">
              <a:noFill/>
              <a:miter lim="800000"/>
              <a:headEnd/>
              <a:tailEnd/>
            </a:ln>
          </p:spPr>
        </p:pic>
        <p:pic>
          <p:nvPicPr>
            <p:cNvPr id="40" name="Picture 21" descr="Gobierno del Estado de México Escudo.jpg"/>
            <p:cNvPicPr>
              <a:picLocks noChangeAspect="1"/>
            </p:cNvPicPr>
            <p:nvPr/>
          </p:nvPicPr>
          <p:blipFill>
            <a:blip r:embed="rId12" cstate="email">
              <a:extLst>
                <a:ext uri="{BEBA8EAE-BF5A-486C-A8C5-ECC9F3942E4B}">
                  <a14:imgProps xmlns="" xmlns:a14="http://schemas.microsoft.com/office/drawing/2010/main">
                    <a14:imgLayer r:embed="rId13">
                      <a14:imgEffect>
                        <a14:saturation sat="0"/>
                      </a14:imgEffect>
                    </a14:imgLayer>
                  </a14:imgProps>
                </a:ext>
                <a:ext uri="{28A0092B-C50C-407E-A947-70E740481C1C}">
                  <a14:useLocalDpi xmlns="" xmlns:a14="http://schemas.microsoft.com/office/drawing/2010/main"/>
                </a:ext>
              </a:extLst>
            </a:blip>
            <a:srcRect/>
            <a:stretch>
              <a:fillRect/>
            </a:stretch>
          </p:blipFill>
          <p:spPr bwMode="auto">
            <a:xfrm>
              <a:off x="4788024" y="4077072"/>
              <a:ext cx="323850" cy="368300"/>
            </a:xfrm>
            <a:prstGeom prst="rect">
              <a:avLst/>
            </a:prstGeom>
            <a:noFill/>
            <a:ln w="9525">
              <a:noFill/>
              <a:miter lim="800000"/>
              <a:headEnd/>
              <a:tailEnd/>
            </a:ln>
          </p:spPr>
        </p:pic>
      </p:grpSp>
      <p:sp>
        <p:nvSpPr>
          <p:cNvPr id="24" name="Rectangle 11"/>
          <p:cNvSpPr txBox="1">
            <a:spLocks noChangeArrowheads="1"/>
          </p:cNvSpPr>
          <p:nvPr/>
        </p:nvSpPr>
        <p:spPr bwMode="auto">
          <a:xfrm>
            <a:off x="609601" y="1052737"/>
            <a:ext cx="3746375" cy="648072"/>
          </a:xfrm>
          <a:prstGeom prst="rect">
            <a:avLst/>
          </a:prstGeom>
          <a:noFill/>
          <a:ln w="9525">
            <a:noFill/>
            <a:miter lim="800000"/>
            <a:headEnd/>
            <a:tailEnd/>
          </a:ln>
        </p:spPr>
        <p:txBody>
          <a:bodyPr anchor="ctr"/>
          <a:lstStyle/>
          <a:p>
            <a:pPr algn="ctr" eaLnBrk="0" hangingPunct="0">
              <a:buClr>
                <a:schemeClr val="accent1"/>
              </a:buClr>
              <a:buSzPct val="105000"/>
            </a:pPr>
            <a:r>
              <a:rPr lang="es-ES" sz="1500" dirty="0" smtClean="0">
                <a:solidFill>
                  <a:srgbClr val="FFFFFF"/>
                </a:solidFill>
              </a:rPr>
              <a:t>Proyectos/Referencias</a:t>
            </a:r>
          </a:p>
        </p:txBody>
      </p:sp>
      <p:sp>
        <p:nvSpPr>
          <p:cNvPr id="25" name="Rectangle 11"/>
          <p:cNvSpPr txBox="1">
            <a:spLocks noChangeArrowheads="1"/>
          </p:cNvSpPr>
          <p:nvPr/>
        </p:nvSpPr>
        <p:spPr bwMode="auto">
          <a:xfrm>
            <a:off x="4788024" y="1052737"/>
            <a:ext cx="3842638" cy="648072"/>
          </a:xfrm>
          <a:prstGeom prst="rect">
            <a:avLst/>
          </a:prstGeom>
          <a:noFill/>
          <a:ln w="9525">
            <a:noFill/>
            <a:miter lim="800000"/>
            <a:headEnd/>
            <a:tailEnd/>
          </a:ln>
        </p:spPr>
        <p:txBody>
          <a:bodyPr anchor="ctr"/>
          <a:lstStyle/>
          <a:p>
            <a:pPr algn="ctr" eaLnBrk="0" hangingPunct="0">
              <a:buClr>
                <a:schemeClr val="accent1"/>
              </a:buClr>
              <a:buSzPct val="105000"/>
            </a:pPr>
            <a:r>
              <a:rPr lang="es-ES" sz="1500" dirty="0" smtClean="0">
                <a:solidFill>
                  <a:srgbClr val="FFFFFF"/>
                </a:solidFill>
              </a:rPr>
              <a:t>Proyectos/Referencias</a:t>
            </a:r>
          </a:p>
        </p:txBody>
      </p:sp>
    </p:spTree>
    <p:extLst>
      <p:ext uri="{BB962C8B-B14F-4D97-AF65-F5344CB8AC3E}">
        <p14:creationId xmlns="" xmlns:p14="http://schemas.microsoft.com/office/powerpoint/2010/main" val="721641299"/>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175" y="287339"/>
            <a:ext cx="8307388" cy="621381"/>
          </a:xfrm>
        </p:spPr>
        <p:txBody>
          <a:bodyPr/>
          <a:lstStyle/>
          <a:p>
            <a:r>
              <a:rPr lang="es-ES" dirty="0" smtClean="0"/>
              <a:t>Principales referencias ITS Peaje en </a:t>
            </a:r>
            <a:r>
              <a:rPr lang="es-ES" dirty="0" err="1" smtClean="0"/>
              <a:t>méxico</a:t>
            </a:r>
            <a:endParaRPr lang="es-ES" dirty="0"/>
          </a:p>
        </p:txBody>
      </p:sp>
      <p:sp>
        <p:nvSpPr>
          <p:cNvPr id="4" name="Marcador de texto 3"/>
          <p:cNvSpPr>
            <a:spLocks noGrp="1"/>
          </p:cNvSpPr>
          <p:nvPr>
            <p:ph type="body" sz="quarter" idx="13"/>
          </p:nvPr>
        </p:nvSpPr>
        <p:spPr/>
        <p:txBody>
          <a:bodyPr/>
          <a:lstStyle/>
          <a:p>
            <a:r>
              <a:rPr lang="es-ES" dirty="0" smtClean="0"/>
              <a:t>Proyectos y referencias en México</a:t>
            </a:r>
            <a:endParaRPr lang="es-ES" dirty="0"/>
          </a:p>
        </p:txBody>
      </p:sp>
      <p:graphicFrame>
        <p:nvGraphicFramePr>
          <p:cNvPr id="5" name="Tabla 4"/>
          <p:cNvGraphicFramePr>
            <a:graphicFrameLocks noGrp="1"/>
          </p:cNvGraphicFramePr>
          <p:nvPr>
            <p:extLst>
              <p:ext uri="{D42A27DB-BD31-4B8C-83A1-F6EECF244321}">
                <p14:modId xmlns="" xmlns:p14="http://schemas.microsoft.com/office/powerpoint/2010/main" val="3065957896"/>
              </p:ext>
            </p:extLst>
          </p:nvPr>
        </p:nvGraphicFramePr>
        <p:xfrm>
          <a:off x="611561" y="949813"/>
          <a:ext cx="7992887" cy="5459770"/>
        </p:xfrm>
        <a:graphic>
          <a:graphicData uri="http://schemas.openxmlformats.org/drawingml/2006/table">
            <a:tbl>
              <a:tblPr firstRow="1" bandRow="1">
                <a:tableStyleId>{5C22544A-7EE6-4342-B048-85BDC9FD1C3A}</a:tableStyleId>
              </a:tblPr>
              <a:tblGrid>
                <a:gridCol w="2232247"/>
                <a:gridCol w="1008112"/>
                <a:gridCol w="864096"/>
                <a:gridCol w="1008112"/>
                <a:gridCol w="936104"/>
                <a:gridCol w="936104"/>
                <a:gridCol w="1008112"/>
              </a:tblGrid>
              <a:tr h="357300">
                <a:tc>
                  <a:txBody>
                    <a:bodyPr/>
                    <a:lstStyle/>
                    <a:p>
                      <a:pPr algn="ctr"/>
                      <a:endParaRPr lang="es-ES" sz="1200" dirty="0"/>
                    </a:p>
                  </a:txBody>
                  <a:tcPr marL="91811" marR="91811" marT="45905" marB="45905" anchor="ctr"/>
                </a:tc>
                <a:tc>
                  <a:txBody>
                    <a:bodyPr/>
                    <a:lstStyle/>
                    <a:p>
                      <a:pPr algn="ctr"/>
                      <a:r>
                        <a:rPr lang="es-ES" sz="1200" dirty="0" smtClean="0"/>
                        <a:t>Manuales</a:t>
                      </a:r>
                      <a:endParaRPr lang="es-ES" sz="1200" dirty="0"/>
                    </a:p>
                  </a:txBody>
                  <a:tcPr marL="91811" marR="91811" marT="45905" marB="45905" anchor="ctr"/>
                </a:tc>
                <a:tc>
                  <a:txBody>
                    <a:bodyPr/>
                    <a:lstStyle/>
                    <a:p>
                      <a:pPr algn="ctr"/>
                      <a:r>
                        <a:rPr lang="es-ES" sz="1200" dirty="0" err="1" smtClean="0"/>
                        <a:t>Multimod</a:t>
                      </a:r>
                      <a:endParaRPr lang="es-ES" sz="1200" dirty="0"/>
                    </a:p>
                  </a:txBody>
                  <a:tcPr marL="91811" marR="91811" marT="45905" marB="45905" anchor="ctr"/>
                </a:tc>
                <a:tc>
                  <a:txBody>
                    <a:bodyPr/>
                    <a:lstStyle/>
                    <a:p>
                      <a:pPr algn="ctr"/>
                      <a:r>
                        <a:rPr lang="es-ES" sz="1200" dirty="0" err="1" smtClean="0"/>
                        <a:t>Telepeaje</a:t>
                      </a:r>
                      <a:r>
                        <a:rPr lang="es-ES" sz="1200" dirty="0" smtClean="0"/>
                        <a:t> IAVE</a:t>
                      </a:r>
                      <a:endParaRPr lang="es-ES" sz="1200" dirty="0"/>
                    </a:p>
                  </a:txBody>
                  <a:tcPr marL="91811" marR="91811" marT="45905" marB="45905" anchor="ctr"/>
                </a:tc>
                <a:tc>
                  <a:txBody>
                    <a:bodyPr/>
                    <a:lstStyle/>
                    <a:p>
                      <a:pPr algn="ctr"/>
                      <a:r>
                        <a:rPr lang="es-ES" sz="1200" dirty="0" smtClean="0"/>
                        <a:t>Mixta</a:t>
                      </a:r>
                      <a:endParaRPr lang="es-ES" sz="1200" dirty="0"/>
                    </a:p>
                  </a:txBody>
                  <a:tcPr marL="91811" marR="91811" marT="45905" marB="45905" anchor="ctr"/>
                </a:tc>
                <a:tc>
                  <a:txBody>
                    <a:bodyPr/>
                    <a:lstStyle/>
                    <a:p>
                      <a:pPr algn="ctr"/>
                      <a:r>
                        <a:rPr lang="es-ES" sz="1200" dirty="0" err="1" smtClean="0"/>
                        <a:t>Telepeaje</a:t>
                      </a:r>
                      <a:r>
                        <a:rPr lang="es-ES" sz="1200" dirty="0" smtClean="0"/>
                        <a:t> rápido</a:t>
                      </a:r>
                      <a:endParaRPr lang="es-ES" sz="1200" dirty="0"/>
                    </a:p>
                  </a:txBody>
                  <a:tcPr marL="91811" marR="91811" marT="45905" marB="45905" anchor="ctr"/>
                </a:tc>
                <a:tc>
                  <a:txBody>
                    <a:bodyPr/>
                    <a:lstStyle/>
                    <a:p>
                      <a:pPr algn="ctr"/>
                      <a:r>
                        <a:rPr lang="es-ES" sz="1200" dirty="0" smtClean="0"/>
                        <a:t>Reversible</a:t>
                      </a:r>
                      <a:endParaRPr lang="es-ES" sz="1200" dirty="0"/>
                    </a:p>
                  </a:txBody>
                  <a:tcPr marL="91811" marR="91811" marT="45905" marB="45905" anchor="ctr"/>
                </a:tc>
              </a:tr>
              <a:tr h="357300">
                <a:tc>
                  <a:txBody>
                    <a:bodyPr/>
                    <a:lstStyle/>
                    <a:p>
                      <a:pPr algn="ctr"/>
                      <a:r>
                        <a:rPr lang="es-ES" sz="900" b="1" dirty="0" smtClean="0"/>
                        <a:t>Tepic-Villa Unión</a:t>
                      </a:r>
                      <a:endParaRPr lang="es-ES" sz="900" b="1" dirty="0"/>
                    </a:p>
                  </a:txBody>
                  <a:tcPr marL="91811" marR="91811" marT="45905" marB="45905" anchor="ctr"/>
                </a:tc>
                <a:tc>
                  <a:txBody>
                    <a:bodyPr/>
                    <a:lstStyle/>
                    <a:p>
                      <a:pPr algn="ctr"/>
                      <a:r>
                        <a:rPr lang="es-ES" sz="1200" dirty="0" smtClean="0"/>
                        <a:t>20</a:t>
                      </a: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r>
                        <a:rPr lang="es-ES" sz="1200" dirty="0" smtClean="0"/>
                        <a:t>2</a:t>
                      </a:r>
                      <a:endParaRPr lang="es-ES" sz="1200" dirty="0"/>
                    </a:p>
                  </a:txBody>
                  <a:tcPr marL="91811" marR="91811" marT="45905" marB="45905" anchor="ctr"/>
                </a:tc>
                <a:tc>
                  <a:txBody>
                    <a:bodyPr/>
                    <a:lstStyle/>
                    <a:p>
                      <a:pPr algn="ctr"/>
                      <a:r>
                        <a:rPr lang="es-ES" sz="1200" dirty="0" smtClean="0"/>
                        <a:t>10</a:t>
                      </a: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a:p>
                  </a:txBody>
                  <a:tcPr marL="91811" marR="91811" marT="45905" marB="45905" anchor="ctr"/>
                </a:tc>
              </a:tr>
              <a:tr h="357300">
                <a:tc>
                  <a:txBody>
                    <a:bodyPr/>
                    <a:lstStyle/>
                    <a:p>
                      <a:pPr algn="ctr"/>
                      <a:r>
                        <a:rPr lang="es-ES" sz="900" b="1" dirty="0" smtClean="0"/>
                        <a:t>Libramiento Toluca</a:t>
                      </a:r>
                      <a:endParaRPr lang="es-ES" sz="900" b="1" dirty="0"/>
                    </a:p>
                  </a:txBody>
                  <a:tcPr marL="91811" marR="91811" marT="45905" marB="45905" anchor="ctr"/>
                </a:tc>
                <a:tc>
                  <a:txBody>
                    <a:bodyPr/>
                    <a:lstStyle/>
                    <a:p>
                      <a:pPr algn="ctr"/>
                      <a:r>
                        <a:rPr lang="es-ES" sz="1200" dirty="0" smtClean="0"/>
                        <a:t>6</a:t>
                      </a: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r>
                        <a:rPr lang="es-ES" sz="1200" dirty="0" smtClean="0"/>
                        <a:t>3</a:t>
                      </a:r>
                      <a:endParaRPr lang="es-ES" sz="1200" dirty="0"/>
                    </a:p>
                  </a:txBody>
                  <a:tcPr marL="91811" marR="91811" marT="45905" marB="45905" anchor="ctr"/>
                </a:tc>
                <a:tc>
                  <a:txBody>
                    <a:bodyPr/>
                    <a:lstStyle/>
                    <a:p>
                      <a:pPr algn="ctr"/>
                      <a:r>
                        <a:rPr lang="es-ES" sz="1200" dirty="0" smtClean="0"/>
                        <a:t>6</a:t>
                      </a:r>
                      <a:endParaRPr lang="es-ES" sz="1200" dirty="0"/>
                    </a:p>
                  </a:txBody>
                  <a:tcPr marL="91811" marR="91811" marT="45905" marB="45905" anchor="ctr"/>
                </a:tc>
                <a:tc>
                  <a:txBody>
                    <a:bodyPr/>
                    <a:lstStyle/>
                    <a:p>
                      <a:pPr algn="ctr"/>
                      <a:r>
                        <a:rPr lang="es-ES" sz="1200" dirty="0" smtClean="0"/>
                        <a:t>1</a:t>
                      </a:r>
                      <a:endParaRPr lang="es-ES" sz="1200" dirty="0"/>
                    </a:p>
                  </a:txBody>
                  <a:tcPr marL="91811" marR="91811" marT="45905" marB="45905" anchor="ctr"/>
                </a:tc>
                <a:tc>
                  <a:txBody>
                    <a:bodyPr/>
                    <a:lstStyle/>
                    <a:p>
                      <a:pPr algn="ctr"/>
                      <a:endParaRPr lang="es-ES" sz="1200"/>
                    </a:p>
                  </a:txBody>
                  <a:tcPr marL="91811" marR="91811" marT="45905" marB="45905" anchor="ctr"/>
                </a:tc>
              </a:tr>
              <a:tr h="357300">
                <a:tc>
                  <a:txBody>
                    <a:bodyPr/>
                    <a:lstStyle/>
                    <a:p>
                      <a:pPr algn="ctr"/>
                      <a:r>
                        <a:rPr lang="es-ES" sz="900" b="1" dirty="0" smtClean="0"/>
                        <a:t>Arco Norte</a:t>
                      </a:r>
                    </a:p>
                  </a:txBody>
                  <a:tcPr marL="91811" marR="91811" marT="45905" marB="45905" anchor="ctr"/>
                </a:tc>
                <a:tc>
                  <a:txBody>
                    <a:bodyPr/>
                    <a:lstStyle/>
                    <a:p>
                      <a:pPr algn="ctr"/>
                      <a:r>
                        <a:rPr lang="es-ES" sz="1200" dirty="0" smtClean="0"/>
                        <a:t>12</a:t>
                      </a: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r>
                        <a:rPr lang="es-ES" sz="1200" dirty="0" smtClean="0"/>
                        <a:t>14</a:t>
                      </a:r>
                      <a:endParaRPr lang="es-ES" sz="1200" dirty="0"/>
                    </a:p>
                  </a:txBody>
                  <a:tcPr marL="91811" marR="91811" marT="45905" marB="45905" anchor="ctr"/>
                </a:tc>
                <a:tc>
                  <a:txBody>
                    <a:bodyPr/>
                    <a:lstStyle/>
                    <a:p>
                      <a:pPr algn="ctr"/>
                      <a:r>
                        <a:rPr lang="es-ES" sz="1200" dirty="0" smtClean="0"/>
                        <a:t>74</a:t>
                      </a: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a:p>
                  </a:txBody>
                  <a:tcPr marL="91811" marR="91811" marT="45905" marB="45905" anchor="ctr"/>
                </a:tc>
              </a:tr>
              <a:tr h="357300">
                <a:tc>
                  <a:txBody>
                    <a:bodyPr/>
                    <a:lstStyle/>
                    <a:p>
                      <a:pPr algn="ctr"/>
                      <a:r>
                        <a:rPr lang="es-ES" sz="900" b="1" dirty="0" err="1" smtClean="0"/>
                        <a:t>Chamapa</a:t>
                      </a:r>
                      <a:r>
                        <a:rPr lang="es-ES" sz="900" b="1" dirty="0" smtClean="0"/>
                        <a:t>-La</a:t>
                      </a:r>
                      <a:r>
                        <a:rPr lang="es-ES" sz="900" b="1" baseline="0" dirty="0" smtClean="0"/>
                        <a:t> Venta</a:t>
                      </a:r>
                      <a:endParaRPr lang="es-ES" sz="900" b="1" dirty="0"/>
                    </a:p>
                  </a:txBody>
                  <a:tcPr marL="91811" marR="91811" marT="45905" marB="45905" anchor="ctr"/>
                </a:tc>
                <a:tc>
                  <a:txBody>
                    <a:bodyPr/>
                    <a:lstStyle/>
                    <a:p>
                      <a:pPr algn="ctr"/>
                      <a:r>
                        <a:rPr lang="es-ES" sz="1200" dirty="0" smtClean="0"/>
                        <a:t>19</a:t>
                      </a:r>
                      <a:endParaRPr lang="es-ES" sz="1200" dirty="0"/>
                    </a:p>
                  </a:txBody>
                  <a:tcPr marL="91811" marR="91811" marT="45905" marB="45905" anchor="ctr"/>
                </a:tc>
                <a:tc>
                  <a:txBody>
                    <a:bodyPr/>
                    <a:lstStyle/>
                    <a:p>
                      <a:pPr algn="ctr"/>
                      <a:r>
                        <a:rPr lang="es-ES" sz="1200" dirty="0" smtClean="0"/>
                        <a:t>23</a:t>
                      </a:r>
                      <a:endParaRPr lang="es-ES" sz="1200" dirty="0"/>
                    </a:p>
                  </a:txBody>
                  <a:tcPr marL="91811" marR="91811" marT="45905" marB="45905" anchor="ctr"/>
                </a:tc>
                <a:tc>
                  <a:txBody>
                    <a:bodyPr/>
                    <a:lstStyle/>
                    <a:p>
                      <a:pPr algn="ctr"/>
                      <a:r>
                        <a:rPr lang="es-ES" sz="1200" dirty="0" smtClean="0"/>
                        <a:t>13</a:t>
                      </a: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a:p>
                  </a:txBody>
                  <a:tcPr marL="91811" marR="91811" marT="45905" marB="45905" anchor="ctr"/>
                </a:tc>
              </a:tr>
              <a:tr h="357300">
                <a:tc>
                  <a:txBody>
                    <a:bodyPr/>
                    <a:lstStyle/>
                    <a:p>
                      <a:pPr algn="ctr"/>
                      <a:r>
                        <a:rPr lang="es-ES" sz="900" b="1" dirty="0" smtClean="0"/>
                        <a:t>Guadalajara-Tepic</a:t>
                      </a:r>
                      <a:endParaRPr lang="es-ES" sz="900" b="1" dirty="0"/>
                    </a:p>
                  </a:txBody>
                  <a:tcPr marL="91811" marR="91811" marT="45905" marB="45905" anchor="ctr"/>
                </a:tc>
                <a:tc>
                  <a:txBody>
                    <a:bodyPr/>
                    <a:lstStyle/>
                    <a:p>
                      <a:pPr algn="ctr"/>
                      <a:r>
                        <a:rPr lang="es-ES" sz="1200" dirty="0" smtClean="0"/>
                        <a:t>19</a:t>
                      </a:r>
                      <a:endParaRPr lang="es-ES" sz="1200" dirty="0"/>
                    </a:p>
                  </a:txBody>
                  <a:tcPr marL="91811" marR="91811" marT="45905" marB="45905" anchor="ctr"/>
                </a:tc>
                <a:tc>
                  <a:txBody>
                    <a:bodyPr/>
                    <a:lstStyle/>
                    <a:p>
                      <a:pPr algn="ctr"/>
                      <a:endParaRPr lang="es-ES" sz="1200"/>
                    </a:p>
                  </a:txBody>
                  <a:tcPr marL="91811" marR="91811" marT="45905" marB="45905" anchor="ctr"/>
                </a:tc>
                <a:tc>
                  <a:txBody>
                    <a:bodyPr/>
                    <a:lstStyle/>
                    <a:p>
                      <a:pPr algn="ctr"/>
                      <a:r>
                        <a:rPr lang="es-ES" sz="1200" dirty="0" smtClean="0"/>
                        <a:t>5</a:t>
                      </a:r>
                      <a:endParaRPr lang="es-ES" sz="1200" dirty="0"/>
                    </a:p>
                  </a:txBody>
                  <a:tcPr marL="91811" marR="91811" marT="45905" marB="45905" anchor="ctr"/>
                </a:tc>
                <a:tc>
                  <a:txBody>
                    <a:bodyPr/>
                    <a:lstStyle/>
                    <a:p>
                      <a:pPr algn="ctr"/>
                      <a:r>
                        <a:rPr lang="es-ES" sz="1200" dirty="0" smtClean="0"/>
                        <a:t>37</a:t>
                      </a: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dirty="0"/>
                    </a:p>
                  </a:txBody>
                  <a:tcPr marL="91811" marR="91811" marT="45905" marB="45905" anchor="ctr"/>
                </a:tc>
              </a:tr>
              <a:tr h="357300">
                <a:tc>
                  <a:txBody>
                    <a:bodyPr/>
                    <a:lstStyle/>
                    <a:p>
                      <a:pPr algn="ctr"/>
                      <a:r>
                        <a:rPr lang="es-ES" sz="900" b="1" dirty="0" smtClean="0"/>
                        <a:t>Libramiento Guadalajara</a:t>
                      </a:r>
                      <a:endParaRPr lang="es-ES" sz="900" b="1" dirty="0"/>
                    </a:p>
                  </a:txBody>
                  <a:tcPr marL="91811" marR="91811" marT="45905" marB="45905" anchor="ctr"/>
                </a:tc>
                <a:tc>
                  <a:txBody>
                    <a:bodyPr/>
                    <a:lstStyle/>
                    <a:p>
                      <a:pPr algn="ctr"/>
                      <a:r>
                        <a:rPr lang="es-ES" sz="1200" dirty="0" smtClean="0"/>
                        <a:t>18</a:t>
                      </a:r>
                      <a:endParaRPr lang="es-ES" sz="1200" dirty="0"/>
                    </a:p>
                  </a:txBody>
                  <a:tcPr marL="91811" marR="91811" marT="45905" marB="45905" anchor="ctr"/>
                </a:tc>
                <a:tc>
                  <a:txBody>
                    <a:bodyPr/>
                    <a:lstStyle/>
                    <a:p>
                      <a:pPr algn="ctr"/>
                      <a:endParaRPr lang="es-ES" sz="1200"/>
                    </a:p>
                  </a:txBody>
                  <a:tcPr marL="91811" marR="91811" marT="45905" marB="45905" anchor="ctr"/>
                </a:tc>
                <a:tc>
                  <a:txBody>
                    <a:bodyPr/>
                    <a:lstStyle/>
                    <a:p>
                      <a:pPr algn="ctr"/>
                      <a:r>
                        <a:rPr lang="es-ES" sz="1200" dirty="0" smtClean="0"/>
                        <a:t>10</a:t>
                      </a:r>
                      <a:endParaRPr lang="es-ES" sz="1200" dirty="0"/>
                    </a:p>
                  </a:txBody>
                  <a:tcPr marL="91811" marR="91811" marT="45905" marB="45905" anchor="ctr"/>
                </a:tc>
                <a:tc>
                  <a:txBody>
                    <a:bodyPr/>
                    <a:lstStyle/>
                    <a:p>
                      <a:pPr algn="ctr"/>
                      <a:r>
                        <a:rPr lang="es-ES" sz="1200" dirty="0" smtClean="0"/>
                        <a:t>34</a:t>
                      </a: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dirty="0"/>
                    </a:p>
                  </a:txBody>
                  <a:tcPr marL="91811" marR="91811" marT="45905" marB="45905" anchor="ctr"/>
                </a:tc>
              </a:tr>
              <a:tr h="357300">
                <a:tc>
                  <a:txBody>
                    <a:bodyPr/>
                    <a:lstStyle/>
                    <a:p>
                      <a:pPr algn="ctr"/>
                      <a:r>
                        <a:rPr lang="es-ES" sz="900" b="1" dirty="0" smtClean="0"/>
                        <a:t>Libramiento Tepic</a:t>
                      </a:r>
                      <a:endParaRPr lang="es-ES" sz="900" b="1" dirty="0"/>
                    </a:p>
                  </a:txBody>
                  <a:tcPr marL="91811" marR="91811" marT="45905" marB="45905" anchor="ctr"/>
                </a:tc>
                <a:tc>
                  <a:txBody>
                    <a:bodyPr/>
                    <a:lstStyle/>
                    <a:p>
                      <a:pPr algn="ctr"/>
                      <a:r>
                        <a:rPr lang="es-ES" sz="1200" dirty="0" smtClean="0"/>
                        <a:t>16</a:t>
                      </a: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r>
                        <a:rPr lang="es-ES" sz="1200" dirty="0" smtClean="0"/>
                        <a:t>2</a:t>
                      </a:r>
                      <a:endParaRPr lang="es-ES" sz="1200" dirty="0"/>
                    </a:p>
                  </a:txBody>
                  <a:tcPr marL="91811" marR="91811" marT="45905" marB="45905" anchor="ctr"/>
                </a:tc>
                <a:tc>
                  <a:txBody>
                    <a:bodyPr/>
                    <a:lstStyle/>
                    <a:p>
                      <a:pPr algn="ctr"/>
                      <a:r>
                        <a:rPr lang="es-ES" sz="1200" dirty="0" smtClean="0"/>
                        <a:t>8</a:t>
                      </a: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dirty="0"/>
                    </a:p>
                  </a:txBody>
                  <a:tcPr marL="91811" marR="91811" marT="45905" marB="45905" anchor="ctr"/>
                </a:tc>
              </a:tr>
              <a:tr h="357300">
                <a:tc>
                  <a:txBody>
                    <a:bodyPr/>
                    <a:lstStyle/>
                    <a:p>
                      <a:pPr algn="ctr"/>
                      <a:r>
                        <a:rPr lang="es-ES" sz="900" b="1" dirty="0" smtClean="0"/>
                        <a:t>Circuito Exterior Mexiquense</a:t>
                      </a:r>
                      <a:endParaRPr lang="es-ES" sz="900" b="1" dirty="0"/>
                    </a:p>
                  </a:txBody>
                  <a:tcPr marL="91811" marR="91811" marT="45905" marB="45905" anchor="ctr"/>
                </a:tc>
                <a:tc>
                  <a:txBody>
                    <a:bodyPr/>
                    <a:lstStyle/>
                    <a:p>
                      <a:pPr algn="ctr"/>
                      <a:r>
                        <a:rPr lang="es-ES" sz="1200" dirty="0" smtClean="0"/>
                        <a:t>113</a:t>
                      </a:r>
                      <a:endParaRPr lang="es-ES" sz="1200" dirty="0"/>
                    </a:p>
                  </a:txBody>
                  <a:tcPr marL="91811" marR="91811" marT="45905" marB="45905" anchor="ctr"/>
                </a:tc>
                <a:tc>
                  <a:txBody>
                    <a:bodyPr/>
                    <a:lstStyle/>
                    <a:p>
                      <a:pPr algn="ctr"/>
                      <a:endParaRPr lang="es-ES" sz="1200"/>
                    </a:p>
                  </a:txBody>
                  <a:tcPr marL="91811" marR="91811" marT="45905" marB="45905" anchor="ctr"/>
                </a:tc>
                <a:tc>
                  <a:txBody>
                    <a:bodyPr/>
                    <a:lstStyle/>
                    <a:p>
                      <a:pPr algn="ctr"/>
                      <a:endParaRPr lang="es-ES" sz="1200" dirty="0"/>
                    </a:p>
                  </a:txBody>
                  <a:tcPr marL="91811" marR="91811" marT="45905" marB="45905" anchor="ctr"/>
                </a:tc>
                <a:tc>
                  <a:txBody>
                    <a:bodyPr/>
                    <a:lstStyle/>
                    <a:p>
                      <a:pPr algn="ctr"/>
                      <a:r>
                        <a:rPr lang="es-ES" sz="1200" dirty="0" smtClean="0"/>
                        <a:t>17</a:t>
                      </a:r>
                      <a:endParaRPr lang="es-ES" sz="1200" dirty="0"/>
                    </a:p>
                  </a:txBody>
                  <a:tcPr marL="91811" marR="91811" marT="45905" marB="45905" anchor="ctr"/>
                </a:tc>
                <a:tc>
                  <a:txBody>
                    <a:bodyPr/>
                    <a:lstStyle/>
                    <a:p>
                      <a:pPr algn="ctr"/>
                      <a:r>
                        <a:rPr lang="es-ES" sz="1200" dirty="0" smtClean="0"/>
                        <a:t>17</a:t>
                      </a:r>
                      <a:endParaRPr lang="es-ES" sz="1200" dirty="0"/>
                    </a:p>
                  </a:txBody>
                  <a:tcPr marL="91811" marR="91811" marT="45905" marB="45905" anchor="ctr"/>
                </a:tc>
                <a:tc>
                  <a:txBody>
                    <a:bodyPr/>
                    <a:lstStyle/>
                    <a:p>
                      <a:pPr algn="ctr"/>
                      <a:r>
                        <a:rPr lang="es-ES" sz="1200" dirty="0" smtClean="0"/>
                        <a:t>19</a:t>
                      </a:r>
                      <a:endParaRPr lang="es-ES" sz="1200" dirty="0"/>
                    </a:p>
                  </a:txBody>
                  <a:tcPr marL="91811" marR="91811" marT="45905" marB="45905" anchor="ctr"/>
                </a:tc>
              </a:tr>
              <a:tr h="357300">
                <a:tc>
                  <a:txBody>
                    <a:bodyPr/>
                    <a:lstStyle/>
                    <a:p>
                      <a:pPr algn="ctr"/>
                      <a:r>
                        <a:rPr lang="es-ES" sz="900" b="1" dirty="0" smtClean="0"/>
                        <a:t>Viaducto Elevado Bicentenario</a:t>
                      </a:r>
                      <a:endParaRPr lang="es-ES" sz="900" b="1"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r>
                        <a:rPr lang="es-ES" sz="1200" dirty="0" smtClean="0"/>
                        <a:t>46</a:t>
                      </a:r>
                      <a:endParaRPr lang="es-ES" sz="1200" dirty="0"/>
                    </a:p>
                  </a:txBody>
                  <a:tcPr marL="91811" marR="91811" marT="45905" marB="45905" anchor="ctr"/>
                </a:tc>
                <a:tc>
                  <a:txBody>
                    <a:bodyPr/>
                    <a:lstStyle/>
                    <a:p>
                      <a:pPr algn="ctr"/>
                      <a:endParaRPr lang="es-ES" sz="1200" dirty="0"/>
                    </a:p>
                  </a:txBody>
                  <a:tcPr marL="91811" marR="91811" marT="45905" marB="45905" anchor="ctr"/>
                </a:tc>
              </a:tr>
              <a:tr h="357300">
                <a:tc>
                  <a:txBody>
                    <a:bodyPr/>
                    <a:lstStyle/>
                    <a:p>
                      <a:pPr algn="ctr"/>
                      <a:r>
                        <a:rPr lang="es-ES" sz="900" b="1" dirty="0" smtClean="0"/>
                        <a:t>Autopista Urbana Norte</a:t>
                      </a:r>
                      <a:endParaRPr lang="es-ES" sz="900" b="1"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r>
                        <a:rPr lang="es-ES" sz="1200" dirty="0" smtClean="0"/>
                        <a:t>23</a:t>
                      </a:r>
                      <a:endParaRPr lang="es-ES" sz="1200" dirty="0"/>
                    </a:p>
                  </a:txBody>
                  <a:tcPr marL="91811" marR="91811" marT="45905" marB="45905" anchor="ctr"/>
                </a:tc>
                <a:tc>
                  <a:txBody>
                    <a:bodyPr/>
                    <a:lstStyle/>
                    <a:p>
                      <a:pPr algn="ctr"/>
                      <a:endParaRPr lang="es-ES" sz="1200" dirty="0"/>
                    </a:p>
                  </a:txBody>
                  <a:tcPr marL="91811" marR="91811" marT="45905" marB="45905" anchor="ctr"/>
                </a:tc>
              </a:tr>
              <a:tr h="357300">
                <a:tc>
                  <a:txBody>
                    <a:bodyPr/>
                    <a:lstStyle/>
                    <a:p>
                      <a:pPr algn="ctr"/>
                      <a:r>
                        <a:rPr lang="es-ES" sz="900" b="1" dirty="0" err="1" smtClean="0"/>
                        <a:t>Supervía</a:t>
                      </a:r>
                      <a:endParaRPr lang="es-ES" sz="900" b="1"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r>
                        <a:rPr lang="es-ES" sz="1200" dirty="0" smtClean="0"/>
                        <a:t>20</a:t>
                      </a:r>
                      <a:endParaRPr lang="es-ES" sz="1200" dirty="0"/>
                    </a:p>
                  </a:txBody>
                  <a:tcPr marL="91811" marR="91811" marT="45905" marB="45905" anchor="ctr"/>
                </a:tc>
                <a:tc>
                  <a:txBody>
                    <a:bodyPr/>
                    <a:lstStyle/>
                    <a:p>
                      <a:pPr algn="ctr"/>
                      <a:endParaRPr lang="es-ES" sz="1200" dirty="0"/>
                    </a:p>
                  </a:txBody>
                  <a:tcPr marL="91811" marR="91811" marT="45905" marB="45905" anchor="ctr"/>
                </a:tc>
              </a:tr>
              <a:tr h="357300">
                <a:tc>
                  <a:txBody>
                    <a:bodyPr/>
                    <a:lstStyle/>
                    <a:p>
                      <a:pPr algn="ctr"/>
                      <a:r>
                        <a:rPr lang="es-ES" sz="900" b="1" dirty="0" smtClean="0"/>
                        <a:t>Saltillo-Monterrey</a:t>
                      </a:r>
                      <a:endParaRPr lang="es-ES" sz="900" b="1" dirty="0"/>
                    </a:p>
                  </a:txBody>
                  <a:tcPr marL="91811" marR="91811" marT="45905" marB="45905" anchor="ctr"/>
                </a:tc>
                <a:tc>
                  <a:txBody>
                    <a:bodyPr/>
                    <a:lstStyle/>
                    <a:p>
                      <a:pPr algn="ctr"/>
                      <a:r>
                        <a:rPr lang="es-ES" sz="1200" dirty="0" smtClean="0"/>
                        <a:t>6</a:t>
                      </a:r>
                      <a:endParaRPr lang="es-ES" sz="1200" dirty="0"/>
                    </a:p>
                  </a:txBody>
                  <a:tcPr marL="91811" marR="91811" marT="45905" marB="45905" anchor="ctr"/>
                </a:tc>
                <a:tc>
                  <a:txBody>
                    <a:bodyPr/>
                    <a:lstStyle/>
                    <a:p>
                      <a:pPr algn="ctr"/>
                      <a:endParaRPr lang="es-ES" sz="1200"/>
                    </a:p>
                  </a:txBody>
                  <a:tcPr marL="91811" marR="91811" marT="45905" marB="45905" anchor="ctr"/>
                </a:tc>
                <a:tc>
                  <a:txBody>
                    <a:bodyPr/>
                    <a:lstStyle/>
                    <a:p>
                      <a:pPr algn="ctr"/>
                      <a:r>
                        <a:rPr lang="es-ES" sz="1200" dirty="0" smtClean="0"/>
                        <a:t>32</a:t>
                      </a: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dirty="0"/>
                    </a:p>
                  </a:txBody>
                  <a:tcPr marL="91811" marR="91811" marT="45905" marB="45905" anchor="ctr"/>
                </a:tc>
                <a:tc>
                  <a:txBody>
                    <a:bodyPr/>
                    <a:lstStyle/>
                    <a:p>
                      <a:pPr algn="ctr"/>
                      <a:endParaRPr lang="es-ES" sz="1200" dirty="0"/>
                    </a:p>
                  </a:txBody>
                  <a:tcPr marL="91811" marR="91811" marT="45905" marB="45905" anchor="ctr"/>
                </a:tc>
              </a:tr>
              <a:tr h="357300">
                <a:tc>
                  <a:txBody>
                    <a:bodyPr/>
                    <a:lstStyle/>
                    <a:p>
                      <a:pPr algn="ctr"/>
                      <a:r>
                        <a:rPr lang="es-ES" sz="900" b="1" dirty="0" smtClean="0"/>
                        <a:t>Total Global</a:t>
                      </a:r>
                      <a:endParaRPr lang="es-ES" sz="900" b="1" dirty="0"/>
                    </a:p>
                  </a:txBody>
                  <a:tcPr marL="91811" marR="91811" marT="45905" marB="45905" anchor="ctr"/>
                </a:tc>
                <a:tc>
                  <a:txBody>
                    <a:bodyPr/>
                    <a:lstStyle/>
                    <a:p>
                      <a:pPr algn="ctr"/>
                      <a:r>
                        <a:rPr lang="es-ES" sz="1200" dirty="0" smtClean="0"/>
                        <a:t>229</a:t>
                      </a:r>
                      <a:endParaRPr lang="es-ES" sz="1200" dirty="0"/>
                    </a:p>
                  </a:txBody>
                  <a:tcPr marL="91811" marR="91811" marT="45905" marB="45905" anchor="ctr"/>
                </a:tc>
                <a:tc>
                  <a:txBody>
                    <a:bodyPr/>
                    <a:lstStyle/>
                    <a:p>
                      <a:pPr algn="ctr"/>
                      <a:r>
                        <a:rPr lang="es-ES" sz="1200" dirty="0" smtClean="0"/>
                        <a:t>23</a:t>
                      </a:r>
                      <a:endParaRPr lang="es-ES" sz="1200" dirty="0"/>
                    </a:p>
                  </a:txBody>
                  <a:tcPr marL="91811" marR="91811" marT="45905" marB="45905" anchor="ctr"/>
                </a:tc>
                <a:tc>
                  <a:txBody>
                    <a:bodyPr/>
                    <a:lstStyle/>
                    <a:p>
                      <a:pPr algn="ctr"/>
                      <a:r>
                        <a:rPr lang="es-ES" sz="1200" dirty="0" smtClean="0"/>
                        <a:t>81</a:t>
                      </a:r>
                      <a:endParaRPr lang="es-ES" sz="1200" dirty="0"/>
                    </a:p>
                  </a:txBody>
                  <a:tcPr marL="91811" marR="91811" marT="45905" marB="45905" anchor="ctr"/>
                </a:tc>
                <a:tc>
                  <a:txBody>
                    <a:bodyPr/>
                    <a:lstStyle/>
                    <a:p>
                      <a:pPr algn="ctr"/>
                      <a:r>
                        <a:rPr lang="es-ES" sz="1200" dirty="0" smtClean="0"/>
                        <a:t>186</a:t>
                      </a:r>
                      <a:endParaRPr lang="es-ES" sz="1200" dirty="0"/>
                    </a:p>
                  </a:txBody>
                  <a:tcPr marL="91811" marR="91811" marT="45905" marB="45905" anchor="ctr"/>
                </a:tc>
                <a:tc>
                  <a:txBody>
                    <a:bodyPr/>
                    <a:lstStyle/>
                    <a:p>
                      <a:pPr algn="ctr"/>
                      <a:r>
                        <a:rPr lang="es-ES" sz="1200" dirty="0" smtClean="0"/>
                        <a:t>107</a:t>
                      </a:r>
                      <a:endParaRPr lang="es-ES" sz="1200" dirty="0"/>
                    </a:p>
                  </a:txBody>
                  <a:tcPr marL="91811" marR="91811" marT="45905" marB="45905" anchor="ctr"/>
                </a:tc>
                <a:tc>
                  <a:txBody>
                    <a:bodyPr/>
                    <a:lstStyle/>
                    <a:p>
                      <a:pPr algn="ctr"/>
                      <a:r>
                        <a:rPr lang="es-ES" sz="1200" dirty="0" smtClean="0"/>
                        <a:t>19</a:t>
                      </a:r>
                      <a:endParaRPr lang="es-ES" sz="1200" dirty="0"/>
                    </a:p>
                  </a:txBody>
                  <a:tcPr marL="91811" marR="91811" marT="45905" marB="45905" anchor="ctr"/>
                </a:tc>
              </a:tr>
              <a:tr h="357300">
                <a:tc gridSpan="2">
                  <a:txBody>
                    <a:bodyPr/>
                    <a:lstStyle/>
                    <a:p>
                      <a:pPr algn="ctr"/>
                      <a:r>
                        <a:rPr lang="es-ES" sz="1300" b="1" dirty="0" smtClean="0"/>
                        <a:t>Total</a:t>
                      </a:r>
                      <a:r>
                        <a:rPr lang="es-ES" sz="1300" b="1" baseline="0" dirty="0" smtClean="0"/>
                        <a:t> Vías     </a:t>
                      </a:r>
                      <a:r>
                        <a:rPr lang="es-ES" sz="1300" b="1" dirty="0" smtClean="0"/>
                        <a:t>655</a:t>
                      </a:r>
                      <a:endParaRPr lang="es-ES" sz="1300" b="1" dirty="0"/>
                    </a:p>
                  </a:txBody>
                  <a:tcPr marL="91811" marR="91811" marT="45905" marB="45905" anchor="ctr">
                    <a:solidFill>
                      <a:srgbClr val="EA9922"/>
                    </a:solidFill>
                  </a:tcPr>
                </a:tc>
                <a:tc hMerge="1">
                  <a:txBody>
                    <a:bodyPr/>
                    <a:lstStyle/>
                    <a:p>
                      <a:pPr algn="ctr"/>
                      <a:endParaRPr lang="es-ES" sz="1300" b="1" dirty="0"/>
                    </a:p>
                  </a:txBody>
                  <a:tcPr marL="91811" marR="91811" marT="45905" marB="45905" anchor="ctr">
                    <a:solidFill>
                      <a:srgbClr val="EA9922"/>
                    </a:solidFill>
                  </a:tcPr>
                </a:tc>
                <a:tc gridSpan="3">
                  <a:txBody>
                    <a:bodyPr/>
                    <a:lstStyle/>
                    <a:p>
                      <a:pPr algn="ctr"/>
                      <a:r>
                        <a:rPr lang="es-ES" sz="1300" b="1" dirty="0" smtClean="0"/>
                        <a:t>Aforos</a:t>
                      </a:r>
                      <a:r>
                        <a:rPr lang="es-ES" sz="1300" b="1" baseline="0" dirty="0" smtClean="0"/>
                        <a:t> Diarios    </a:t>
                      </a:r>
                      <a:r>
                        <a:rPr lang="es-ES" sz="1300" b="1" dirty="0" smtClean="0"/>
                        <a:t>194,124</a:t>
                      </a:r>
                      <a:endParaRPr lang="es-ES" sz="1300" b="1" dirty="0"/>
                    </a:p>
                  </a:txBody>
                  <a:tcPr marL="91811" marR="91811" marT="45905" marB="45905" anchor="ctr">
                    <a:solidFill>
                      <a:srgbClr val="ABCB2A"/>
                    </a:solidFill>
                  </a:tcPr>
                </a:tc>
                <a:tc hMerge="1">
                  <a:txBody>
                    <a:bodyPr/>
                    <a:lstStyle/>
                    <a:p>
                      <a:pPr algn="ctr"/>
                      <a:endParaRPr lang="es-ES" sz="900" dirty="0"/>
                    </a:p>
                  </a:txBody>
                  <a:tcPr marL="91811" marR="91811" marT="45905" marB="45905" anchor="ctr"/>
                </a:tc>
                <a:tc hMerge="1">
                  <a:txBody>
                    <a:bodyPr/>
                    <a:lstStyle/>
                    <a:p>
                      <a:pPr algn="ctr"/>
                      <a:endParaRPr lang="es-ES" sz="1300" b="1" dirty="0"/>
                    </a:p>
                  </a:txBody>
                  <a:tcPr marL="91811" marR="91811" marT="45905" marB="45905" anchor="ctr">
                    <a:solidFill>
                      <a:srgbClr val="ABCB2A"/>
                    </a:solidFill>
                  </a:tcPr>
                </a:tc>
                <a:tc gridSpan="2">
                  <a:txBody>
                    <a:bodyPr/>
                    <a:lstStyle/>
                    <a:p>
                      <a:pPr algn="ctr"/>
                      <a:r>
                        <a:rPr lang="es-ES" sz="1300" b="1" dirty="0" smtClean="0"/>
                        <a:t>KM</a:t>
                      </a:r>
                      <a:r>
                        <a:rPr lang="es-ES" sz="1300" b="1" baseline="0" dirty="0" smtClean="0"/>
                        <a:t>   </a:t>
                      </a:r>
                      <a:r>
                        <a:rPr lang="es-ES" sz="1300" b="1" dirty="0" smtClean="0"/>
                        <a:t>652.05</a:t>
                      </a:r>
                      <a:endParaRPr lang="es-ES" sz="1300" b="1" dirty="0"/>
                    </a:p>
                  </a:txBody>
                  <a:tcPr marL="91811" marR="91811" marT="45905" marB="45905" anchor="ctr">
                    <a:solidFill>
                      <a:srgbClr val="CC006A"/>
                    </a:solidFill>
                  </a:tcPr>
                </a:tc>
                <a:tc hMerge="1">
                  <a:txBody>
                    <a:bodyPr/>
                    <a:lstStyle/>
                    <a:p>
                      <a:pPr algn="ctr"/>
                      <a:endParaRPr lang="es-ES" sz="1300" b="1" dirty="0"/>
                    </a:p>
                  </a:txBody>
                  <a:tcPr marL="91811" marR="91811" marT="45905" marB="45905" anchor="ctr">
                    <a:solidFill>
                      <a:srgbClr val="CC006A"/>
                    </a:solidFill>
                  </a:tcPr>
                </a:tc>
              </a:tr>
            </a:tbl>
          </a:graphicData>
        </a:graphic>
      </p:graphicFrame>
    </p:spTree>
    <p:extLst>
      <p:ext uri="{BB962C8B-B14F-4D97-AF65-F5344CB8AC3E}">
        <p14:creationId xmlns="" xmlns:p14="http://schemas.microsoft.com/office/powerpoint/2010/main" val="1735924590"/>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a:ext>
            </a:extLst>
          </a:blip>
          <a:srcRect/>
          <a:stretch>
            <a:fillRect/>
          </a:stretch>
        </p:blipFill>
        <p:spPr bwMode="auto">
          <a:xfrm>
            <a:off x="6948264" y="5665788"/>
            <a:ext cx="1790700"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5 Imagen" descr="ESR_jpg.jp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355976" y="5778500"/>
            <a:ext cx="159385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611188" y="4221163"/>
            <a:ext cx="4186237" cy="2303462"/>
          </a:xfrm>
          <a:prstGeom prst="rect">
            <a:avLst/>
          </a:prstGeom>
          <a:noFill/>
          <a:ln w="9525">
            <a:noFill/>
            <a:miter lim="800000"/>
            <a:headEnd/>
            <a:tailEnd/>
          </a:ln>
        </p:spPr>
        <p:txBody>
          <a:bodyPr anchor="b"/>
          <a:lstStyle/>
          <a:p>
            <a:pPr eaLnBrk="1" hangingPunct="1"/>
            <a:r>
              <a:rPr lang="es-ES_tradnl" sz="1500" b="0" dirty="0" smtClean="0">
                <a:solidFill>
                  <a:srgbClr val="AAAAAA"/>
                </a:solidFill>
              </a:rPr>
              <a:t>Paulino Rodríguez</a:t>
            </a:r>
          </a:p>
          <a:p>
            <a:pPr eaLnBrk="1" hangingPunct="1"/>
            <a:endParaRPr lang="es-ES_tradnl" sz="1000" b="0" dirty="0" smtClean="0">
              <a:solidFill>
                <a:srgbClr val="666666"/>
              </a:solidFill>
            </a:endParaRPr>
          </a:p>
          <a:p>
            <a:pPr eaLnBrk="1" hangingPunct="1"/>
            <a:r>
              <a:rPr lang="es-ES_tradnl" sz="1000" b="0" dirty="0" smtClean="0">
                <a:solidFill>
                  <a:srgbClr val="666666"/>
                </a:solidFill>
              </a:rPr>
              <a:t>Director de Infraestructura</a:t>
            </a:r>
            <a:br>
              <a:rPr lang="es-ES_tradnl" sz="1000" b="0" dirty="0" smtClean="0">
                <a:solidFill>
                  <a:srgbClr val="666666"/>
                </a:solidFill>
              </a:rPr>
            </a:br>
            <a:r>
              <a:rPr lang="es-ES_tradnl" sz="1000" b="0" dirty="0" smtClean="0">
                <a:solidFill>
                  <a:srgbClr val="666666"/>
                </a:solidFill>
              </a:rPr>
              <a:t>Indra en México</a:t>
            </a:r>
          </a:p>
          <a:p>
            <a:pPr eaLnBrk="1" hangingPunct="1"/>
            <a:endParaRPr lang="es-ES_tradnl" sz="1000" b="0" dirty="0" smtClean="0">
              <a:solidFill>
                <a:srgbClr val="666666"/>
              </a:solidFill>
            </a:endParaRPr>
          </a:p>
          <a:p>
            <a:pPr eaLnBrk="1" hangingPunct="1"/>
            <a:r>
              <a:rPr lang="es-ES_tradnl" sz="1000" b="0" dirty="0" smtClean="0">
                <a:solidFill>
                  <a:srgbClr val="666666"/>
                </a:solidFill>
              </a:rPr>
              <a:t>Avda</a:t>
            </a:r>
            <a:r>
              <a:rPr lang="es-ES_tradnl" sz="1000" b="0" dirty="0">
                <a:solidFill>
                  <a:srgbClr val="666666"/>
                </a:solidFill>
              </a:rPr>
              <a:t>. Ejército Nacional 843-B, PH </a:t>
            </a:r>
            <a:br>
              <a:rPr lang="es-ES_tradnl" sz="1000" b="0" dirty="0">
                <a:solidFill>
                  <a:srgbClr val="666666"/>
                </a:solidFill>
              </a:rPr>
            </a:br>
            <a:r>
              <a:rPr lang="es-ES_tradnl" sz="1000" b="0" dirty="0">
                <a:solidFill>
                  <a:srgbClr val="666666"/>
                </a:solidFill>
              </a:rPr>
              <a:t>(Entrada por Miguel de Cervantes Saavedra)</a:t>
            </a:r>
          </a:p>
          <a:p>
            <a:pPr eaLnBrk="1" hangingPunct="1"/>
            <a:r>
              <a:rPr lang="es-ES_tradnl" sz="1000" b="0" dirty="0">
                <a:solidFill>
                  <a:srgbClr val="666666"/>
                </a:solidFill>
              </a:rPr>
              <a:t>Colonia Granada. Delegación Miguel Hidalgo </a:t>
            </a:r>
            <a:br>
              <a:rPr lang="es-ES_tradnl" sz="1000" b="0" dirty="0">
                <a:solidFill>
                  <a:srgbClr val="666666"/>
                </a:solidFill>
              </a:rPr>
            </a:br>
            <a:r>
              <a:rPr lang="es-ES_tradnl" sz="1000" b="0" dirty="0">
                <a:solidFill>
                  <a:srgbClr val="666666"/>
                </a:solidFill>
              </a:rPr>
              <a:t>C.P. 11520. México DF</a:t>
            </a:r>
            <a:br>
              <a:rPr lang="es-ES_tradnl" sz="1000" b="0" dirty="0">
                <a:solidFill>
                  <a:srgbClr val="666666"/>
                </a:solidFill>
              </a:rPr>
            </a:br>
            <a:r>
              <a:rPr lang="es-ES_tradnl" sz="1000" b="0" dirty="0">
                <a:solidFill>
                  <a:srgbClr val="666666"/>
                </a:solidFill>
              </a:rPr>
              <a:t>T +52 55 </a:t>
            </a:r>
            <a:r>
              <a:rPr lang="es-ES_tradnl" sz="1000" b="0" dirty="0" smtClean="0">
                <a:solidFill>
                  <a:srgbClr val="666666"/>
                </a:solidFill>
              </a:rPr>
              <a:t>9126.1100</a:t>
            </a:r>
            <a:endParaRPr lang="es-ES_tradnl" sz="1000" b="0" dirty="0">
              <a:solidFill>
                <a:srgbClr val="666666"/>
              </a:solidFill>
            </a:endParaRPr>
          </a:p>
          <a:p>
            <a:pPr eaLnBrk="1" hangingPunct="1"/>
            <a:r>
              <a:rPr lang="es-ES_tradnl" sz="1000" b="0" dirty="0" smtClean="0">
                <a:solidFill>
                  <a:srgbClr val="00B0CA"/>
                </a:solidFill>
                <a:hlinkClick r:id="rId4"/>
              </a:rPr>
              <a:t>paurodriguez@</a:t>
            </a:r>
            <a:r>
              <a:rPr lang="es-ES_tradnl" sz="1000" b="0" dirty="0">
                <a:solidFill>
                  <a:srgbClr val="00B0CA"/>
                </a:solidFill>
                <a:hlinkClick r:id="rId4"/>
              </a:rPr>
              <a:t>indracompany.com</a:t>
            </a:r>
            <a:endParaRPr lang="es-ES_tradnl" sz="1000" b="0" dirty="0">
              <a:solidFill>
                <a:srgbClr val="00B0CA"/>
              </a:solidFill>
            </a:endParaRPr>
          </a:p>
          <a:p>
            <a:pPr eaLnBrk="1" hangingPunct="1"/>
            <a:r>
              <a:rPr lang="es-ES_tradnl" sz="1000" b="0" dirty="0">
                <a:solidFill>
                  <a:srgbClr val="00B0CA"/>
                </a:solidFill>
              </a:rPr>
              <a:t>www.indracompany.com</a:t>
            </a:r>
          </a:p>
        </p:txBody>
      </p:sp>
      <p:pic>
        <p:nvPicPr>
          <p:cNvPr id="7" name="Imagen 6" descr="QR-IndraCompany.png"/>
          <p:cNvPicPr>
            <a:picLocks noChangeAspect="1"/>
          </p:cNvPicPr>
          <p:nvPr/>
        </p:nvPicPr>
        <p:blipFill rotWithShape="1">
          <a:blip r:embed="rId5" cstate="screen">
            <a:extLst>
              <a:ext uri="{28A0092B-C50C-407E-A947-70E740481C1C}">
                <a14:useLocalDpi xmlns="" xmlns:a14="http://schemas.microsoft.com/office/drawing/2010/main"/>
              </a:ext>
            </a:extLst>
          </a:blip>
          <a:srcRect l="9426" t="9907" r="9526" b="9907"/>
          <a:stretch/>
        </p:blipFill>
        <p:spPr>
          <a:xfrm>
            <a:off x="7308304" y="4221163"/>
            <a:ext cx="1035291" cy="1024277"/>
          </a:xfrm>
          <a:prstGeom prst="rect">
            <a:avLst/>
          </a:prstGeom>
        </p:spPr>
      </p:pic>
    </p:spTree>
    <p:extLst>
      <p:ext uri="{BB962C8B-B14F-4D97-AF65-F5344CB8AC3E}">
        <p14:creationId xmlns="" xmlns:p14="http://schemas.microsoft.com/office/powerpoint/2010/main" val="79310113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bwMode="auto">
          <a:xfrm>
            <a:off x="0" y="1484784"/>
            <a:ext cx="9144000" cy="100811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ítulo 5"/>
          <p:cNvSpPr>
            <a:spLocks noGrp="1"/>
          </p:cNvSpPr>
          <p:nvPr>
            <p:ph type="title"/>
          </p:nvPr>
        </p:nvSpPr>
        <p:spPr>
          <a:xfrm>
            <a:off x="511175" y="287338"/>
            <a:ext cx="8307388" cy="625202"/>
          </a:xfrm>
        </p:spPr>
        <p:txBody>
          <a:bodyPr/>
          <a:lstStyle/>
          <a:p>
            <a:r>
              <a:rPr lang="es-ES" altLang="es-ES" sz="2000" dirty="0" smtClean="0"/>
              <a:t>¿</a:t>
            </a:r>
            <a:r>
              <a:rPr lang="es-ES" altLang="es-ES" sz="2000" dirty="0"/>
              <a:t>Qué es </a:t>
            </a:r>
            <a:r>
              <a:rPr lang="es-ES" altLang="es-ES" sz="2000" dirty="0" err="1"/>
              <a:t>MobiWallet</a:t>
            </a:r>
            <a:r>
              <a:rPr lang="es-ES" altLang="es-ES" sz="2000" dirty="0"/>
              <a:t>?</a:t>
            </a:r>
            <a:endParaRPr lang="es-ES" dirty="0"/>
          </a:p>
        </p:txBody>
      </p:sp>
      <p:sp>
        <p:nvSpPr>
          <p:cNvPr id="7" name="Marcador de texto 6"/>
          <p:cNvSpPr>
            <a:spLocks noGrp="1"/>
          </p:cNvSpPr>
          <p:nvPr>
            <p:ph type="body" sz="quarter" idx="13"/>
          </p:nvPr>
        </p:nvSpPr>
        <p:spPr/>
        <p:txBody>
          <a:bodyPr/>
          <a:lstStyle/>
          <a:p>
            <a:r>
              <a:rPr lang="es-ES" dirty="0" err="1" smtClean="0"/>
              <a:t>Mobiwallet</a:t>
            </a:r>
            <a:endParaRPr lang="es-ES" dirty="0"/>
          </a:p>
        </p:txBody>
      </p:sp>
      <p:sp>
        <p:nvSpPr>
          <p:cNvPr id="8" name="6 Rectángulo"/>
          <p:cNvSpPr/>
          <p:nvPr/>
        </p:nvSpPr>
        <p:spPr>
          <a:xfrm>
            <a:off x="513336" y="3426966"/>
            <a:ext cx="3410592" cy="2308324"/>
          </a:xfrm>
          <a:prstGeom prst="rect">
            <a:avLst/>
          </a:prstGeom>
        </p:spPr>
        <p:txBody>
          <a:bodyPr wrap="square">
            <a:spAutoFit/>
          </a:bodyPr>
          <a:lstStyle/>
          <a:p>
            <a:pPr algn="ctr"/>
            <a:endParaRPr lang="es-ES" sz="1800" b="0" dirty="0" smtClean="0">
              <a:latin typeface="+mn-lt"/>
            </a:endParaRPr>
          </a:p>
          <a:p>
            <a:pPr algn="ctr"/>
            <a:r>
              <a:rPr lang="es-ES" sz="1800" b="0" dirty="0" smtClean="0">
                <a:latin typeface="+mn-lt"/>
              </a:rPr>
              <a:t>MobiWallet facilita el uso </a:t>
            </a:r>
            <a:br>
              <a:rPr lang="es-ES" sz="1800" b="0" dirty="0" smtClean="0">
                <a:latin typeface="+mn-lt"/>
              </a:rPr>
            </a:br>
            <a:r>
              <a:rPr lang="es-ES" sz="1800" b="0" dirty="0" smtClean="0">
                <a:latin typeface="+mn-lt"/>
              </a:rPr>
              <a:t>de las diferentes opciones </a:t>
            </a:r>
            <a:br>
              <a:rPr lang="es-ES" sz="1800" b="0" dirty="0" smtClean="0">
                <a:latin typeface="+mn-lt"/>
              </a:rPr>
            </a:br>
            <a:r>
              <a:rPr lang="es-ES" sz="1800" b="0" dirty="0" smtClean="0">
                <a:latin typeface="+mn-lt"/>
              </a:rPr>
              <a:t>de transporte disponibles </a:t>
            </a:r>
            <a:br>
              <a:rPr lang="es-ES" sz="1800" b="0" dirty="0" smtClean="0">
                <a:latin typeface="+mn-lt"/>
              </a:rPr>
            </a:br>
            <a:r>
              <a:rPr lang="es-ES" sz="1800" b="0" dirty="0" smtClean="0">
                <a:latin typeface="+mn-lt"/>
              </a:rPr>
              <a:t>en </a:t>
            </a:r>
            <a:r>
              <a:rPr lang="es-ES" sz="1800" dirty="0" smtClean="0">
                <a:latin typeface="+mn-lt"/>
              </a:rPr>
              <a:t>un sistema único integrado </a:t>
            </a:r>
            <a:r>
              <a:rPr lang="es-ES" sz="1800" b="0" dirty="0" smtClean="0">
                <a:latin typeface="+mn-lt"/>
              </a:rPr>
              <a:t>mediante el empleo de aplicaciones móviles</a:t>
            </a:r>
          </a:p>
          <a:p>
            <a:pPr algn="ctr"/>
            <a:endParaRPr lang="es-ES" sz="1800" b="0" dirty="0">
              <a:latin typeface="+mn-lt"/>
            </a:endParaRPr>
          </a:p>
        </p:txBody>
      </p:sp>
      <p:pic>
        <p:nvPicPr>
          <p:cNvPr id="11" name="Imagen 10" descr="Bus NFC.png"/>
          <p:cNvPicPr>
            <a:picLocks noChangeAspect="1"/>
          </p:cNvPicPr>
          <p:nvPr/>
        </p:nvPicPr>
        <p:blipFill rotWithShape="1">
          <a:blip r:embed="rId2" cstate="screen">
            <a:extLst>
              <a:ext uri="{28A0092B-C50C-407E-A947-70E740481C1C}">
                <a14:useLocalDpi xmlns="" xmlns:a14="http://schemas.microsoft.com/office/drawing/2010/main"/>
              </a:ext>
            </a:extLst>
          </a:blip>
          <a:srcRect/>
          <a:stretch/>
        </p:blipFill>
        <p:spPr>
          <a:xfrm>
            <a:off x="4169804" y="3212976"/>
            <a:ext cx="4546027" cy="2736304"/>
          </a:xfrm>
          <a:prstGeom prst="round2DiagRect">
            <a:avLst>
              <a:gd name="adj1" fmla="val 16667"/>
              <a:gd name="adj2" fmla="val 0"/>
            </a:avLst>
          </a:prstGeom>
          <a:ln w="57150" cap="sq" cmpd="sng">
            <a:solidFill>
              <a:srgbClr val="EA9922"/>
            </a:solidFill>
            <a:miter lim="800000"/>
          </a:ln>
          <a:effectLst>
            <a:outerShdw blurRad="254000" algn="tl" rotWithShape="0">
              <a:srgbClr val="000000">
                <a:alpha val="43000"/>
              </a:srgbClr>
            </a:outerShdw>
          </a:effectLst>
        </p:spPr>
      </p:pic>
      <p:sp>
        <p:nvSpPr>
          <p:cNvPr id="12" name="Elipse 11"/>
          <p:cNvSpPr/>
          <p:nvPr/>
        </p:nvSpPr>
        <p:spPr bwMode="auto">
          <a:xfrm>
            <a:off x="827584" y="1340768"/>
            <a:ext cx="1296144" cy="1296144"/>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ea typeface="ＭＳ Ｐゴシック" charset="-128"/>
                <a:cs typeface="ＭＳ Ｐゴシック" charset="-128"/>
              </a:rPr>
              <a:t>Objetivo</a:t>
            </a:r>
            <a:endParaRPr kumimoji="0" lang="es-ES" sz="1400" b="1" i="0" u="none" strike="noStrike" cap="none" normalizeH="0" baseline="0" dirty="0">
              <a:ln>
                <a:noFill/>
              </a:ln>
              <a:solidFill>
                <a:schemeClr val="bg1"/>
              </a:solidFill>
              <a:effectLst/>
              <a:latin typeface="Arial" charset="0"/>
              <a:ea typeface="ＭＳ Ｐゴシック" charset="-128"/>
              <a:cs typeface="ＭＳ Ｐゴシック" charset="-128"/>
            </a:endParaRPr>
          </a:p>
        </p:txBody>
      </p:sp>
      <p:sp>
        <p:nvSpPr>
          <p:cNvPr id="14" name="Rectángulo 13"/>
          <p:cNvSpPr/>
          <p:nvPr/>
        </p:nvSpPr>
        <p:spPr>
          <a:xfrm>
            <a:off x="2312743" y="1700808"/>
            <a:ext cx="6505819" cy="615553"/>
          </a:xfrm>
          <a:prstGeom prst="rect">
            <a:avLst/>
          </a:prstGeom>
        </p:spPr>
        <p:txBody>
          <a:bodyPr wrap="square">
            <a:spAutoFit/>
          </a:bodyPr>
          <a:lstStyle/>
          <a:p>
            <a:r>
              <a:rPr lang="es-ES" sz="1700" dirty="0">
                <a:latin typeface="+mn-lt"/>
              </a:rPr>
              <a:t>Crear un mercado de transporte unificado y sostenible para facilitar la movilidad de los usuarios</a:t>
            </a:r>
            <a:r>
              <a:rPr lang="es-ES" sz="1700" dirty="0">
                <a:solidFill>
                  <a:srgbClr val="FF0000"/>
                </a:solidFill>
                <a:latin typeface="+mn-lt"/>
              </a:rPr>
              <a:t> a través de </a:t>
            </a:r>
            <a:r>
              <a:rPr lang="es-ES" sz="1700" dirty="0" smtClean="0">
                <a:solidFill>
                  <a:srgbClr val="FF0000"/>
                </a:solidFill>
                <a:latin typeface="+mn-lt"/>
              </a:rPr>
              <a:t>Europa</a:t>
            </a:r>
            <a:endParaRPr lang="es-ES" sz="1700" dirty="0">
              <a:solidFill>
                <a:srgbClr val="FF0000"/>
              </a:solidFill>
              <a:latin typeface="+mn-lt"/>
            </a:endParaRPr>
          </a:p>
        </p:txBody>
      </p:sp>
      <p:pic>
        <p:nvPicPr>
          <p:cNvPr id="15" name="Picture 2"/>
          <p:cNvPicPr>
            <a:picLocks noChangeAspect="1" noChangeArrowheads="1"/>
          </p:cNvPicPr>
          <p:nvPr/>
        </p:nvPicPr>
        <p:blipFill>
          <a:blip r:embed="rId3"/>
          <a:srcRect/>
          <a:stretch>
            <a:fillRect/>
          </a:stretch>
        </p:blipFill>
        <p:spPr bwMode="auto">
          <a:xfrm>
            <a:off x="7164288" y="188640"/>
            <a:ext cx="1590675" cy="723900"/>
          </a:xfrm>
          <a:prstGeom prst="rect">
            <a:avLst/>
          </a:prstGeom>
          <a:noFill/>
          <a:ln w="9525">
            <a:noFill/>
            <a:miter lim="800000"/>
            <a:headEnd/>
            <a:tailEnd/>
          </a:ln>
        </p:spPr>
      </p:pic>
    </p:spTree>
    <p:extLst>
      <p:ext uri="{BB962C8B-B14F-4D97-AF65-F5344CB8AC3E}">
        <p14:creationId xmlns="" xmlns:p14="http://schemas.microsoft.com/office/powerpoint/2010/main" val="375145384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511175" y="287338"/>
            <a:ext cx="8307388" cy="625202"/>
          </a:xfrm>
        </p:spPr>
        <p:txBody>
          <a:bodyPr/>
          <a:lstStyle/>
          <a:p>
            <a:r>
              <a:rPr lang="es-ES" altLang="es-ES" sz="2000" dirty="0" smtClean="0"/>
              <a:t>descripción</a:t>
            </a:r>
            <a:endParaRPr lang="es-ES" dirty="0"/>
          </a:p>
        </p:txBody>
      </p:sp>
      <p:sp>
        <p:nvSpPr>
          <p:cNvPr id="7" name="Marcador de texto 6"/>
          <p:cNvSpPr>
            <a:spLocks noGrp="1"/>
          </p:cNvSpPr>
          <p:nvPr>
            <p:ph type="body" sz="quarter" idx="13"/>
          </p:nvPr>
        </p:nvSpPr>
        <p:spPr/>
        <p:txBody>
          <a:bodyPr/>
          <a:lstStyle/>
          <a:p>
            <a:r>
              <a:rPr lang="es-ES" dirty="0" err="1" smtClean="0"/>
              <a:t>Mobiwallet</a:t>
            </a:r>
            <a:endParaRPr lang="es-ES" dirty="0"/>
          </a:p>
        </p:txBody>
      </p:sp>
      <p:pic>
        <p:nvPicPr>
          <p:cNvPr id="15" name="Picture 2"/>
          <p:cNvPicPr>
            <a:picLocks noChangeAspect="1" noChangeArrowheads="1"/>
          </p:cNvPicPr>
          <p:nvPr/>
        </p:nvPicPr>
        <p:blipFill>
          <a:blip r:embed="rId3"/>
          <a:srcRect/>
          <a:stretch>
            <a:fillRect/>
          </a:stretch>
        </p:blipFill>
        <p:spPr bwMode="auto">
          <a:xfrm>
            <a:off x="457200" y="3933056"/>
            <a:ext cx="4104456" cy="2028725"/>
          </a:xfrm>
          <a:prstGeom prst="rect">
            <a:avLst/>
          </a:prstGeom>
          <a:noFill/>
          <a:ln w="9525">
            <a:noFill/>
            <a:miter lim="800000"/>
            <a:headEnd/>
            <a:tailEnd/>
          </a:ln>
        </p:spPr>
      </p:pic>
      <p:graphicFrame>
        <p:nvGraphicFramePr>
          <p:cNvPr id="16" name="Object 3"/>
          <p:cNvGraphicFramePr>
            <a:graphicFrameLocks noChangeAspect="1"/>
          </p:cNvGraphicFramePr>
          <p:nvPr/>
        </p:nvGraphicFramePr>
        <p:xfrm>
          <a:off x="4716463" y="980728"/>
          <a:ext cx="4102100" cy="3168650"/>
        </p:xfrm>
        <a:graphic>
          <a:graphicData uri="http://schemas.openxmlformats.org/presentationml/2006/ole">
            <p:oleObj spid="_x0000_s2099" r:id="rId4" imgW="9596097" imgH="6457696" progId="">
              <p:embed/>
            </p:oleObj>
          </a:graphicData>
        </a:graphic>
      </p:graphicFrame>
      <p:sp>
        <p:nvSpPr>
          <p:cNvPr id="17" name="95 CuadroTexto"/>
          <p:cNvSpPr txBox="1"/>
          <p:nvPr/>
        </p:nvSpPr>
        <p:spPr bwMode="auto">
          <a:xfrm>
            <a:off x="471920" y="1268760"/>
            <a:ext cx="4204841" cy="2292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s-ES" sz="1300" b="0" dirty="0" smtClean="0">
                <a:latin typeface="+mn-lt"/>
              </a:rPr>
              <a:t>Consiste en el empleo de </a:t>
            </a:r>
            <a:r>
              <a:rPr lang="es-ES" sz="1300" dirty="0" err="1" smtClean="0">
                <a:latin typeface="+mn-lt"/>
              </a:rPr>
              <a:t>stickers</a:t>
            </a:r>
            <a:r>
              <a:rPr lang="es-ES" sz="1300" dirty="0" smtClean="0">
                <a:latin typeface="+mn-lt"/>
              </a:rPr>
              <a:t> </a:t>
            </a:r>
            <a:r>
              <a:rPr lang="es-ES" sz="1300" dirty="0" err="1" smtClean="0">
                <a:latin typeface="+mn-lt"/>
              </a:rPr>
              <a:t>contactless</a:t>
            </a:r>
            <a:r>
              <a:rPr lang="es-ES" sz="1300" dirty="0" smtClean="0">
                <a:latin typeface="+mn-lt"/>
              </a:rPr>
              <a:t> </a:t>
            </a:r>
            <a:r>
              <a:rPr lang="es-ES" sz="1300" b="0" dirty="0" smtClean="0">
                <a:latin typeface="+mn-lt"/>
              </a:rPr>
              <a:t>y </a:t>
            </a:r>
            <a:r>
              <a:rPr lang="es-ES" sz="1300" dirty="0" smtClean="0">
                <a:latin typeface="+mn-lt"/>
              </a:rPr>
              <a:t>teléfonos NFC </a:t>
            </a:r>
            <a:r>
              <a:rPr lang="es-ES" sz="1300" b="0" dirty="0" smtClean="0">
                <a:latin typeface="+mn-lt"/>
              </a:rPr>
              <a:t>que permitan aglutinar en un único dispositivo todos los datos y aplicaciones necesarios para facilitar el desplazamiento. Para ello, será necesario implementar </a:t>
            </a:r>
            <a:r>
              <a:rPr lang="es-ES" sz="1300" dirty="0" smtClean="0">
                <a:latin typeface="+mn-lt"/>
              </a:rPr>
              <a:t>medios de pago </a:t>
            </a:r>
            <a:r>
              <a:rPr lang="es-ES" sz="1300" dirty="0" err="1" smtClean="0">
                <a:latin typeface="+mn-lt"/>
              </a:rPr>
              <a:t>securizados</a:t>
            </a:r>
            <a:r>
              <a:rPr lang="es-ES" sz="1300" dirty="0" smtClean="0">
                <a:latin typeface="+mn-lt"/>
              </a:rPr>
              <a:t> </a:t>
            </a:r>
            <a:r>
              <a:rPr lang="es-ES" sz="1300" b="0" dirty="0" smtClean="0">
                <a:latin typeface="+mn-lt"/>
              </a:rPr>
              <a:t>en el dispositivo, así como, aplicaciones </a:t>
            </a:r>
            <a:r>
              <a:rPr lang="es-ES" sz="1300" dirty="0" smtClean="0">
                <a:latin typeface="+mn-lt"/>
              </a:rPr>
              <a:t>de venta, recarga y validación </a:t>
            </a:r>
            <a:r>
              <a:rPr lang="es-ES" sz="1300" b="0" dirty="0" smtClean="0">
                <a:latin typeface="+mn-lt"/>
              </a:rPr>
              <a:t>y la posibilidad de recibir información sobre el estado de los medios de transporte disponible en la ciudad con el fin de que el usuario pueda seleccionar rutas alternativas que faciliten el desplazamiento</a:t>
            </a:r>
          </a:p>
        </p:txBody>
      </p:sp>
      <p:sp>
        <p:nvSpPr>
          <p:cNvPr id="18" name="96 CuadroTexto"/>
          <p:cNvSpPr txBox="1"/>
          <p:nvPr/>
        </p:nvSpPr>
        <p:spPr>
          <a:xfrm>
            <a:off x="4860032" y="4149378"/>
            <a:ext cx="3816424" cy="2246769"/>
          </a:xfrm>
          <a:prstGeom prst="rect">
            <a:avLst/>
          </a:prstGeom>
          <a:noFill/>
        </p:spPr>
        <p:txBody>
          <a:bodyPr wrap="square" rtlCol="0">
            <a:spAutoFit/>
          </a:bodyPr>
          <a:lstStyle/>
          <a:p>
            <a:r>
              <a:rPr lang="es-ES" sz="1400" b="0" dirty="0" smtClean="0">
                <a:latin typeface="+mn-lt"/>
              </a:rPr>
              <a:t>Mediante el empleo de </a:t>
            </a:r>
            <a:r>
              <a:rPr lang="es-ES" sz="1400" dirty="0" err="1" smtClean="0">
                <a:latin typeface="+mn-lt"/>
              </a:rPr>
              <a:t>stickers</a:t>
            </a:r>
            <a:r>
              <a:rPr lang="es-ES" sz="1400" dirty="0" smtClean="0">
                <a:latin typeface="+mn-lt"/>
              </a:rPr>
              <a:t> se descarta la necesidad de utilizar un operador de telefonía </a:t>
            </a:r>
            <a:r>
              <a:rPr lang="es-ES" sz="1400" b="0" dirty="0" smtClean="0">
                <a:latin typeface="+mn-lt"/>
              </a:rPr>
              <a:t>ya que los títulos y contratos no residen en la SIM del </a:t>
            </a:r>
            <a:r>
              <a:rPr lang="es-ES" sz="1400" b="0" dirty="0" err="1" smtClean="0">
                <a:latin typeface="+mn-lt"/>
              </a:rPr>
              <a:t>smartphone</a:t>
            </a:r>
            <a:r>
              <a:rPr lang="es-ES" sz="1400" b="0" dirty="0" smtClean="0">
                <a:latin typeface="+mn-lt"/>
              </a:rPr>
              <a:t> sino en el </a:t>
            </a:r>
            <a:r>
              <a:rPr lang="es-ES" sz="1400" b="0" dirty="0" err="1" smtClean="0">
                <a:latin typeface="+mn-lt"/>
              </a:rPr>
              <a:t>sticker</a:t>
            </a:r>
            <a:r>
              <a:rPr lang="es-ES" sz="1400" b="0" dirty="0" smtClean="0">
                <a:latin typeface="+mn-lt"/>
              </a:rPr>
              <a:t>.</a:t>
            </a:r>
          </a:p>
          <a:p>
            <a:endParaRPr lang="es-ES" sz="1400" b="0" dirty="0" smtClean="0">
              <a:latin typeface="+mn-lt"/>
            </a:endParaRPr>
          </a:p>
          <a:p>
            <a:r>
              <a:rPr lang="es-ES" sz="1400" b="0" dirty="0" smtClean="0">
                <a:latin typeface="+mn-lt"/>
              </a:rPr>
              <a:t>Es posible utilizar el sistema incluso con </a:t>
            </a:r>
            <a:r>
              <a:rPr lang="es-ES" sz="1400" dirty="0" err="1" smtClean="0">
                <a:latin typeface="+mn-lt"/>
              </a:rPr>
              <a:t>smartphones</a:t>
            </a:r>
            <a:r>
              <a:rPr lang="es-ES" sz="1400" dirty="0" smtClean="0">
                <a:latin typeface="+mn-lt"/>
              </a:rPr>
              <a:t> que no incorporen la tecnología </a:t>
            </a:r>
            <a:r>
              <a:rPr lang="es-ES" sz="1400" b="0" dirty="0" smtClean="0">
                <a:latin typeface="+mn-lt"/>
              </a:rPr>
              <a:t>NFC, lo que abre enormemente el abanico de posibilidades</a:t>
            </a:r>
            <a:endParaRPr lang="es-ES" sz="1400" b="0" dirty="0">
              <a:latin typeface="+mn-lt"/>
            </a:endParaRPr>
          </a:p>
        </p:txBody>
      </p:sp>
      <p:pic>
        <p:nvPicPr>
          <p:cNvPr id="9" name="Picture 2"/>
          <p:cNvPicPr>
            <a:picLocks noChangeAspect="1" noChangeArrowheads="1"/>
          </p:cNvPicPr>
          <p:nvPr/>
        </p:nvPicPr>
        <p:blipFill>
          <a:blip r:embed="rId5"/>
          <a:srcRect/>
          <a:stretch>
            <a:fillRect/>
          </a:stretch>
        </p:blipFill>
        <p:spPr bwMode="auto">
          <a:xfrm>
            <a:off x="7164288" y="188640"/>
            <a:ext cx="1590675" cy="723900"/>
          </a:xfrm>
          <a:prstGeom prst="rect">
            <a:avLst/>
          </a:prstGeom>
          <a:noFill/>
          <a:ln w="9525">
            <a:noFill/>
            <a:miter lim="800000"/>
            <a:headEnd/>
            <a:tailEnd/>
          </a:ln>
        </p:spPr>
      </p:pic>
    </p:spTree>
    <p:extLst>
      <p:ext uri="{BB962C8B-B14F-4D97-AF65-F5344CB8AC3E}">
        <p14:creationId xmlns="" xmlns:p14="http://schemas.microsoft.com/office/powerpoint/2010/main" val="107571723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bwMode="auto">
          <a:xfrm>
            <a:off x="0" y="1484784"/>
            <a:ext cx="9144000" cy="100811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ítulo 5"/>
          <p:cNvSpPr>
            <a:spLocks noGrp="1"/>
          </p:cNvSpPr>
          <p:nvPr>
            <p:ph type="title"/>
          </p:nvPr>
        </p:nvSpPr>
        <p:spPr>
          <a:xfrm>
            <a:off x="511175" y="287338"/>
            <a:ext cx="8307388" cy="625202"/>
          </a:xfrm>
        </p:spPr>
        <p:txBody>
          <a:bodyPr/>
          <a:lstStyle/>
          <a:p>
            <a:r>
              <a:rPr lang="es-ES" altLang="es-ES" sz="2000" dirty="0" smtClean="0"/>
              <a:t>consorcio</a:t>
            </a:r>
            <a:endParaRPr lang="es-ES" dirty="0"/>
          </a:p>
        </p:txBody>
      </p:sp>
      <p:sp>
        <p:nvSpPr>
          <p:cNvPr id="7" name="Marcador de texto 6"/>
          <p:cNvSpPr>
            <a:spLocks noGrp="1"/>
          </p:cNvSpPr>
          <p:nvPr>
            <p:ph type="body" sz="quarter" idx="13"/>
          </p:nvPr>
        </p:nvSpPr>
        <p:spPr/>
        <p:txBody>
          <a:bodyPr/>
          <a:lstStyle/>
          <a:p>
            <a:r>
              <a:rPr lang="es-ES" dirty="0" err="1" smtClean="0"/>
              <a:t>Mobiwallet</a:t>
            </a:r>
            <a:endParaRPr lang="es-ES" dirty="0"/>
          </a:p>
        </p:txBody>
      </p:sp>
      <p:sp>
        <p:nvSpPr>
          <p:cNvPr id="14" name="Rectángulo 13"/>
          <p:cNvSpPr/>
          <p:nvPr/>
        </p:nvSpPr>
        <p:spPr>
          <a:xfrm>
            <a:off x="513337" y="1594827"/>
            <a:ext cx="8305226" cy="754053"/>
          </a:xfrm>
          <a:prstGeom prst="rect">
            <a:avLst/>
          </a:prstGeom>
        </p:spPr>
        <p:txBody>
          <a:bodyPr wrap="square">
            <a:spAutoFit/>
          </a:bodyPr>
          <a:lstStyle/>
          <a:p>
            <a:pPr marL="0" indent="0" algn="ctr">
              <a:spcAft>
                <a:spcPts val="600"/>
              </a:spcAft>
              <a:buFont typeface="Arial" panose="020B0604020202020204" pitchFamily="34" charset="0"/>
              <a:buNone/>
            </a:pPr>
            <a:r>
              <a:rPr lang="en-US" sz="2500" dirty="0">
                <a:solidFill>
                  <a:srgbClr val="EA9922"/>
                </a:solidFill>
              </a:rPr>
              <a:t>15</a:t>
            </a:r>
            <a:r>
              <a:rPr lang="en-US" sz="2500" b="0" dirty="0">
                <a:solidFill>
                  <a:srgbClr val="EA9922"/>
                </a:solidFill>
              </a:rPr>
              <a:t> </a:t>
            </a:r>
            <a:r>
              <a:rPr lang="es-ES" sz="1800" b="0" dirty="0"/>
              <a:t>Empresas</a:t>
            </a:r>
            <a:r>
              <a:rPr lang="en-US" sz="1800" b="0" dirty="0"/>
              <a:t> y </a:t>
            </a:r>
            <a:r>
              <a:rPr lang="es-ES" sz="1800" b="0" dirty="0"/>
              <a:t>órganos de gobierno de</a:t>
            </a:r>
            <a:r>
              <a:rPr lang="es-ES" b="0" dirty="0">
                <a:solidFill>
                  <a:srgbClr val="EA9922"/>
                </a:solidFill>
              </a:rPr>
              <a:t> </a:t>
            </a:r>
            <a:r>
              <a:rPr lang="es-ES" dirty="0">
                <a:solidFill>
                  <a:srgbClr val="EA9922"/>
                </a:solidFill>
              </a:rPr>
              <a:t>4</a:t>
            </a:r>
            <a:r>
              <a:rPr lang="es-ES" b="0" dirty="0">
                <a:solidFill>
                  <a:srgbClr val="EA9922"/>
                </a:solidFill>
              </a:rPr>
              <a:t> </a:t>
            </a:r>
            <a:r>
              <a:rPr lang="es-ES" sz="1800" b="0" dirty="0"/>
              <a:t>países </a:t>
            </a:r>
            <a:r>
              <a:rPr lang="es-ES" sz="1800" b="0" dirty="0" smtClean="0"/>
              <a:t>europeos, </a:t>
            </a:r>
            <a:r>
              <a:rPr lang="es-ES" sz="1800" b="0" dirty="0"/>
              <a:t/>
            </a:r>
            <a:br>
              <a:rPr lang="es-ES" sz="1800" b="0" dirty="0"/>
            </a:br>
            <a:r>
              <a:rPr lang="es-ES" sz="1800" b="0" dirty="0" smtClean="0"/>
              <a:t>todos </a:t>
            </a:r>
            <a:r>
              <a:rPr lang="es-ES" sz="1800" b="0" dirty="0"/>
              <a:t>ellos jugando un papel destacado en:</a:t>
            </a:r>
          </a:p>
        </p:txBody>
      </p:sp>
      <p:sp>
        <p:nvSpPr>
          <p:cNvPr id="15" name="834 CuadroTexto"/>
          <p:cNvSpPr txBox="1"/>
          <p:nvPr/>
        </p:nvSpPr>
        <p:spPr>
          <a:xfrm>
            <a:off x="899592" y="2780928"/>
            <a:ext cx="7704856" cy="830997"/>
          </a:xfrm>
          <a:prstGeom prst="rect">
            <a:avLst/>
          </a:prstGeom>
          <a:noFill/>
        </p:spPr>
        <p:txBody>
          <a:bodyPr wrap="square" rtlCol="0">
            <a:spAutoFit/>
          </a:bodyPr>
          <a:lstStyle/>
          <a:p>
            <a:pPr marL="993600" lvl="2" indent="-234000">
              <a:buClr>
                <a:schemeClr val="accent1"/>
              </a:buClr>
              <a:buSzPct val="140000"/>
              <a:buFont typeface="Arial"/>
              <a:buChar char="•"/>
            </a:pPr>
            <a:r>
              <a:rPr lang="es-ES" sz="1600" b="0" dirty="0" smtClean="0">
                <a:latin typeface="+mn-lt"/>
              </a:rPr>
              <a:t>Explotación de líneas de transporte</a:t>
            </a:r>
          </a:p>
          <a:p>
            <a:pPr marL="993600" lvl="2" indent="-234000">
              <a:buClr>
                <a:schemeClr val="accent1"/>
              </a:buClr>
              <a:buSzPct val="140000"/>
              <a:buFont typeface="Arial"/>
              <a:buChar char="•"/>
            </a:pPr>
            <a:r>
              <a:rPr lang="es-ES" sz="1600" b="0" dirty="0" smtClean="0">
                <a:latin typeface="+mn-lt"/>
              </a:rPr>
              <a:t>Soluciones orientadas a </a:t>
            </a:r>
            <a:r>
              <a:rPr lang="es-ES" sz="1600" b="0" dirty="0" err="1" smtClean="0">
                <a:latin typeface="+mn-lt"/>
              </a:rPr>
              <a:t>ticketing</a:t>
            </a:r>
            <a:endParaRPr lang="es-ES" sz="1600" b="0" dirty="0" smtClean="0">
              <a:latin typeface="+mn-lt"/>
            </a:endParaRPr>
          </a:p>
          <a:p>
            <a:pPr marL="993600" lvl="2" indent="-234000">
              <a:buClr>
                <a:schemeClr val="accent1"/>
              </a:buClr>
              <a:buSzPct val="140000"/>
              <a:buFont typeface="Arial"/>
              <a:buChar char="•"/>
            </a:pPr>
            <a:r>
              <a:rPr lang="es-ES" sz="1600" b="0" dirty="0" smtClean="0">
                <a:latin typeface="+mn-lt"/>
              </a:rPr>
              <a:t>Sistemas embarcados </a:t>
            </a:r>
          </a:p>
        </p:txBody>
      </p:sp>
      <p:sp>
        <p:nvSpPr>
          <p:cNvPr id="18" name="Rectángulo 17"/>
          <p:cNvSpPr/>
          <p:nvPr/>
        </p:nvSpPr>
        <p:spPr bwMode="auto">
          <a:xfrm>
            <a:off x="251520" y="4149080"/>
            <a:ext cx="8889162" cy="129601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 name="Rectángulo 1"/>
          <p:cNvSpPr/>
          <p:nvPr/>
        </p:nvSpPr>
        <p:spPr>
          <a:xfrm>
            <a:off x="755576" y="4437112"/>
            <a:ext cx="7999387" cy="615553"/>
          </a:xfrm>
          <a:prstGeom prst="rect">
            <a:avLst/>
          </a:prstGeom>
        </p:spPr>
        <p:txBody>
          <a:bodyPr wrap="square">
            <a:spAutoFit/>
          </a:bodyPr>
          <a:lstStyle/>
          <a:p>
            <a:pPr marL="0" lvl="0" indent="0" algn="ctr">
              <a:buFont typeface="Arial" panose="020B0604020202020204" pitchFamily="34" charset="0"/>
              <a:buNone/>
            </a:pPr>
            <a:r>
              <a:rPr lang="es-ES" sz="1700" b="0" dirty="0"/>
              <a:t>En general, el consorcio desarrollará y pondrá en marcha </a:t>
            </a:r>
            <a:r>
              <a:rPr lang="es-ES" sz="1700" dirty="0">
                <a:solidFill>
                  <a:schemeClr val="bg1"/>
                </a:solidFill>
              </a:rPr>
              <a:t>4 pilotos </a:t>
            </a:r>
            <a:r>
              <a:rPr lang="es-ES" sz="1700" b="0" dirty="0"/>
              <a:t>para verificar las soluciones desarrolladas en: </a:t>
            </a:r>
            <a:r>
              <a:rPr lang="es-ES" sz="1700" dirty="0">
                <a:solidFill>
                  <a:srgbClr val="FFFFFF"/>
                </a:solidFill>
              </a:rPr>
              <a:t>España, Italia, Reino Unido </a:t>
            </a:r>
            <a:r>
              <a:rPr lang="es-ES" sz="1700" b="0" dirty="0">
                <a:solidFill>
                  <a:srgbClr val="FFFFFF"/>
                </a:solidFill>
              </a:rPr>
              <a:t>y</a:t>
            </a:r>
            <a:r>
              <a:rPr lang="es-ES" sz="1700" dirty="0" smtClean="0">
                <a:solidFill>
                  <a:srgbClr val="FFFFFF"/>
                </a:solidFill>
              </a:rPr>
              <a:t> </a:t>
            </a:r>
            <a:r>
              <a:rPr lang="es-ES" sz="1700" dirty="0">
                <a:solidFill>
                  <a:srgbClr val="FFFFFF"/>
                </a:solidFill>
              </a:rPr>
              <a:t>Serbia</a:t>
            </a:r>
          </a:p>
        </p:txBody>
      </p:sp>
      <p:sp>
        <p:nvSpPr>
          <p:cNvPr id="19" name="Rectángulo 18"/>
          <p:cNvSpPr/>
          <p:nvPr/>
        </p:nvSpPr>
        <p:spPr bwMode="auto">
          <a:xfrm>
            <a:off x="3779912" y="5258885"/>
            <a:ext cx="4975051" cy="89661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0" name="Rectángulo 19"/>
          <p:cNvSpPr/>
          <p:nvPr/>
        </p:nvSpPr>
        <p:spPr>
          <a:xfrm>
            <a:off x="3995936" y="5540063"/>
            <a:ext cx="2808312" cy="353943"/>
          </a:xfrm>
          <a:prstGeom prst="rect">
            <a:avLst/>
          </a:prstGeom>
        </p:spPr>
        <p:txBody>
          <a:bodyPr wrap="square">
            <a:spAutoFit/>
          </a:bodyPr>
          <a:lstStyle/>
          <a:p>
            <a:pPr marL="0" lvl="0" indent="0">
              <a:buFont typeface="Arial" panose="020B0604020202020204" pitchFamily="34" charset="0"/>
              <a:buNone/>
            </a:pPr>
            <a:r>
              <a:rPr lang="es-ES" sz="1700" b="0" dirty="0" smtClean="0"/>
              <a:t>Coordinador del proyecto:</a:t>
            </a:r>
            <a:endParaRPr lang="es-ES" sz="1700" dirty="0">
              <a:solidFill>
                <a:srgbClr val="FFFFFF"/>
              </a:solidFill>
            </a:endParaRPr>
          </a:p>
        </p:txBody>
      </p:sp>
      <p:pic>
        <p:nvPicPr>
          <p:cNvPr id="3" name="Imagen 2" descr="logo transparente.png"/>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6948264" y="5488210"/>
            <a:ext cx="1359994" cy="437964"/>
          </a:xfrm>
          <a:prstGeom prst="rect">
            <a:avLst/>
          </a:prstGeom>
        </p:spPr>
      </p:pic>
      <p:pic>
        <p:nvPicPr>
          <p:cNvPr id="16" name="Picture 2"/>
          <p:cNvPicPr>
            <a:picLocks noChangeAspect="1" noChangeArrowheads="1"/>
          </p:cNvPicPr>
          <p:nvPr/>
        </p:nvPicPr>
        <p:blipFill>
          <a:blip r:embed="rId3"/>
          <a:srcRect/>
          <a:stretch>
            <a:fillRect/>
          </a:stretch>
        </p:blipFill>
        <p:spPr bwMode="auto">
          <a:xfrm>
            <a:off x="7164288" y="188640"/>
            <a:ext cx="1590675" cy="723900"/>
          </a:xfrm>
          <a:prstGeom prst="rect">
            <a:avLst/>
          </a:prstGeom>
          <a:noFill/>
          <a:ln w="9525">
            <a:noFill/>
            <a:miter lim="800000"/>
            <a:headEnd/>
            <a:tailEnd/>
          </a:ln>
        </p:spPr>
      </p:pic>
    </p:spTree>
    <p:extLst>
      <p:ext uri="{BB962C8B-B14F-4D97-AF65-F5344CB8AC3E}">
        <p14:creationId xmlns="" xmlns:p14="http://schemas.microsoft.com/office/powerpoint/2010/main" val="342737174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511175" y="287338"/>
            <a:ext cx="8307388" cy="625202"/>
          </a:xfrm>
        </p:spPr>
        <p:txBody>
          <a:bodyPr/>
          <a:lstStyle/>
          <a:p>
            <a:r>
              <a:rPr lang="es-ES" altLang="es-ES" sz="2000" dirty="0" smtClean="0"/>
              <a:t>Consorcio </a:t>
            </a:r>
            <a:r>
              <a:rPr lang="es-ES" altLang="es-ES" sz="2000" dirty="0"/>
              <a:t>internacional de empresas</a:t>
            </a:r>
            <a:endParaRPr lang="es-ES" dirty="0"/>
          </a:p>
        </p:txBody>
      </p:sp>
      <p:sp>
        <p:nvSpPr>
          <p:cNvPr id="7" name="Marcador de texto 6"/>
          <p:cNvSpPr>
            <a:spLocks noGrp="1"/>
          </p:cNvSpPr>
          <p:nvPr>
            <p:ph type="body" sz="quarter" idx="13"/>
          </p:nvPr>
        </p:nvSpPr>
        <p:spPr/>
        <p:txBody>
          <a:bodyPr/>
          <a:lstStyle/>
          <a:p>
            <a:r>
              <a:rPr lang="es-ES" dirty="0" err="1" smtClean="0"/>
              <a:t>Mobiwallet</a:t>
            </a:r>
            <a:endParaRPr lang="es-ES" dirty="0"/>
          </a:p>
        </p:txBody>
      </p:sp>
      <p:sp>
        <p:nvSpPr>
          <p:cNvPr id="17" name="4 Marcador de número de diapositiva"/>
          <p:cNvSpPr txBox="1">
            <a:spLocks noGrp="1"/>
          </p:cNvSpPr>
          <p:nvPr/>
        </p:nvSpPr>
        <p:spPr bwMode="auto">
          <a:xfrm>
            <a:off x="8460928" y="6667897"/>
            <a:ext cx="863600" cy="217487"/>
          </a:xfrm>
          <a:prstGeom prst="rect">
            <a:avLst/>
          </a:prstGeom>
          <a:noFill/>
          <a:ln w="9525">
            <a:noFill/>
            <a:miter lim="800000"/>
            <a:headEnd/>
            <a:tailEnd/>
          </a:ln>
        </p:spPr>
        <p:txBody>
          <a:bodyPr/>
          <a:lstStyle/>
          <a:p>
            <a:pPr eaLnBrk="0" hangingPunct="0"/>
            <a:fld id="{7FD9BFE3-7A87-46A5-9373-403D8DB5DEF2}" type="slidenum">
              <a:rPr lang="es-ES" altLang="es-ES" sz="800" b="0">
                <a:solidFill>
                  <a:srgbClr val="FFFFFF"/>
                </a:solidFill>
              </a:rPr>
              <a:pPr eaLnBrk="0" hangingPunct="0"/>
              <a:t>6</a:t>
            </a:fld>
            <a:endParaRPr lang="es-ES" altLang="es-ES" sz="800" b="0">
              <a:solidFill>
                <a:srgbClr val="FFFFFF"/>
              </a:solidFill>
            </a:endParaRPr>
          </a:p>
        </p:txBody>
      </p:sp>
      <p:pic>
        <p:nvPicPr>
          <p:cNvPr id="21" name="Picture 3"/>
          <p:cNvPicPr>
            <a:picLocks noChangeAspect="1"/>
          </p:cNvPicPr>
          <p:nvPr/>
        </p:nvPicPr>
        <p:blipFill>
          <a:blip r:embed="rId2" cstate="screen">
            <a:alphaModFix amt="74000"/>
            <a:extLst>
              <a:ext uri="{28A0092B-C50C-407E-A947-70E740481C1C}">
                <a14:useLocalDpi xmlns="" xmlns:a14="http://schemas.microsoft.com/office/drawing/2010/main"/>
              </a:ext>
            </a:extLst>
          </a:blip>
          <a:srcRect/>
          <a:stretch>
            <a:fillRect/>
          </a:stretch>
        </p:blipFill>
        <p:spPr bwMode="auto">
          <a:xfrm>
            <a:off x="377378" y="1225674"/>
            <a:ext cx="8240713" cy="4684712"/>
          </a:xfrm>
          <a:prstGeom prst="roundRect">
            <a:avLst>
              <a:gd name="adj" fmla="val 8594"/>
            </a:avLst>
          </a:prstGeom>
          <a:solidFill>
            <a:srgbClr val="FFFFFF">
              <a:shade val="85000"/>
            </a:srgbClr>
          </a:solidFill>
          <a:ln>
            <a:noFill/>
          </a:ln>
          <a:effectLst/>
        </p:spPr>
      </p:pic>
      <p:cxnSp>
        <p:nvCxnSpPr>
          <p:cNvPr id="22" name="Elbow Connector 52"/>
          <p:cNvCxnSpPr>
            <a:stCxn id="26" idx="1"/>
            <a:endCxn id="48" idx="6"/>
          </p:cNvCxnSpPr>
          <p:nvPr/>
        </p:nvCxnSpPr>
        <p:spPr>
          <a:xfrm rot="10800000">
            <a:off x="4931917" y="4915024"/>
            <a:ext cx="1649837" cy="156034"/>
          </a:xfrm>
          <a:prstGeom prst="bentConnector3">
            <a:avLst>
              <a:gd name="adj1" fmla="val 50000"/>
            </a:avLst>
          </a:prstGeom>
          <a:ln w="38100">
            <a:solidFill>
              <a:srgbClr val="EA9922"/>
            </a:solidFill>
            <a:tailEnd type="none"/>
          </a:ln>
        </p:spPr>
        <p:style>
          <a:lnRef idx="1">
            <a:schemeClr val="accent1"/>
          </a:lnRef>
          <a:fillRef idx="0">
            <a:schemeClr val="accent1"/>
          </a:fillRef>
          <a:effectRef idx="0">
            <a:schemeClr val="accent1"/>
          </a:effectRef>
          <a:fontRef idx="minor">
            <a:schemeClr val="tx1"/>
          </a:fontRef>
        </p:style>
      </p:cxnSp>
      <p:cxnSp>
        <p:nvCxnSpPr>
          <p:cNvPr id="23" name="Elbow Connector 48"/>
          <p:cNvCxnSpPr>
            <a:stCxn id="27" idx="2"/>
            <a:endCxn id="49" idx="1"/>
          </p:cNvCxnSpPr>
          <p:nvPr/>
        </p:nvCxnSpPr>
        <p:spPr>
          <a:xfrm rot="5400000">
            <a:off x="5053376" y="3633530"/>
            <a:ext cx="1475814" cy="436166"/>
          </a:xfrm>
          <a:prstGeom prst="bentConnector3">
            <a:avLst>
              <a:gd name="adj1" fmla="val 50000"/>
            </a:avLst>
          </a:prstGeom>
          <a:ln w="38100">
            <a:solidFill>
              <a:srgbClr val="EA9922"/>
            </a:solidFill>
            <a:tailEnd type="non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flipH="1" flipV="1">
            <a:off x="1028253" y="1920725"/>
            <a:ext cx="2787650" cy="1677392"/>
          </a:xfrm>
          <a:prstGeom prst="bentConnector3">
            <a:avLst>
              <a:gd name="adj1" fmla="val 102382"/>
            </a:avLst>
          </a:prstGeom>
          <a:ln w="38100">
            <a:solidFill>
              <a:srgbClr val="EA9922"/>
            </a:solidFill>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39"/>
          <p:cNvCxnSpPr>
            <a:stCxn id="32" idx="0"/>
            <a:endCxn id="47" idx="0"/>
          </p:cNvCxnSpPr>
          <p:nvPr/>
        </p:nvCxnSpPr>
        <p:spPr>
          <a:xfrm rot="16200000" flipH="1">
            <a:off x="2049387" y="3348534"/>
            <a:ext cx="1068115" cy="1855315"/>
          </a:xfrm>
          <a:prstGeom prst="bentConnector3">
            <a:avLst>
              <a:gd name="adj1" fmla="val -21402"/>
            </a:avLst>
          </a:prstGeom>
          <a:ln w="38100">
            <a:solidFill>
              <a:srgbClr val="EA9922"/>
            </a:solidFill>
            <a:tailEnd type="none"/>
          </a:ln>
        </p:spPr>
        <p:style>
          <a:lnRef idx="1">
            <a:schemeClr val="accent1"/>
          </a:lnRef>
          <a:fillRef idx="0">
            <a:schemeClr val="accent1"/>
          </a:fillRef>
          <a:effectRef idx="0">
            <a:schemeClr val="accent1"/>
          </a:effectRef>
          <a:fontRef idx="minor">
            <a:schemeClr val="tx1"/>
          </a:fontRef>
        </p:style>
      </p:cxnSp>
      <p:grpSp>
        <p:nvGrpSpPr>
          <p:cNvPr id="50" name="Agrupar 49"/>
          <p:cNvGrpSpPr/>
          <p:nvPr/>
        </p:nvGrpSpPr>
        <p:grpSpPr>
          <a:xfrm>
            <a:off x="553591" y="1225674"/>
            <a:ext cx="2500313" cy="1655762"/>
            <a:chOff x="1028253" y="1005830"/>
            <a:chExt cx="2500313" cy="1655762"/>
          </a:xfrm>
        </p:grpSpPr>
        <p:sp>
          <p:nvSpPr>
            <p:cNvPr id="28" name="Rounded Rectangle 5"/>
            <p:cNvSpPr/>
            <p:nvPr/>
          </p:nvSpPr>
          <p:spPr>
            <a:xfrm>
              <a:off x="1028253" y="1005830"/>
              <a:ext cx="2500313" cy="1655762"/>
            </a:xfrm>
            <a:prstGeom prst="roundRect">
              <a:avLst/>
            </a:prstGeom>
            <a:ln w="19050" cmpd="sng">
              <a:solidFill>
                <a:srgbClr val="EA992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pic>
          <p:nvPicPr>
            <p:cNvPr id="29" name="Picture 4"/>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726752" y="1920725"/>
              <a:ext cx="1149350" cy="564424"/>
            </a:xfrm>
            <a:prstGeom prst="rect">
              <a:avLst/>
            </a:prstGeom>
            <a:noFill/>
            <a:ln w="9525">
              <a:noFill/>
              <a:miter lim="800000"/>
              <a:headEnd/>
              <a:tailEnd/>
            </a:ln>
          </p:spPr>
        </p:pic>
        <p:pic>
          <p:nvPicPr>
            <p:cNvPr id="30" name="Picture 11"/>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1207640" y="1182811"/>
              <a:ext cx="2187575" cy="546100"/>
            </a:xfrm>
            <a:prstGeom prst="rect">
              <a:avLst/>
            </a:prstGeom>
            <a:noFill/>
            <a:ln w="9525">
              <a:noFill/>
              <a:miter lim="800000"/>
              <a:headEnd/>
              <a:tailEnd/>
            </a:ln>
          </p:spPr>
        </p:pic>
      </p:grpSp>
      <p:sp>
        <p:nvSpPr>
          <p:cNvPr id="32" name="Rounded Rectangle 25"/>
          <p:cNvSpPr/>
          <p:nvPr/>
        </p:nvSpPr>
        <p:spPr bwMode="auto">
          <a:xfrm>
            <a:off x="467544" y="3742134"/>
            <a:ext cx="2376487" cy="2495178"/>
          </a:xfrm>
          <a:prstGeom prst="roundRect">
            <a:avLst/>
          </a:prstGeom>
          <a:ln w="19050" cmpd="sng">
            <a:solidFill>
              <a:srgbClr val="EA992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grpSp>
        <p:nvGrpSpPr>
          <p:cNvPr id="51" name="Agrupar 50"/>
          <p:cNvGrpSpPr/>
          <p:nvPr/>
        </p:nvGrpSpPr>
        <p:grpSpPr>
          <a:xfrm>
            <a:off x="691172" y="3909603"/>
            <a:ext cx="1922573" cy="2160240"/>
            <a:chOff x="777219" y="4005064"/>
            <a:chExt cx="1922573" cy="2160240"/>
          </a:xfrm>
        </p:grpSpPr>
        <p:pic>
          <p:nvPicPr>
            <p:cNvPr id="33" name="Picture 3"/>
            <p:cNvPicPr>
              <a:picLocks noChangeAspect="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777219" y="5137324"/>
              <a:ext cx="1156874" cy="491854"/>
            </a:xfrm>
            <a:prstGeom prst="rect">
              <a:avLst/>
            </a:prstGeom>
            <a:noFill/>
            <a:ln w="9525">
              <a:noFill/>
              <a:miter lim="800000"/>
              <a:headEnd/>
              <a:tailEnd/>
            </a:ln>
          </p:spPr>
        </p:pic>
        <p:pic>
          <p:nvPicPr>
            <p:cNvPr id="34" name="Picture 5"/>
            <p:cNvPicPr>
              <a:picLocks noChangeAspect="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2116261" y="4773679"/>
              <a:ext cx="583531" cy="586440"/>
            </a:xfrm>
            <a:prstGeom prst="rect">
              <a:avLst/>
            </a:prstGeom>
            <a:noFill/>
            <a:ln w="9525">
              <a:noFill/>
              <a:miter lim="800000"/>
              <a:headEnd/>
              <a:tailEnd/>
            </a:ln>
          </p:spPr>
        </p:pic>
        <p:pic>
          <p:nvPicPr>
            <p:cNvPr id="35" name="Picture 6"/>
            <p:cNvPicPr>
              <a:picLocks noChangeAspect="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785222" y="4653136"/>
              <a:ext cx="1140868" cy="340514"/>
            </a:xfrm>
            <a:prstGeom prst="rect">
              <a:avLst/>
            </a:prstGeom>
            <a:noFill/>
            <a:ln w="9525">
              <a:noFill/>
              <a:miter lim="800000"/>
              <a:headEnd/>
              <a:tailEnd/>
            </a:ln>
          </p:spPr>
        </p:pic>
        <p:pic>
          <p:nvPicPr>
            <p:cNvPr id="36" name="Picture 10"/>
            <p:cNvPicPr>
              <a:picLocks noChangeAspect="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1043608" y="5706919"/>
              <a:ext cx="1453733" cy="458385"/>
            </a:xfrm>
            <a:prstGeom prst="rect">
              <a:avLst/>
            </a:prstGeom>
            <a:noFill/>
            <a:ln w="9525">
              <a:noFill/>
              <a:miter lim="800000"/>
              <a:headEnd/>
              <a:tailEnd/>
            </a:ln>
          </p:spPr>
        </p:pic>
        <p:pic>
          <p:nvPicPr>
            <p:cNvPr id="37" name="Picture 15"/>
            <p:cNvPicPr>
              <a:picLocks noChangeAspect="1"/>
            </p:cNvPicPr>
            <p:nvPr/>
          </p:nvPicPr>
          <p:blipFill>
            <a:blip r:embed="rId9" cstate="screen">
              <a:extLst>
                <a:ext uri="{28A0092B-C50C-407E-A947-70E740481C1C}">
                  <a14:useLocalDpi xmlns="" xmlns:a14="http://schemas.microsoft.com/office/drawing/2010/main"/>
                </a:ext>
              </a:extLst>
            </a:blip>
            <a:srcRect/>
            <a:stretch>
              <a:fillRect/>
            </a:stretch>
          </p:blipFill>
          <p:spPr bwMode="auto">
            <a:xfrm>
              <a:off x="965449" y="4005064"/>
              <a:ext cx="1590327" cy="511627"/>
            </a:xfrm>
            <a:prstGeom prst="rect">
              <a:avLst/>
            </a:prstGeom>
            <a:noFill/>
            <a:ln w="9525">
              <a:noFill/>
              <a:miter lim="800000"/>
              <a:headEnd/>
              <a:tailEnd/>
            </a:ln>
          </p:spPr>
        </p:pic>
      </p:grpSp>
      <p:grpSp>
        <p:nvGrpSpPr>
          <p:cNvPr id="52" name="Agrupar 51"/>
          <p:cNvGrpSpPr/>
          <p:nvPr/>
        </p:nvGrpSpPr>
        <p:grpSpPr>
          <a:xfrm>
            <a:off x="5144178" y="1167431"/>
            <a:ext cx="1730375" cy="1946275"/>
            <a:chOff x="5473253" y="1584449"/>
            <a:chExt cx="1730375" cy="1946275"/>
          </a:xfrm>
        </p:grpSpPr>
        <p:sp>
          <p:nvSpPr>
            <p:cNvPr id="27" name="Rounded Rectangle 26"/>
            <p:cNvSpPr/>
            <p:nvPr/>
          </p:nvSpPr>
          <p:spPr>
            <a:xfrm>
              <a:off x="5473253" y="1584449"/>
              <a:ext cx="1730375" cy="1946275"/>
            </a:xfrm>
            <a:prstGeom prst="roundRect">
              <a:avLst/>
            </a:prstGeom>
            <a:ln w="19050" cmpd="sng">
              <a:solidFill>
                <a:srgbClr val="EA992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pic>
          <p:nvPicPr>
            <p:cNvPr id="38" name="Picture 12"/>
            <p:cNvPicPr>
              <a:picLocks noChangeAspect="1"/>
            </p:cNvPicPr>
            <p:nvPr/>
          </p:nvPicPr>
          <p:blipFill>
            <a:blip r:embed="rId10" cstate="screen">
              <a:extLst>
                <a:ext uri="{28A0092B-C50C-407E-A947-70E740481C1C}">
                  <a14:useLocalDpi xmlns="" xmlns:a14="http://schemas.microsoft.com/office/drawing/2010/main"/>
                </a:ext>
              </a:extLst>
            </a:blip>
            <a:srcRect/>
            <a:stretch>
              <a:fillRect/>
            </a:stretch>
          </p:blipFill>
          <p:spPr bwMode="auto">
            <a:xfrm>
              <a:off x="5737349" y="1758704"/>
              <a:ext cx="1173479" cy="427637"/>
            </a:xfrm>
            <a:prstGeom prst="rect">
              <a:avLst/>
            </a:prstGeom>
            <a:noFill/>
            <a:ln w="9525">
              <a:noFill/>
              <a:miter lim="800000"/>
              <a:headEnd/>
              <a:tailEnd/>
            </a:ln>
          </p:spPr>
        </p:pic>
        <p:pic>
          <p:nvPicPr>
            <p:cNvPr id="39" name="Picture 17"/>
            <p:cNvPicPr>
              <a:picLocks noChangeAspect="1"/>
            </p:cNvPicPr>
            <p:nvPr/>
          </p:nvPicPr>
          <p:blipFill>
            <a:blip r:embed="rId11" cstate="screen">
              <a:extLst>
                <a:ext uri="{28A0092B-C50C-407E-A947-70E740481C1C}">
                  <a14:useLocalDpi xmlns="" xmlns:a14="http://schemas.microsoft.com/office/drawing/2010/main"/>
                </a:ext>
              </a:extLst>
            </a:blip>
            <a:srcRect/>
            <a:stretch>
              <a:fillRect/>
            </a:stretch>
          </p:blipFill>
          <p:spPr bwMode="auto">
            <a:xfrm>
              <a:off x="5718631" y="2904879"/>
              <a:ext cx="1210915" cy="452113"/>
            </a:xfrm>
            <a:prstGeom prst="rect">
              <a:avLst/>
            </a:prstGeom>
            <a:noFill/>
            <a:ln w="9525">
              <a:noFill/>
              <a:miter lim="800000"/>
              <a:headEnd/>
              <a:tailEnd/>
            </a:ln>
          </p:spPr>
        </p:pic>
        <p:pic>
          <p:nvPicPr>
            <p:cNvPr id="40" name="Picture 18"/>
            <p:cNvPicPr>
              <a:picLocks noChangeAspect="1"/>
            </p:cNvPicPr>
            <p:nvPr/>
          </p:nvPicPr>
          <p:blipFill>
            <a:blip r:embed="rId12" cstate="screen">
              <a:extLst>
                <a:ext uri="{28A0092B-C50C-407E-A947-70E740481C1C}">
                  <a14:useLocalDpi xmlns="" xmlns:a14="http://schemas.microsoft.com/office/drawing/2010/main"/>
                </a:ext>
              </a:extLst>
            </a:blip>
            <a:srcRect l="8144" t="20703" r="6366" b="10945"/>
            <a:stretch>
              <a:fillRect/>
            </a:stretch>
          </p:blipFill>
          <p:spPr bwMode="auto">
            <a:xfrm>
              <a:off x="5699913" y="2338142"/>
              <a:ext cx="1248351" cy="416117"/>
            </a:xfrm>
            <a:prstGeom prst="rect">
              <a:avLst/>
            </a:prstGeom>
            <a:noFill/>
            <a:ln w="9525">
              <a:noFill/>
              <a:miter lim="800000"/>
              <a:headEnd/>
              <a:tailEnd/>
            </a:ln>
          </p:spPr>
        </p:pic>
      </p:grpSp>
      <p:grpSp>
        <p:nvGrpSpPr>
          <p:cNvPr id="53" name="Agrupar 52"/>
          <p:cNvGrpSpPr/>
          <p:nvPr/>
        </p:nvGrpSpPr>
        <p:grpSpPr>
          <a:xfrm>
            <a:off x="6581753" y="3785976"/>
            <a:ext cx="2269009" cy="2570163"/>
            <a:chOff x="6660232" y="3891086"/>
            <a:chExt cx="2269009" cy="2570163"/>
          </a:xfrm>
        </p:grpSpPr>
        <p:sp>
          <p:nvSpPr>
            <p:cNvPr id="26" name="Rounded Rectangle 27"/>
            <p:cNvSpPr/>
            <p:nvPr/>
          </p:nvSpPr>
          <p:spPr>
            <a:xfrm>
              <a:off x="6660232" y="3891086"/>
              <a:ext cx="2269009" cy="2570163"/>
            </a:xfrm>
            <a:prstGeom prst="roundRect">
              <a:avLst/>
            </a:prstGeom>
            <a:ln w="19050" cmpd="sng">
              <a:solidFill>
                <a:srgbClr val="EA992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pic>
          <p:nvPicPr>
            <p:cNvPr id="41" name="Picture 7"/>
            <p:cNvPicPr>
              <a:picLocks noChangeAspect="1"/>
            </p:cNvPicPr>
            <p:nvPr/>
          </p:nvPicPr>
          <p:blipFill>
            <a:blip r:embed="rId13" cstate="screen">
              <a:extLst>
                <a:ext uri="{28A0092B-C50C-407E-A947-70E740481C1C}">
                  <a14:useLocalDpi xmlns="" xmlns:a14="http://schemas.microsoft.com/office/drawing/2010/main"/>
                </a:ext>
              </a:extLst>
            </a:blip>
            <a:srcRect/>
            <a:stretch>
              <a:fillRect/>
            </a:stretch>
          </p:blipFill>
          <p:spPr bwMode="auto">
            <a:xfrm>
              <a:off x="6874553" y="5733256"/>
              <a:ext cx="1586375" cy="557375"/>
            </a:xfrm>
            <a:prstGeom prst="rect">
              <a:avLst/>
            </a:prstGeom>
            <a:noFill/>
            <a:ln w="9525">
              <a:noFill/>
              <a:miter lim="800000"/>
              <a:headEnd/>
              <a:tailEnd/>
            </a:ln>
          </p:spPr>
        </p:pic>
        <p:pic>
          <p:nvPicPr>
            <p:cNvPr id="42" name="Picture 8"/>
            <p:cNvPicPr>
              <a:picLocks noChangeAspect="1"/>
            </p:cNvPicPr>
            <p:nvPr/>
          </p:nvPicPr>
          <p:blipFill>
            <a:blip r:embed="rId14" cstate="screen">
              <a:extLst>
                <a:ext uri="{28A0092B-C50C-407E-A947-70E740481C1C}">
                  <a14:useLocalDpi xmlns="" xmlns:a14="http://schemas.microsoft.com/office/drawing/2010/main"/>
                </a:ext>
              </a:extLst>
            </a:blip>
            <a:srcRect/>
            <a:stretch>
              <a:fillRect/>
            </a:stretch>
          </p:blipFill>
          <p:spPr bwMode="auto">
            <a:xfrm>
              <a:off x="7240079" y="3992651"/>
              <a:ext cx="989908" cy="630514"/>
            </a:xfrm>
            <a:prstGeom prst="rect">
              <a:avLst/>
            </a:prstGeom>
            <a:noFill/>
            <a:ln w="9525">
              <a:noFill/>
              <a:miter lim="800000"/>
              <a:headEnd/>
              <a:tailEnd/>
            </a:ln>
          </p:spPr>
        </p:pic>
        <p:pic>
          <p:nvPicPr>
            <p:cNvPr id="43" name="Picture 9"/>
            <p:cNvPicPr>
              <a:picLocks noChangeAspect="1"/>
            </p:cNvPicPr>
            <p:nvPr/>
          </p:nvPicPr>
          <p:blipFill>
            <a:blip r:embed="rId15" cstate="screen">
              <a:extLst>
                <a:ext uri="{28A0092B-C50C-407E-A947-70E740481C1C}">
                  <a14:useLocalDpi xmlns="" xmlns:a14="http://schemas.microsoft.com/office/drawing/2010/main"/>
                </a:ext>
              </a:extLst>
            </a:blip>
            <a:srcRect/>
            <a:stretch>
              <a:fillRect/>
            </a:stretch>
          </p:blipFill>
          <p:spPr bwMode="auto">
            <a:xfrm>
              <a:off x="7540861" y="4725144"/>
              <a:ext cx="1025217" cy="372004"/>
            </a:xfrm>
            <a:prstGeom prst="rect">
              <a:avLst/>
            </a:prstGeom>
            <a:noFill/>
            <a:ln w="9525">
              <a:noFill/>
              <a:miter lim="800000"/>
              <a:headEnd/>
              <a:tailEnd/>
            </a:ln>
          </p:spPr>
        </p:pic>
        <p:pic>
          <p:nvPicPr>
            <p:cNvPr id="44" name="Picture 13"/>
            <p:cNvPicPr>
              <a:picLocks noChangeAspect="1"/>
            </p:cNvPicPr>
            <p:nvPr/>
          </p:nvPicPr>
          <p:blipFill>
            <a:blip r:embed="rId16" cstate="screen">
              <a:extLst>
                <a:ext uri="{28A0092B-C50C-407E-A947-70E740481C1C}">
                  <a14:useLocalDpi xmlns="" xmlns:a14="http://schemas.microsoft.com/office/drawing/2010/main"/>
                </a:ext>
              </a:extLst>
            </a:blip>
            <a:srcRect/>
            <a:stretch>
              <a:fillRect/>
            </a:stretch>
          </p:blipFill>
          <p:spPr bwMode="auto">
            <a:xfrm>
              <a:off x="6826272" y="4948378"/>
              <a:ext cx="530893" cy="496846"/>
            </a:xfrm>
            <a:prstGeom prst="rect">
              <a:avLst/>
            </a:prstGeom>
            <a:noFill/>
            <a:ln w="9525">
              <a:noFill/>
              <a:miter lim="800000"/>
              <a:headEnd/>
              <a:tailEnd/>
            </a:ln>
          </p:spPr>
        </p:pic>
        <p:pic>
          <p:nvPicPr>
            <p:cNvPr id="45" name="Picture 14"/>
            <p:cNvPicPr>
              <a:picLocks noChangeAspect="1"/>
            </p:cNvPicPr>
            <p:nvPr/>
          </p:nvPicPr>
          <p:blipFill>
            <a:blip r:embed="rId17" cstate="screen">
              <a:extLst>
                <a:ext uri="{28A0092B-C50C-407E-A947-70E740481C1C}">
                  <a14:useLocalDpi xmlns="" xmlns:a14="http://schemas.microsoft.com/office/drawing/2010/main"/>
                </a:ext>
              </a:extLst>
            </a:blip>
            <a:srcRect/>
            <a:stretch>
              <a:fillRect/>
            </a:stretch>
          </p:blipFill>
          <p:spPr bwMode="auto">
            <a:xfrm>
              <a:off x="7568246" y="5278227"/>
              <a:ext cx="1026478" cy="356871"/>
            </a:xfrm>
            <a:prstGeom prst="rect">
              <a:avLst/>
            </a:prstGeom>
            <a:noFill/>
            <a:ln w="9525">
              <a:noFill/>
              <a:miter lim="800000"/>
              <a:headEnd/>
              <a:tailEnd/>
            </a:ln>
          </p:spPr>
        </p:pic>
      </p:grpSp>
      <p:sp>
        <p:nvSpPr>
          <p:cNvPr id="46" name="Oval 35"/>
          <p:cNvSpPr/>
          <p:nvPr/>
        </p:nvSpPr>
        <p:spPr>
          <a:xfrm>
            <a:off x="3815903" y="3529136"/>
            <a:ext cx="107950" cy="107950"/>
          </a:xfrm>
          <a:prstGeom prst="ellipse">
            <a:avLst/>
          </a:prstGeom>
          <a:solidFill>
            <a:srgbClr val="EA9922"/>
          </a:solidFill>
          <a:ln>
            <a:solidFill>
              <a:srgbClr val="EA9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Oval 38"/>
          <p:cNvSpPr/>
          <p:nvPr/>
        </p:nvSpPr>
        <p:spPr>
          <a:xfrm>
            <a:off x="3457128" y="4810249"/>
            <a:ext cx="107950" cy="107950"/>
          </a:xfrm>
          <a:prstGeom prst="ellipse">
            <a:avLst/>
          </a:prstGeom>
          <a:solidFill>
            <a:srgbClr val="EA9922"/>
          </a:solidFill>
          <a:ln>
            <a:solidFill>
              <a:srgbClr val="EA9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Oval 46"/>
          <p:cNvSpPr/>
          <p:nvPr/>
        </p:nvSpPr>
        <p:spPr>
          <a:xfrm>
            <a:off x="4823966" y="4861049"/>
            <a:ext cx="107950" cy="107950"/>
          </a:xfrm>
          <a:prstGeom prst="ellipse">
            <a:avLst/>
          </a:prstGeom>
          <a:solidFill>
            <a:srgbClr val="EA9922"/>
          </a:solidFill>
          <a:ln>
            <a:solidFill>
              <a:srgbClr val="EA9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 name="Oval 47"/>
          <p:cNvSpPr/>
          <p:nvPr/>
        </p:nvSpPr>
        <p:spPr>
          <a:xfrm>
            <a:off x="5557391" y="4573711"/>
            <a:ext cx="107950" cy="107950"/>
          </a:xfrm>
          <a:prstGeom prst="ellipse">
            <a:avLst/>
          </a:prstGeom>
          <a:solidFill>
            <a:srgbClr val="EA9922"/>
          </a:solidFill>
          <a:ln>
            <a:solidFill>
              <a:srgbClr val="EA9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4" name="Picture 2"/>
          <p:cNvPicPr>
            <a:picLocks noChangeAspect="1" noChangeArrowheads="1"/>
          </p:cNvPicPr>
          <p:nvPr/>
        </p:nvPicPr>
        <p:blipFill>
          <a:blip r:embed="rId18"/>
          <a:srcRect/>
          <a:stretch>
            <a:fillRect/>
          </a:stretch>
        </p:blipFill>
        <p:spPr bwMode="auto">
          <a:xfrm>
            <a:off x="7164288" y="188640"/>
            <a:ext cx="1590675" cy="723900"/>
          </a:xfrm>
          <a:prstGeom prst="rect">
            <a:avLst/>
          </a:prstGeom>
          <a:noFill/>
          <a:ln w="9525">
            <a:noFill/>
            <a:miter lim="800000"/>
            <a:headEnd/>
            <a:tailEnd/>
          </a:ln>
        </p:spPr>
      </p:pic>
    </p:spTree>
    <p:extLst>
      <p:ext uri="{BB962C8B-B14F-4D97-AF65-F5344CB8AC3E}">
        <p14:creationId xmlns="" xmlns:p14="http://schemas.microsoft.com/office/powerpoint/2010/main" val="303848048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511175" y="287338"/>
            <a:ext cx="8307388" cy="625202"/>
          </a:xfrm>
        </p:spPr>
        <p:txBody>
          <a:bodyPr/>
          <a:lstStyle/>
          <a:p>
            <a:r>
              <a:rPr lang="es-ES" altLang="es-ES" sz="2000" dirty="0" smtClean="0"/>
              <a:t>Consorcio español</a:t>
            </a:r>
            <a:endParaRPr lang="es-ES" dirty="0"/>
          </a:p>
        </p:txBody>
      </p:sp>
      <p:sp>
        <p:nvSpPr>
          <p:cNvPr id="7" name="Marcador de texto 6"/>
          <p:cNvSpPr>
            <a:spLocks noGrp="1"/>
          </p:cNvSpPr>
          <p:nvPr>
            <p:ph type="body" sz="quarter" idx="13"/>
          </p:nvPr>
        </p:nvSpPr>
        <p:spPr/>
        <p:txBody>
          <a:bodyPr/>
          <a:lstStyle/>
          <a:p>
            <a:r>
              <a:rPr lang="es-ES" dirty="0" err="1" smtClean="0"/>
              <a:t>Mobiwallet</a:t>
            </a:r>
            <a:endParaRPr lang="es-ES" dirty="0"/>
          </a:p>
        </p:txBody>
      </p:sp>
      <p:pic>
        <p:nvPicPr>
          <p:cNvPr id="10" name="Picture 2"/>
          <p:cNvPicPr>
            <a:picLocks noChangeAspect="1" noChangeArrowheads="1"/>
          </p:cNvPicPr>
          <p:nvPr/>
        </p:nvPicPr>
        <p:blipFill>
          <a:blip r:embed="rId2"/>
          <a:srcRect/>
          <a:stretch>
            <a:fillRect/>
          </a:stretch>
        </p:blipFill>
        <p:spPr bwMode="auto">
          <a:xfrm>
            <a:off x="7164288" y="188640"/>
            <a:ext cx="1590675" cy="723900"/>
          </a:xfrm>
          <a:prstGeom prst="rect">
            <a:avLst/>
          </a:prstGeom>
          <a:noFill/>
          <a:ln w="9525">
            <a:noFill/>
            <a:miter lim="800000"/>
            <a:headEnd/>
            <a:tailEnd/>
          </a:ln>
        </p:spPr>
      </p:pic>
      <p:pic>
        <p:nvPicPr>
          <p:cNvPr id="55" name="Picture 29" descr="http://innovation-labs.com/seniorchannel/templates/brightside/images/logo_indra.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115616" y="1207889"/>
            <a:ext cx="2066925" cy="985837"/>
          </a:xfrm>
          <a:prstGeom prst="rect">
            <a:avLst/>
          </a:prstGeom>
          <a:noFill/>
          <a:ln w="9525">
            <a:noFill/>
            <a:miter lim="800000"/>
            <a:headEnd/>
            <a:tailEnd/>
          </a:ln>
        </p:spPr>
      </p:pic>
      <p:pic>
        <p:nvPicPr>
          <p:cNvPr id="56" name="Picture 31" descr="http://4.bp.blogspot.com/_jaqAlfq9NgY/S_vqIU1pK_I/AAAAAAAAAc0/uXbTJIELkYI/S1600-R/logo_ayuntamiento.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2548271" y="3443610"/>
            <a:ext cx="822325" cy="1293813"/>
          </a:xfrm>
          <a:prstGeom prst="rect">
            <a:avLst/>
          </a:prstGeom>
          <a:noFill/>
          <a:ln w="9525">
            <a:noFill/>
            <a:miter lim="800000"/>
            <a:headEnd/>
            <a:tailEnd/>
          </a:ln>
        </p:spPr>
      </p:pic>
      <p:pic>
        <p:nvPicPr>
          <p:cNvPr id="57" name="Picture 33" descr="https://encrypted-tbn0.gstatic.com/images?q=tbn:ANd9GcR1oKjmep8tEXKtAnX0DZ0SV5skl1iisnV-Xuq7l6nMgI478xTCWA"/>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943309" y="3645024"/>
            <a:ext cx="889000" cy="890588"/>
          </a:xfrm>
          <a:prstGeom prst="rect">
            <a:avLst/>
          </a:prstGeom>
          <a:noFill/>
          <a:ln w="9525">
            <a:noFill/>
            <a:miter lim="800000"/>
            <a:headEnd/>
            <a:tailEnd/>
          </a:ln>
        </p:spPr>
      </p:pic>
      <p:pic>
        <p:nvPicPr>
          <p:cNvPr id="58" name="Picture 19" descr="Santander"/>
          <p:cNvPicPr>
            <a:picLocks noChangeAspect="1" noChangeArrowheads="1"/>
          </p:cNvPicPr>
          <p:nvPr/>
        </p:nvPicPr>
        <p:blipFill>
          <a:blip r:embed="rId6" cstate="print"/>
          <a:srcRect/>
          <a:stretch>
            <a:fillRect/>
          </a:stretch>
        </p:blipFill>
        <p:spPr bwMode="auto">
          <a:xfrm>
            <a:off x="1418470" y="2503143"/>
            <a:ext cx="1558925" cy="601662"/>
          </a:xfrm>
          <a:prstGeom prst="rect">
            <a:avLst/>
          </a:prstGeom>
          <a:noFill/>
          <a:ln w="9525">
            <a:noFill/>
            <a:miter lim="800000"/>
            <a:headEnd/>
            <a:tailEnd/>
          </a:ln>
        </p:spPr>
      </p:pic>
      <p:pic>
        <p:nvPicPr>
          <p:cNvPr id="59" name="Picture 22" descr="http://www.tst-sistemas.es/wp-content/uploads/2010/07/logo_nuevo70.png"/>
          <p:cNvPicPr>
            <a:picLocks noChangeAspect="1" noChangeArrowheads="1"/>
          </p:cNvPicPr>
          <p:nvPr/>
        </p:nvPicPr>
        <p:blipFill>
          <a:blip r:embed="rId7" cstate="print"/>
          <a:srcRect/>
          <a:stretch>
            <a:fillRect/>
          </a:stretch>
        </p:blipFill>
        <p:spPr bwMode="auto">
          <a:xfrm>
            <a:off x="1387809" y="5169223"/>
            <a:ext cx="1571625" cy="666750"/>
          </a:xfrm>
          <a:prstGeom prst="rect">
            <a:avLst/>
          </a:prstGeom>
          <a:noFill/>
          <a:ln w="9525">
            <a:noFill/>
            <a:miter lim="800000"/>
            <a:headEnd/>
            <a:tailEnd/>
          </a:ln>
        </p:spPr>
      </p:pic>
      <p:sp>
        <p:nvSpPr>
          <p:cNvPr id="2" name="Redondear rectángulo de esquina diagonal 1"/>
          <p:cNvSpPr/>
          <p:nvPr/>
        </p:nvSpPr>
        <p:spPr bwMode="auto">
          <a:xfrm>
            <a:off x="4788024" y="1700808"/>
            <a:ext cx="3744416" cy="4248472"/>
          </a:xfrm>
          <a:prstGeom prst="round2Diag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4" name="4 CuadroTexto"/>
          <p:cNvSpPr txBox="1"/>
          <p:nvPr/>
        </p:nvSpPr>
        <p:spPr>
          <a:xfrm>
            <a:off x="5076056" y="2212503"/>
            <a:ext cx="3150758" cy="3162404"/>
          </a:xfrm>
          <a:prstGeom prst="rect">
            <a:avLst/>
          </a:prstGeom>
          <a:noFill/>
        </p:spPr>
        <p:txBody>
          <a:bodyPr wrap="square">
            <a:spAutoFit/>
          </a:bodyPr>
          <a:lstStyle/>
          <a:p>
            <a:pPr>
              <a:lnSpc>
                <a:spcPct val="130000"/>
              </a:lnSpc>
              <a:defRPr/>
            </a:pPr>
            <a:r>
              <a:rPr lang="es-ES" sz="1400" b="0" dirty="0">
                <a:latin typeface="+mn-lt"/>
              </a:rPr>
              <a:t>Indra con la colaboración de un </a:t>
            </a:r>
            <a:r>
              <a:rPr lang="es-ES" sz="1400" dirty="0">
                <a:latin typeface="+mn-lt"/>
              </a:rPr>
              <a:t>consorcio internacional</a:t>
            </a:r>
            <a:r>
              <a:rPr lang="es-ES" sz="1400" b="0" dirty="0">
                <a:latin typeface="+mn-lt"/>
              </a:rPr>
              <a:t>, focalizará sus esfuerzos en el piloto de Santander con la colaboración del </a:t>
            </a:r>
            <a:r>
              <a:rPr lang="es-ES" sz="1400" dirty="0">
                <a:latin typeface="+mn-lt"/>
              </a:rPr>
              <a:t>Ayuntamiento de Santander</a:t>
            </a:r>
            <a:r>
              <a:rPr lang="es-ES" sz="1400" b="0" dirty="0">
                <a:latin typeface="+mn-lt"/>
              </a:rPr>
              <a:t>, </a:t>
            </a:r>
            <a:r>
              <a:rPr lang="es-ES" sz="1400" dirty="0">
                <a:latin typeface="+mn-lt"/>
              </a:rPr>
              <a:t>Banco de Santander</a:t>
            </a:r>
            <a:r>
              <a:rPr lang="es-ES" sz="1400" b="0" dirty="0">
                <a:latin typeface="+mn-lt"/>
              </a:rPr>
              <a:t>, </a:t>
            </a:r>
            <a:r>
              <a:rPr lang="es-ES" sz="1400" dirty="0">
                <a:latin typeface="+mn-lt"/>
              </a:rPr>
              <a:t>la Universidad de </a:t>
            </a:r>
            <a:r>
              <a:rPr lang="es-ES" sz="1400" dirty="0" smtClean="0">
                <a:latin typeface="+mn-lt"/>
              </a:rPr>
              <a:t>Cantabria </a:t>
            </a:r>
            <a:r>
              <a:rPr lang="es-ES" sz="1400" b="0" dirty="0">
                <a:latin typeface="+mn-lt"/>
              </a:rPr>
              <a:t>y </a:t>
            </a:r>
            <a:r>
              <a:rPr lang="es-ES" sz="1400" dirty="0" smtClean="0">
                <a:latin typeface="+mn-lt"/>
              </a:rPr>
              <a:t>TST</a:t>
            </a:r>
            <a:r>
              <a:rPr lang="es-ES" sz="1400" b="0" dirty="0" smtClean="0">
                <a:latin typeface="+mn-lt"/>
              </a:rPr>
              <a:t> (</a:t>
            </a:r>
            <a:r>
              <a:rPr lang="es-ES" sz="1400" dirty="0" smtClean="0">
                <a:latin typeface="+mn-lt"/>
              </a:rPr>
              <a:t>Tecnología y Servicios Telemáticos con conocimientos en comunicaciones </a:t>
            </a:r>
            <a:r>
              <a:rPr lang="es-ES" sz="1400" dirty="0" err="1" smtClean="0">
                <a:latin typeface="+mn-lt"/>
              </a:rPr>
              <a:t>wireless</a:t>
            </a:r>
            <a:r>
              <a:rPr lang="es-ES" sz="1400" b="0" dirty="0" smtClean="0">
                <a:latin typeface="+mn-lt"/>
              </a:rPr>
              <a:t>), </a:t>
            </a:r>
            <a:r>
              <a:rPr lang="es-ES" sz="1400" b="0" dirty="0">
                <a:latin typeface="+mn-lt"/>
              </a:rPr>
              <a:t>una PYME de Santander.  </a:t>
            </a:r>
            <a:endParaRPr lang="es-ES" sz="1200" b="0" dirty="0">
              <a:latin typeface="+mn-lt"/>
              <a:cs typeface="+mn-cs"/>
            </a:endParaRPr>
          </a:p>
        </p:txBody>
      </p:sp>
    </p:spTree>
    <p:extLst>
      <p:ext uri="{BB962C8B-B14F-4D97-AF65-F5344CB8AC3E}">
        <p14:creationId xmlns="" xmlns:p14="http://schemas.microsoft.com/office/powerpoint/2010/main" val="39211671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bwMode="auto">
          <a:xfrm>
            <a:off x="1547664" y="5661248"/>
            <a:ext cx="7684941" cy="86442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ítulo 5"/>
          <p:cNvSpPr>
            <a:spLocks noGrp="1"/>
          </p:cNvSpPr>
          <p:nvPr>
            <p:ph type="title"/>
          </p:nvPr>
        </p:nvSpPr>
        <p:spPr>
          <a:xfrm>
            <a:off x="511175" y="287338"/>
            <a:ext cx="8307388" cy="625202"/>
          </a:xfrm>
        </p:spPr>
        <p:txBody>
          <a:bodyPr/>
          <a:lstStyle/>
          <a:p>
            <a:r>
              <a:rPr lang="es-ES" altLang="es-ES" sz="2000" dirty="0" smtClean="0"/>
              <a:t>pilotos</a:t>
            </a:r>
            <a:endParaRPr lang="es-ES" dirty="0"/>
          </a:p>
        </p:txBody>
      </p:sp>
      <p:sp>
        <p:nvSpPr>
          <p:cNvPr id="7" name="Marcador de texto 6"/>
          <p:cNvSpPr>
            <a:spLocks noGrp="1"/>
          </p:cNvSpPr>
          <p:nvPr>
            <p:ph type="body" sz="quarter" idx="13"/>
          </p:nvPr>
        </p:nvSpPr>
        <p:spPr/>
        <p:txBody>
          <a:bodyPr/>
          <a:lstStyle/>
          <a:p>
            <a:r>
              <a:rPr lang="es-ES" dirty="0" err="1" smtClean="0"/>
              <a:t>Mobiwallet</a:t>
            </a:r>
            <a:endParaRPr lang="es-ES" dirty="0"/>
          </a:p>
        </p:txBody>
      </p:sp>
      <p:pic>
        <p:nvPicPr>
          <p:cNvPr id="10" name="Picture 2"/>
          <p:cNvPicPr>
            <a:picLocks noChangeAspect="1" noChangeArrowheads="1"/>
          </p:cNvPicPr>
          <p:nvPr/>
        </p:nvPicPr>
        <p:blipFill>
          <a:blip r:embed="rId2"/>
          <a:srcRect/>
          <a:stretch>
            <a:fillRect/>
          </a:stretch>
        </p:blipFill>
        <p:spPr bwMode="auto">
          <a:xfrm>
            <a:off x="7164288" y="188640"/>
            <a:ext cx="1590675" cy="723900"/>
          </a:xfrm>
          <a:prstGeom prst="rect">
            <a:avLst/>
          </a:prstGeom>
          <a:noFill/>
          <a:ln w="9525">
            <a:noFill/>
            <a:miter lim="800000"/>
            <a:headEnd/>
            <a:tailEnd/>
          </a:ln>
        </p:spPr>
      </p:pic>
      <p:grpSp>
        <p:nvGrpSpPr>
          <p:cNvPr id="8" name="Agrupar 7"/>
          <p:cNvGrpSpPr/>
          <p:nvPr/>
        </p:nvGrpSpPr>
        <p:grpSpPr>
          <a:xfrm>
            <a:off x="0" y="1052736"/>
            <a:ext cx="7164288" cy="1008112"/>
            <a:chOff x="0" y="1124744"/>
            <a:chExt cx="7164288" cy="1008112"/>
          </a:xfrm>
        </p:grpSpPr>
        <p:sp>
          <p:nvSpPr>
            <p:cNvPr id="12" name="Rectángulo 11"/>
            <p:cNvSpPr/>
            <p:nvPr/>
          </p:nvSpPr>
          <p:spPr bwMode="auto">
            <a:xfrm>
              <a:off x="0" y="1124744"/>
              <a:ext cx="7164288" cy="100811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Rectángulo 12"/>
            <p:cNvSpPr/>
            <p:nvPr/>
          </p:nvSpPr>
          <p:spPr>
            <a:xfrm>
              <a:off x="513337" y="1290246"/>
              <a:ext cx="6506934" cy="677108"/>
            </a:xfrm>
            <a:prstGeom prst="rect">
              <a:avLst/>
            </a:prstGeom>
          </p:spPr>
          <p:txBody>
            <a:bodyPr wrap="square">
              <a:spAutoFit/>
            </a:bodyPr>
            <a:lstStyle/>
            <a:p>
              <a:pPr marL="0" indent="0">
                <a:buFontTx/>
                <a:buNone/>
                <a:defRPr/>
              </a:pPr>
              <a:r>
                <a:rPr lang="es-ES" altLang="it-IT" sz="1800" b="0" dirty="0" err="1"/>
                <a:t>MobiWallet</a:t>
              </a:r>
              <a:r>
                <a:rPr lang="es-ES" altLang="it-IT" sz="1800" b="0" dirty="0"/>
                <a:t> gestionará la participación de cientos de usuarios </a:t>
              </a:r>
              <a:endParaRPr lang="es-ES" altLang="it-IT" sz="1800" b="0" dirty="0" smtClean="0"/>
            </a:p>
            <a:p>
              <a:pPr marL="0" indent="0">
                <a:buFontTx/>
                <a:buNone/>
                <a:defRPr/>
              </a:pPr>
              <a:r>
                <a:rPr lang="es-ES" altLang="it-IT" sz="1800" b="0" dirty="0" smtClean="0"/>
                <a:t>distribuidos en </a:t>
              </a:r>
              <a:r>
                <a:rPr lang="es-ES" altLang="it-IT" sz="2000" dirty="0">
                  <a:solidFill>
                    <a:srgbClr val="EA9922"/>
                  </a:solidFill>
                </a:rPr>
                <a:t>4 pilotos</a:t>
              </a:r>
              <a:r>
                <a:rPr lang="es-ES" altLang="it-IT" sz="1800" b="0" dirty="0">
                  <a:solidFill>
                    <a:schemeClr val="accent6">
                      <a:lumMod val="75000"/>
                    </a:schemeClr>
                  </a:solidFill>
                </a:rPr>
                <a:t> </a:t>
              </a:r>
              <a:r>
                <a:rPr lang="es-ES" altLang="it-IT" sz="1800" b="0" dirty="0"/>
                <a:t>de otras </a:t>
              </a:r>
              <a:r>
                <a:rPr lang="es-ES" altLang="it-IT" sz="1800" b="0" dirty="0" smtClean="0"/>
                <a:t>ciudades </a:t>
              </a:r>
              <a:r>
                <a:rPr lang="es-ES" altLang="it-IT" sz="1800" b="0" dirty="0"/>
                <a:t>europeas  </a:t>
              </a:r>
            </a:p>
          </p:txBody>
        </p:sp>
      </p:grpSp>
      <p:grpSp>
        <p:nvGrpSpPr>
          <p:cNvPr id="5" name="Agrupar 4"/>
          <p:cNvGrpSpPr/>
          <p:nvPr/>
        </p:nvGrpSpPr>
        <p:grpSpPr>
          <a:xfrm>
            <a:off x="250825" y="2348880"/>
            <a:ext cx="8631238" cy="2771775"/>
            <a:chOff x="250825" y="2492896"/>
            <a:chExt cx="8631238" cy="2771775"/>
          </a:xfrm>
        </p:grpSpPr>
        <p:pic>
          <p:nvPicPr>
            <p:cNvPr id="14" name="Picture 1"/>
            <p:cNvPicPr>
              <a:picLocks noChangeAspect="1"/>
            </p:cNvPicPr>
            <p:nvPr/>
          </p:nvPicPr>
          <p:blipFill>
            <a:blip r:embed="rId3"/>
            <a:srcRect/>
            <a:stretch>
              <a:fillRect/>
            </a:stretch>
          </p:blipFill>
          <p:spPr bwMode="auto">
            <a:xfrm>
              <a:off x="250825" y="2492896"/>
              <a:ext cx="8631238" cy="2771775"/>
            </a:xfrm>
            <a:prstGeom prst="rect">
              <a:avLst/>
            </a:prstGeom>
            <a:noFill/>
            <a:ln w="9525">
              <a:noFill/>
              <a:miter lim="800000"/>
              <a:headEnd/>
              <a:tailEnd/>
            </a:ln>
          </p:spPr>
        </p:pic>
        <p:sp>
          <p:nvSpPr>
            <p:cNvPr id="3" name="CuadroTexto 2"/>
            <p:cNvSpPr txBox="1"/>
            <p:nvPr/>
          </p:nvSpPr>
          <p:spPr bwMode="auto">
            <a:xfrm>
              <a:off x="971600" y="2492896"/>
              <a:ext cx="1296144" cy="230832"/>
            </a:xfrm>
            <a:prstGeom prst="rect">
              <a:avLst/>
            </a:prstGeom>
            <a:solidFill>
              <a:srgbClr val="FFFFFF"/>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s-ES" sz="900" dirty="0" smtClean="0"/>
                <a:t>Santander</a:t>
              </a:r>
            </a:p>
          </p:txBody>
        </p:sp>
        <p:sp>
          <p:nvSpPr>
            <p:cNvPr id="16" name="CuadroTexto 15"/>
            <p:cNvSpPr txBox="1"/>
            <p:nvPr/>
          </p:nvSpPr>
          <p:spPr bwMode="auto">
            <a:xfrm>
              <a:off x="2555776" y="2492896"/>
              <a:ext cx="1296144" cy="230832"/>
            </a:xfrm>
            <a:prstGeom prst="rect">
              <a:avLst/>
            </a:prstGeom>
            <a:solidFill>
              <a:srgbClr val="FFFFFF"/>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a:r>
                <a:rPr lang="es-ES" sz="900" dirty="0" err="1" smtClean="0"/>
                <a:t>Tuscany</a:t>
              </a:r>
              <a:endParaRPr lang="es-ES" sz="900" dirty="0" smtClean="0"/>
            </a:p>
          </p:txBody>
        </p:sp>
        <p:sp>
          <p:nvSpPr>
            <p:cNvPr id="17" name="CuadroTexto 16"/>
            <p:cNvSpPr txBox="1"/>
            <p:nvPr/>
          </p:nvSpPr>
          <p:spPr bwMode="auto">
            <a:xfrm>
              <a:off x="5436096" y="2564904"/>
              <a:ext cx="1296144" cy="230832"/>
            </a:xfrm>
            <a:prstGeom prst="rect">
              <a:avLst/>
            </a:prstGeom>
            <a:solidFill>
              <a:srgbClr val="FFFFFF"/>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a:r>
                <a:rPr lang="es-ES" sz="900" dirty="0" smtClean="0"/>
                <a:t>West </a:t>
              </a:r>
              <a:r>
                <a:rPr lang="es-ES" sz="900" dirty="0" err="1" smtClean="0"/>
                <a:t>Midlands</a:t>
              </a:r>
              <a:endParaRPr lang="es-ES" sz="900" dirty="0" smtClean="0"/>
            </a:p>
          </p:txBody>
        </p:sp>
        <p:sp>
          <p:nvSpPr>
            <p:cNvPr id="18" name="CuadroTexto 17"/>
            <p:cNvSpPr txBox="1"/>
            <p:nvPr/>
          </p:nvSpPr>
          <p:spPr bwMode="auto">
            <a:xfrm>
              <a:off x="7020271" y="2492896"/>
              <a:ext cx="1728441" cy="230832"/>
            </a:xfrm>
            <a:prstGeom prst="rect">
              <a:avLst/>
            </a:prstGeom>
            <a:solidFill>
              <a:srgbClr val="FFFFFF"/>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r>
                <a:rPr lang="es-ES" sz="900" dirty="0" err="1" smtClean="0"/>
                <a:t>Novi</a:t>
              </a:r>
              <a:r>
                <a:rPr lang="es-ES" sz="900" dirty="0" smtClean="0"/>
                <a:t> </a:t>
              </a:r>
              <a:r>
                <a:rPr lang="es-ES" sz="900" dirty="0" err="1" smtClean="0"/>
                <a:t>Sad</a:t>
              </a:r>
              <a:endParaRPr lang="es-ES" sz="900" dirty="0" smtClean="0"/>
            </a:p>
          </p:txBody>
        </p:sp>
        <p:sp>
          <p:nvSpPr>
            <p:cNvPr id="19" name="CuadroTexto 18"/>
            <p:cNvSpPr txBox="1"/>
            <p:nvPr/>
          </p:nvSpPr>
          <p:spPr bwMode="auto">
            <a:xfrm>
              <a:off x="3923928" y="3212976"/>
              <a:ext cx="864096" cy="155171"/>
            </a:xfrm>
            <a:prstGeom prst="rect">
              <a:avLst/>
            </a:prstGeom>
            <a:solidFill>
              <a:srgbClr val="FFFFFF"/>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a:lnSpc>
                  <a:spcPct val="50000"/>
                </a:lnSpc>
              </a:pPr>
              <a:r>
                <a:rPr lang="es-ES" sz="700" dirty="0" smtClean="0"/>
                <a:t>Florence</a:t>
              </a:r>
            </a:p>
          </p:txBody>
        </p:sp>
        <p:sp>
          <p:nvSpPr>
            <p:cNvPr id="20" name="CuadroTexto 19"/>
            <p:cNvSpPr txBox="1"/>
            <p:nvPr/>
          </p:nvSpPr>
          <p:spPr bwMode="auto">
            <a:xfrm>
              <a:off x="4572000" y="3933056"/>
              <a:ext cx="432048" cy="155171"/>
            </a:xfrm>
            <a:prstGeom prst="rect">
              <a:avLst/>
            </a:prstGeom>
            <a:solidFill>
              <a:srgbClr val="FFFFFF"/>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nSpc>
                  <a:spcPct val="50000"/>
                </a:lnSpc>
              </a:pPr>
              <a:r>
                <a:rPr lang="es-ES" sz="700" dirty="0" smtClean="0"/>
                <a:t>Pisa</a:t>
              </a:r>
            </a:p>
          </p:txBody>
        </p:sp>
      </p:grpSp>
      <p:sp>
        <p:nvSpPr>
          <p:cNvPr id="4" name="Rectángulo 3"/>
          <p:cNvSpPr/>
          <p:nvPr/>
        </p:nvSpPr>
        <p:spPr>
          <a:xfrm>
            <a:off x="1619673" y="5824157"/>
            <a:ext cx="7129039" cy="538609"/>
          </a:xfrm>
          <a:prstGeom prst="rect">
            <a:avLst/>
          </a:prstGeom>
        </p:spPr>
        <p:txBody>
          <a:bodyPr wrap="square">
            <a:spAutoFit/>
          </a:bodyPr>
          <a:lstStyle/>
          <a:p>
            <a:pPr marL="0" indent="0" algn="r">
              <a:buFontTx/>
              <a:buNone/>
              <a:defRPr/>
            </a:pPr>
            <a:r>
              <a:rPr lang="es-ES" altLang="it-IT" sz="1500" dirty="0" smtClean="0">
                <a:solidFill>
                  <a:srgbClr val="CDDF21"/>
                </a:solidFill>
              </a:rPr>
              <a:t>El </a:t>
            </a:r>
            <a:r>
              <a:rPr lang="es-ES" altLang="it-IT" sz="1500" dirty="0">
                <a:solidFill>
                  <a:srgbClr val="CDDF21"/>
                </a:solidFill>
              </a:rPr>
              <a:t>protagonista</a:t>
            </a:r>
            <a:r>
              <a:rPr lang="es-ES" altLang="it-IT" sz="1500" dirty="0">
                <a:solidFill>
                  <a:schemeClr val="accent1">
                    <a:lumMod val="20000"/>
                    <a:lumOff val="80000"/>
                  </a:schemeClr>
                </a:solidFill>
              </a:rPr>
              <a:t> </a:t>
            </a:r>
            <a:r>
              <a:rPr lang="es-ES" altLang="it-IT" sz="1400" b="0" dirty="0">
                <a:solidFill>
                  <a:schemeClr val="bg1"/>
                </a:solidFill>
              </a:rPr>
              <a:t>en cualquier sistema de transporte inteligente </a:t>
            </a:r>
            <a:r>
              <a:rPr lang="es-ES" altLang="it-IT" sz="1400" b="0" dirty="0" smtClean="0">
                <a:solidFill>
                  <a:schemeClr val="bg1"/>
                </a:solidFill>
              </a:rPr>
              <a:t>es </a:t>
            </a:r>
            <a:r>
              <a:rPr lang="es-ES" altLang="it-IT" sz="1500" dirty="0" smtClean="0">
                <a:solidFill>
                  <a:srgbClr val="CDDF21"/>
                </a:solidFill>
              </a:rPr>
              <a:t>el </a:t>
            </a:r>
            <a:r>
              <a:rPr lang="es-ES" altLang="it-IT" sz="1500" dirty="0">
                <a:solidFill>
                  <a:srgbClr val="CDDF21"/>
                </a:solidFill>
              </a:rPr>
              <a:t>ciudadano</a:t>
            </a:r>
            <a:r>
              <a:rPr lang="es-ES" altLang="it-IT" sz="1400" b="0" dirty="0">
                <a:solidFill>
                  <a:schemeClr val="bg1"/>
                </a:solidFill>
              </a:rPr>
              <a:t> </a:t>
            </a:r>
            <a:r>
              <a:rPr lang="es-ES" altLang="it-IT" sz="1400" b="0" dirty="0" smtClean="0">
                <a:solidFill>
                  <a:schemeClr val="bg1"/>
                </a:solidFill>
              </a:rPr>
              <a:t/>
            </a:r>
            <a:br>
              <a:rPr lang="es-ES" altLang="it-IT" sz="1400" b="0" dirty="0" smtClean="0">
                <a:solidFill>
                  <a:schemeClr val="bg1"/>
                </a:solidFill>
              </a:rPr>
            </a:br>
            <a:r>
              <a:rPr lang="es-ES" altLang="it-IT" sz="1400" b="0" dirty="0" smtClean="0">
                <a:solidFill>
                  <a:schemeClr val="bg1"/>
                </a:solidFill>
              </a:rPr>
              <a:t>ya que </a:t>
            </a:r>
            <a:r>
              <a:rPr lang="es-ES" altLang="it-IT" sz="1400" b="0" dirty="0">
                <a:solidFill>
                  <a:schemeClr val="bg1"/>
                </a:solidFill>
              </a:rPr>
              <a:t>es poco probable que cualquier sistema novedoso </a:t>
            </a:r>
            <a:r>
              <a:rPr lang="es-ES" altLang="it-IT" sz="1400" b="0" dirty="0" smtClean="0">
                <a:solidFill>
                  <a:schemeClr val="bg1"/>
                </a:solidFill>
              </a:rPr>
              <a:t>tenga </a:t>
            </a:r>
            <a:r>
              <a:rPr lang="es-ES" altLang="it-IT" sz="1400" b="0" dirty="0">
                <a:solidFill>
                  <a:schemeClr val="bg1"/>
                </a:solidFill>
              </a:rPr>
              <a:t>éxito sin su </a:t>
            </a:r>
            <a:r>
              <a:rPr lang="es-ES" altLang="it-IT" sz="1400" b="0" dirty="0" smtClean="0">
                <a:solidFill>
                  <a:schemeClr val="bg1"/>
                </a:solidFill>
              </a:rPr>
              <a:t>aportación</a:t>
            </a:r>
            <a:endParaRPr lang="es-ES" altLang="it-IT" sz="1400" b="0" dirty="0">
              <a:solidFill>
                <a:schemeClr val="bg1"/>
              </a:solidFill>
            </a:endParaRPr>
          </a:p>
        </p:txBody>
      </p:sp>
    </p:spTree>
    <p:extLst>
      <p:ext uri="{BB962C8B-B14F-4D97-AF65-F5344CB8AC3E}">
        <p14:creationId xmlns="" xmlns:p14="http://schemas.microsoft.com/office/powerpoint/2010/main" val="1923490763"/>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banner_uk_pilot1.jpg"/>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0" y="4293096"/>
            <a:ext cx="9144000" cy="2232422"/>
          </a:xfrm>
          <a:prstGeom prst="rect">
            <a:avLst/>
          </a:prstGeom>
        </p:spPr>
      </p:pic>
      <p:sp>
        <p:nvSpPr>
          <p:cNvPr id="6" name="Título 5"/>
          <p:cNvSpPr>
            <a:spLocks noGrp="1"/>
          </p:cNvSpPr>
          <p:nvPr>
            <p:ph type="title"/>
          </p:nvPr>
        </p:nvSpPr>
        <p:spPr>
          <a:xfrm>
            <a:off x="511175" y="287338"/>
            <a:ext cx="8307388" cy="625202"/>
          </a:xfrm>
        </p:spPr>
        <p:txBody>
          <a:bodyPr/>
          <a:lstStyle/>
          <a:p>
            <a:r>
              <a:rPr lang="es-ES" altLang="es-ES" sz="2000" dirty="0" smtClean="0"/>
              <a:t>piloto español</a:t>
            </a:r>
            <a:endParaRPr lang="es-ES" dirty="0"/>
          </a:p>
        </p:txBody>
      </p:sp>
      <p:sp>
        <p:nvSpPr>
          <p:cNvPr id="7" name="Marcador de texto 6"/>
          <p:cNvSpPr>
            <a:spLocks noGrp="1"/>
          </p:cNvSpPr>
          <p:nvPr>
            <p:ph type="body" sz="quarter" idx="13"/>
          </p:nvPr>
        </p:nvSpPr>
        <p:spPr/>
        <p:txBody>
          <a:bodyPr/>
          <a:lstStyle/>
          <a:p>
            <a:r>
              <a:rPr lang="es-ES" dirty="0" err="1" smtClean="0"/>
              <a:t>Mobiwallet</a:t>
            </a:r>
            <a:endParaRPr lang="es-ES" dirty="0"/>
          </a:p>
        </p:txBody>
      </p:sp>
      <p:pic>
        <p:nvPicPr>
          <p:cNvPr id="10" name="Picture 2"/>
          <p:cNvPicPr>
            <a:picLocks noChangeAspect="1" noChangeArrowheads="1"/>
          </p:cNvPicPr>
          <p:nvPr/>
        </p:nvPicPr>
        <p:blipFill>
          <a:blip r:embed="rId3"/>
          <a:srcRect/>
          <a:stretch>
            <a:fillRect/>
          </a:stretch>
        </p:blipFill>
        <p:spPr bwMode="auto">
          <a:xfrm>
            <a:off x="7164288" y="188640"/>
            <a:ext cx="1590675" cy="723900"/>
          </a:xfrm>
          <a:prstGeom prst="rect">
            <a:avLst/>
          </a:prstGeom>
          <a:noFill/>
          <a:ln w="9525">
            <a:noFill/>
            <a:miter lim="800000"/>
            <a:headEnd/>
            <a:tailEnd/>
          </a:ln>
        </p:spPr>
      </p:pic>
      <p:sp>
        <p:nvSpPr>
          <p:cNvPr id="2" name="Redondear rectángulo de esquina diagonal 1"/>
          <p:cNvSpPr/>
          <p:nvPr/>
        </p:nvSpPr>
        <p:spPr bwMode="auto">
          <a:xfrm>
            <a:off x="611188" y="1100288"/>
            <a:ext cx="3676650" cy="4993008"/>
          </a:xfrm>
          <a:prstGeom prst="round2DiagRect">
            <a:avLst/>
          </a:prstGeom>
          <a:solidFill>
            <a:schemeClr val="bg2">
              <a:lumMod val="20000"/>
              <a:lumOff val="80000"/>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4" name="4 CuadroTexto"/>
          <p:cNvSpPr txBox="1"/>
          <p:nvPr/>
        </p:nvSpPr>
        <p:spPr>
          <a:xfrm>
            <a:off x="899592" y="1412776"/>
            <a:ext cx="3168351" cy="4558170"/>
          </a:xfrm>
          <a:prstGeom prst="rect">
            <a:avLst/>
          </a:prstGeom>
          <a:noFill/>
        </p:spPr>
        <p:txBody>
          <a:bodyPr wrap="square">
            <a:spAutoFit/>
          </a:bodyPr>
          <a:lstStyle/>
          <a:p>
            <a:pPr fontAlgn="auto">
              <a:lnSpc>
                <a:spcPct val="110000"/>
              </a:lnSpc>
              <a:spcBef>
                <a:spcPts val="0"/>
              </a:spcBef>
              <a:spcAft>
                <a:spcPts val="0"/>
              </a:spcAft>
              <a:defRPr/>
            </a:pPr>
            <a:r>
              <a:rPr lang="es-ES" sz="1200" b="0" dirty="0" err="1"/>
              <a:t>MobiWallet</a:t>
            </a:r>
            <a:r>
              <a:rPr lang="es-ES" sz="1200" b="0" dirty="0"/>
              <a:t> propone una </a:t>
            </a:r>
            <a:r>
              <a:rPr lang="es-ES" sz="1200" dirty="0">
                <a:solidFill>
                  <a:schemeClr val="accent1"/>
                </a:solidFill>
              </a:rPr>
              <a:t>plataforma unificada de uso del transporte público </a:t>
            </a:r>
            <a:r>
              <a:rPr lang="es-ES" sz="1200" dirty="0" smtClean="0">
                <a:solidFill>
                  <a:schemeClr val="accent1"/>
                </a:solidFill>
              </a:rPr>
              <a:t/>
            </a:r>
            <a:br>
              <a:rPr lang="es-ES" sz="1200" dirty="0" smtClean="0">
                <a:solidFill>
                  <a:schemeClr val="accent1"/>
                </a:solidFill>
              </a:rPr>
            </a:br>
            <a:r>
              <a:rPr lang="es-ES" sz="1200" dirty="0" smtClean="0">
                <a:solidFill>
                  <a:schemeClr val="accent1"/>
                </a:solidFill>
              </a:rPr>
              <a:t>y </a:t>
            </a:r>
            <a:r>
              <a:rPr lang="es-ES" sz="1200" dirty="0">
                <a:solidFill>
                  <a:schemeClr val="accent1"/>
                </a:solidFill>
              </a:rPr>
              <a:t>privado </a:t>
            </a:r>
            <a:r>
              <a:rPr lang="es-ES" sz="1200" b="0" dirty="0"/>
              <a:t>capaz de integrar los diferentes esquemas usados por los operadores de diferentes modos de transporte y, mediante el uso de herramientas de </a:t>
            </a:r>
            <a:r>
              <a:rPr lang="es-ES" sz="1200" b="0" i="1" dirty="0"/>
              <a:t>Business </a:t>
            </a:r>
            <a:r>
              <a:rPr lang="es-ES" sz="1200" b="0" i="1" dirty="0" err="1" smtClean="0"/>
              <a:t>Intelligence</a:t>
            </a:r>
            <a:r>
              <a:rPr lang="es-ES" sz="1200" b="0" dirty="0"/>
              <a:t>, ofrecer a sus usuarios y a la ciudad una movilidad más sostenible.</a:t>
            </a:r>
          </a:p>
          <a:p>
            <a:pPr fontAlgn="auto">
              <a:lnSpc>
                <a:spcPct val="110000"/>
              </a:lnSpc>
              <a:spcBef>
                <a:spcPts val="0"/>
              </a:spcBef>
              <a:spcAft>
                <a:spcPts val="0"/>
              </a:spcAft>
              <a:defRPr/>
            </a:pPr>
            <a:endParaRPr lang="es-ES" sz="1200" b="0" dirty="0"/>
          </a:p>
          <a:p>
            <a:pPr fontAlgn="auto">
              <a:lnSpc>
                <a:spcPct val="110000"/>
              </a:lnSpc>
              <a:spcBef>
                <a:spcPts val="0"/>
              </a:spcBef>
              <a:spcAft>
                <a:spcPts val="0"/>
              </a:spcAft>
              <a:defRPr/>
            </a:pPr>
            <a:r>
              <a:rPr lang="es-ES" sz="1200" b="0" dirty="0"/>
              <a:t>Dentro del proyecto, Indra implantará un piloto en la </a:t>
            </a:r>
            <a:r>
              <a:rPr lang="es-ES" sz="1200" dirty="0">
                <a:solidFill>
                  <a:srgbClr val="00B0CA"/>
                </a:solidFill>
              </a:rPr>
              <a:t>ciudad de Santander,</a:t>
            </a:r>
            <a:r>
              <a:rPr lang="es-ES" sz="1200" b="0" dirty="0"/>
              <a:t> integrando bajo esta </a:t>
            </a:r>
            <a:r>
              <a:rPr lang="es-ES" sz="1200" b="0" dirty="0" smtClean="0"/>
              <a:t>plataforma, </a:t>
            </a:r>
            <a:r>
              <a:rPr lang="es-ES" sz="1200" b="0" dirty="0"/>
              <a:t>los servicios de transporte urbano e interurbano de la ciudad mediante el uso de </a:t>
            </a:r>
            <a:r>
              <a:rPr lang="es-ES" sz="1200" dirty="0">
                <a:solidFill>
                  <a:srgbClr val="00B0CA"/>
                </a:solidFill>
              </a:rPr>
              <a:t>tecnología NFC y tarjeta sin contacto</a:t>
            </a:r>
            <a:r>
              <a:rPr lang="es-ES" sz="1200" dirty="0"/>
              <a:t> </a:t>
            </a:r>
            <a:r>
              <a:rPr lang="es-ES" sz="1200" b="0" dirty="0"/>
              <a:t>(se empleará un “</a:t>
            </a:r>
            <a:r>
              <a:rPr lang="es-ES" sz="1200" b="0" dirty="0" err="1"/>
              <a:t>sticker</a:t>
            </a:r>
            <a:r>
              <a:rPr lang="es-ES" sz="1200" b="0" dirty="0"/>
              <a:t>” </a:t>
            </a:r>
            <a:r>
              <a:rPr lang="es-ES" sz="1200" b="0" dirty="0" err="1"/>
              <a:t>contactless</a:t>
            </a:r>
            <a:r>
              <a:rPr lang="es-ES" sz="1200" b="0" dirty="0"/>
              <a:t> pegado al móvil) con su correspondiente infraestructura online y lectores </a:t>
            </a:r>
            <a:r>
              <a:rPr lang="es-ES" sz="1200" b="0" i="1" dirty="0" err="1" smtClean="0"/>
              <a:t>contactless</a:t>
            </a:r>
            <a:r>
              <a:rPr lang="es-ES" sz="1200" b="0" dirty="0"/>
              <a:t>. El sistema de pago único abarcará diferentes servicios de transporte como parking, bus, bici </a:t>
            </a:r>
            <a:r>
              <a:rPr lang="es-ES" sz="1200" b="0" dirty="0" smtClean="0"/>
              <a:t>pública</a:t>
            </a:r>
            <a:r>
              <a:rPr lang="es-ES" sz="1200" b="0" dirty="0"/>
              <a:t>, taxi o servicio de </a:t>
            </a:r>
            <a:r>
              <a:rPr lang="es-ES" sz="1200" b="0" dirty="0" err="1"/>
              <a:t>ferry</a:t>
            </a:r>
            <a:r>
              <a:rPr lang="es-ES" sz="1200" b="0" dirty="0"/>
              <a:t> privado de la ciudad.</a:t>
            </a:r>
          </a:p>
          <a:p>
            <a:pPr fontAlgn="auto">
              <a:lnSpc>
                <a:spcPct val="110000"/>
              </a:lnSpc>
              <a:spcBef>
                <a:spcPts val="0"/>
              </a:spcBef>
              <a:spcAft>
                <a:spcPts val="0"/>
              </a:spcAft>
              <a:defRPr/>
            </a:pPr>
            <a:endParaRPr lang="es-ES" sz="1200" b="0" dirty="0"/>
          </a:p>
        </p:txBody>
      </p:sp>
      <p:pic>
        <p:nvPicPr>
          <p:cNvPr id="12" name="Picture 3"/>
          <p:cNvPicPr>
            <a:picLocks noChangeAspect="1" noChangeArrowheads="1"/>
          </p:cNvPicPr>
          <p:nvPr/>
        </p:nvPicPr>
        <p:blipFill>
          <a:blip r:embed="rId4"/>
          <a:srcRect/>
          <a:stretch>
            <a:fillRect/>
          </a:stretch>
        </p:blipFill>
        <p:spPr bwMode="auto">
          <a:xfrm>
            <a:off x="4788024" y="1329283"/>
            <a:ext cx="3472239" cy="3683893"/>
          </a:xfrm>
          <a:prstGeom prst="roundRect">
            <a:avLst>
              <a:gd name="adj" fmla="val 8594"/>
            </a:avLst>
          </a:prstGeom>
          <a:solidFill>
            <a:srgbClr val="FFFFFF">
              <a:shade val="85000"/>
            </a:srgbClr>
          </a:solidFill>
          <a:ln>
            <a:noFill/>
          </a:ln>
          <a:effectLst/>
        </p:spPr>
      </p:pic>
      <p:grpSp>
        <p:nvGrpSpPr>
          <p:cNvPr id="13" name="Group 5"/>
          <p:cNvGrpSpPr>
            <a:grpSpLocks noChangeAspect="1"/>
          </p:cNvGrpSpPr>
          <p:nvPr/>
        </p:nvGrpSpPr>
        <p:grpSpPr bwMode="auto">
          <a:xfrm>
            <a:off x="9252520" y="348005"/>
            <a:ext cx="584200" cy="579438"/>
            <a:chOff x="611189" y="5013325"/>
            <a:chExt cx="1162050" cy="1152525"/>
          </a:xfrm>
        </p:grpSpPr>
        <p:grpSp>
          <p:nvGrpSpPr>
            <p:cNvPr id="14" name="Group 124"/>
            <p:cNvGrpSpPr>
              <a:grpSpLocks/>
            </p:cNvGrpSpPr>
            <p:nvPr/>
          </p:nvGrpSpPr>
          <p:grpSpPr bwMode="auto">
            <a:xfrm>
              <a:off x="755650" y="5117295"/>
              <a:ext cx="916698" cy="829480"/>
              <a:chOff x="1989" y="3654"/>
              <a:chExt cx="253" cy="240"/>
            </a:xfrm>
          </p:grpSpPr>
          <p:sp>
            <p:nvSpPr>
              <p:cNvPr id="16" name="Freeform 125"/>
              <p:cNvSpPr>
                <a:spLocks/>
              </p:cNvSpPr>
              <p:nvPr/>
            </p:nvSpPr>
            <p:spPr bwMode="auto">
              <a:xfrm>
                <a:off x="2171" y="3699"/>
                <a:ext cx="66" cy="176"/>
              </a:xfrm>
              <a:custGeom>
                <a:avLst/>
                <a:gdLst>
                  <a:gd name="T0" fmla="*/ 42 w 66"/>
                  <a:gd name="T1" fmla="*/ 12 h 176"/>
                  <a:gd name="T2" fmla="*/ 37 w 66"/>
                  <a:gd name="T3" fmla="*/ 25 h 176"/>
                  <a:gd name="T4" fmla="*/ 32 w 66"/>
                  <a:gd name="T5" fmla="*/ 38 h 176"/>
                  <a:gd name="T6" fmla="*/ 28 w 66"/>
                  <a:gd name="T7" fmla="*/ 50 h 176"/>
                  <a:gd name="T8" fmla="*/ 25 w 66"/>
                  <a:gd name="T9" fmla="*/ 62 h 176"/>
                  <a:gd name="T10" fmla="*/ 22 w 66"/>
                  <a:gd name="T11" fmla="*/ 74 h 176"/>
                  <a:gd name="T12" fmla="*/ 19 w 66"/>
                  <a:gd name="T13" fmla="*/ 86 h 176"/>
                  <a:gd name="T14" fmla="*/ 16 w 66"/>
                  <a:gd name="T15" fmla="*/ 98 h 176"/>
                  <a:gd name="T16" fmla="*/ 13 w 66"/>
                  <a:gd name="T17" fmla="*/ 111 h 176"/>
                  <a:gd name="T18" fmla="*/ 10 w 66"/>
                  <a:gd name="T19" fmla="*/ 125 h 176"/>
                  <a:gd name="T20" fmla="*/ 7 w 66"/>
                  <a:gd name="T21" fmla="*/ 139 h 176"/>
                  <a:gd name="T22" fmla="*/ 4 w 66"/>
                  <a:gd name="T23" fmla="*/ 154 h 176"/>
                  <a:gd name="T24" fmla="*/ 0 w 66"/>
                  <a:gd name="T25" fmla="*/ 172 h 176"/>
                  <a:gd name="T26" fmla="*/ 0 w 66"/>
                  <a:gd name="T27" fmla="*/ 174 h 176"/>
                  <a:gd name="T28" fmla="*/ 1 w 66"/>
                  <a:gd name="T29" fmla="*/ 176 h 176"/>
                  <a:gd name="T30" fmla="*/ 3 w 66"/>
                  <a:gd name="T31" fmla="*/ 176 h 176"/>
                  <a:gd name="T32" fmla="*/ 6 w 66"/>
                  <a:gd name="T33" fmla="*/ 174 h 176"/>
                  <a:gd name="T34" fmla="*/ 9 w 66"/>
                  <a:gd name="T35" fmla="*/ 172 h 176"/>
                  <a:gd name="T36" fmla="*/ 12 w 66"/>
                  <a:gd name="T37" fmla="*/ 171 h 176"/>
                  <a:gd name="T38" fmla="*/ 12 w 66"/>
                  <a:gd name="T39" fmla="*/ 170 h 176"/>
                  <a:gd name="T40" fmla="*/ 14 w 66"/>
                  <a:gd name="T41" fmla="*/ 167 h 176"/>
                  <a:gd name="T42" fmla="*/ 14 w 66"/>
                  <a:gd name="T43" fmla="*/ 164 h 176"/>
                  <a:gd name="T44" fmla="*/ 16 w 66"/>
                  <a:gd name="T45" fmla="*/ 161 h 176"/>
                  <a:gd name="T46" fmla="*/ 17 w 66"/>
                  <a:gd name="T47" fmla="*/ 157 h 176"/>
                  <a:gd name="T48" fmla="*/ 19 w 66"/>
                  <a:gd name="T49" fmla="*/ 153 h 176"/>
                  <a:gd name="T50" fmla="*/ 22 w 66"/>
                  <a:gd name="T51" fmla="*/ 147 h 176"/>
                  <a:gd name="T52" fmla="*/ 25 w 66"/>
                  <a:gd name="T53" fmla="*/ 141 h 176"/>
                  <a:gd name="T54" fmla="*/ 29 w 66"/>
                  <a:gd name="T55" fmla="*/ 135 h 176"/>
                  <a:gd name="T56" fmla="*/ 33 w 66"/>
                  <a:gd name="T57" fmla="*/ 127 h 176"/>
                  <a:gd name="T58" fmla="*/ 38 w 66"/>
                  <a:gd name="T59" fmla="*/ 119 h 176"/>
                  <a:gd name="T60" fmla="*/ 40 w 66"/>
                  <a:gd name="T61" fmla="*/ 113 h 176"/>
                  <a:gd name="T62" fmla="*/ 39 w 66"/>
                  <a:gd name="T63" fmla="*/ 111 h 176"/>
                  <a:gd name="T64" fmla="*/ 37 w 66"/>
                  <a:gd name="T65" fmla="*/ 109 h 176"/>
                  <a:gd name="T66" fmla="*/ 36 w 66"/>
                  <a:gd name="T67" fmla="*/ 106 h 176"/>
                  <a:gd name="T68" fmla="*/ 35 w 66"/>
                  <a:gd name="T69" fmla="*/ 103 h 176"/>
                  <a:gd name="T70" fmla="*/ 34 w 66"/>
                  <a:gd name="T71" fmla="*/ 100 h 176"/>
                  <a:gd name="T72" fmla="*/ 34 w 66"/>
                  <a:gd name="T73" fmla="*/ 96 h 176"/>
                  <a:gd name="T74" fmla="*/ 33 w 66"/>
                  <a:gd name="T75" fmla="*/ 93 h 176"/>
                  <a:gd name="T76" fmla="*/ 33 w 66"/>
                  <a:gd name="T77" fmla="*/ 90 h 176"/>
                  <a:gd name="T78" fmla="*/ 34 w 66"/>
                  <a:gd name="T79" fmla="*/ 86 h 176"/>
                  <a:gd name="T80" fmla="*/ 35 w 66"/>
                  <a:gd name="T81" fmla="*/ 83 h 176"/>
                  <a:gd name="T82" fmla="*/ 36 w 66"/>
                  <a:gd name="T83" fmla="*/ 80 h 176"/>
                  <a:gd name="T84" fmla="*/ 38 w 66"/>
                  <a:gd name="T85" fmla="*/ 78 h 176"/>
                  <a:gd name="T86" fmla="*/ 40 w 66"/>
                  <a:gd name="T87" fmla="*/ 75 h 176"/>
                  <a:gd name="T88" fmla="*/ 42 w 66"/>
                  <a:gd name="T89" fmla="*/ 74 h 176"/>
                  <a:gd name="T90" fmla="*/ 45 w 66"/>
                  <a:gd name="T91" fmla="*/ 72 h 176"/>
                  <a:gd name="T92" fmla="*/ 49 w 66"/>
                  <a:gd name="T93" fmla="*/ 72 h 176"/>
                  <a:gd name="T94" fmla="*/ 53 w 66"/>
                  <a:gd name="T95" fmla="*/ 73 h 176"/>
                  <a:gd name="T96" fmla="*/ 56 w 66"/>
                  <a:gd name="T97" fmla="*/ 74 h 176"/>
                  <a:gd name="T98" fmla="*/ 58 w 66"/>
                  <a:gd name="T99" fmla="*/ 76 h 176"/>
                  <a:gd name="T100" fmla="*/ 66 w 66"/>
                  <a:gd name="T101" fmla="*/ 58 h 176"/>
                  <a:gd name="T102" fmla="*/ 65 w 66"/>
                  <a:gd name="T103" fmla="*/ 56 h 176"/>
                  <a:gd name="T104" fmla="*/ 65 w 66"/>
                  <a:gd name="T105" fmla="*/ 53 h 176"/>
                  <a:gd name="T106" fmla="*/ 64 w 66"/>
                  <a:gd name="T107" fmla="*/ 48 h 176"/>
                  <a:gd name="T108" fmla="*/ 63 w 66"/>
                  <a:gd name="T109" fmla="*/ 42 h 176"/>
                  <a:gd name="T110" fmla="*/ 61 w 66"/>
                  <a:gd name="T111" fmla="*/ 36 h 176"/>
                  <a:gd name="T112" fmla="*/ 60 w 66"/>
                  <a:gd name="T113" fmla="*/ 30 h 176"/>
                  <a:gd name="T114" fmla="*/ 58 w 66"/>
                  <a:gd name="T115" fmla="*/ 23 h 176"/>
                  <a:gd name="T116" fmla="*/ 56 w 66"/>
                  <a:gd name="T117" fmla="*/ 17 h 176"/>
                  <a:gd name="T118" fmla="*/ 54 w 66"/>
                  <a:gd name="T119" fmla="*/ 11 h 176"/>
                  <a:gd name="T120" fmla="*/ 52 w 66"/>
                  <a:gd name="T121" fmla="*/ 6 h 176"/>
                  <a:gd name="T122" fmla="*/ 49 w 66"/>
                  <a:gd name="T123" fmla="*/ 3 h 176"/>
                  <a:gd name="T124" fmla="*/ 47 w 66"/>
                  <a:gd name="T125" fmla="*/ 0 h 1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
                  <a:gd name="T190" fmla="*/ 0 h 176"/>
                  <a:gd name="T191" fmla="*/ 66 w 66"/>
                  <a:gd name="T192" fmla="*/ 176 h 1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 h="176">
                    <a:moveTo>
                      <a:pt x="46" y="0"/>
                    </a:moveTo>
                    <a:lnTo>
                      <a:pt x="45" y="3"/>
                    </a:lnTo>
                    <a:lnTo>
                      <a:pt x="44" y="6"/>
                    </a:lnTo>
                    <a:lnTo>
                      <a:pt x="43" y="9"/>
                    </a:lnTo>
                    <a:lnTo>
                      <a:pt x="42" y="12"/>
                    </a:lnTo>
                    <a:lnTo>
                      <a:pt x="41" y="14"/>
                    </a:lnTo>
                    <a:lnTo>
                      <a:pt x="39" y="17"/>
                    </a:lnTo>
                    <a:lnTo>
                      <a:pt x="38" y="20"/>
                    </a:lnTo>
                    <a:lnTo>
                      <a:pt x="37" y="23"/>
                    </a:lnTo>
                    <a:lnTo>
                      <a:pt x="37" y="25"/>
                    </a:lnTo>
                    <a:lnTo>
                      <a:pt x="36" y="28"/>
                    </a:lnTo>
                    <a:lnTo>
                      <a:pt x="35" y="30"/>
                    </a:lnTo>
                    <a:lnTo>
                      <a:pt x="34" y="33"/>
                    </a:lnTo>
                    <a:lnTo>
                      <a:pt x="33" y="35"/>
                    </a:lnTo>
                    <a:lnTo>
                      <a:pt x="32" y="38"/>
                    </a:lnTo>
                    <a:lnTo>
                      <a:pt x="31" y="40"/>
                    </a:lnTo>
                    <a:lnTo>
                      <a:pt x="31" y="43"/>
                    </a:lnTo>
                    <a:lnTo>
                      <a:pt x="30" y="45"/>
                    </a:lnTo>
                    <a:lnTo>
                      <a:pt x="29" y="48"/>
                    </a:lnTo>
                    <a:lnTo>
                      <a:pt x="28" y="50"/>
                    </a:lnTo>
                    <a:lnTo>
                      <a:pt x="28" y="53"/>
                    </a:lnTo>
                    <a:lnTo>
                      <a:pt x="27" y="55"/>
                    </a:lnTo>
                    <a:lnTo>
                      <a:pt x="26" y="57"/>
                    </a:lnTo>
                    <a:lnTo>
                      <a:pt x="25" y="60"/>
                    </a:lnTo>
                    <a:lnTo>
                      <a:pt x="25" y="62"/>
                    </a:lnTo>
                    <a:lnTo>
                      <a:pt x="24" y="65"/>
                    </a:lnTo>
                    <a:lnTo>
                      <a:pt x="24" y="67"/>
                    </a:lnTo>
                    <a:lnTo>
                      <a:pt x="23" y="69"/>
                    </a:lnTo>
                    <a:lnTo>
                      <a:pt x="22" y="72"/>
                    </a:lnTo>
                    <a:lnTo>
                      <a:pt x="22" y="74"/>
                    </a:lnTo>
                    <a:lnTo>
                      <a:pt x="21" y="77"/>
                    </a:lnTo>
                    <a:lnTo>
                      <a:pt x="21" y="79"/>
                    </a:lnTo>
                    <a:lnTo>
                      <a:pt x="20" y="81"/>
                    </a:lnTo>
                    <a:lnTo>
                      <a:pt x="19" y="84"/>
                    </a:lnTo>
                    <a:lnTo>
                      <a:pt x="19" y="86"/>
                    </a:lnTo>
                    <a:lnTo>
                      <a:pt x="18" y="89"/>
                    </a:lnTo>
                    <a:lnTo>
                      <a:pt x="18" y="91"/>
                    </a:lnTo>
                    <a:lnTo>
                      <a:pt x="17" y="93"/>
                    </a:lnTo>
                    <a:lnTo>
                      <a:pt x="17" y="96"/>
                    </a:lnTo>
                    <a:lnTo>
                      <a:pt x="16" y="98"/>
                    </a:lnTo>
                    <a:lnTo>
                      <a:pt x="15" y="101"/>
                    </a:lnTo>
                    <a:lnTo>
                      <a:pt x="15" y="103"/>
                    </a:lnTo>
                    <a:lnTo>
                      <a:pt x="14" y="106"/>
                    </a:lnTo>
                    <a:lnTo>
                      <a:pt x="14" y="108"/>
                    </a:lnTo>
                    <a:lnTo>
                      <a:pt x="13" y="111"/>
                    </a:lnTo>
                    <a:lnTo>
                      <a:pt x="13" y="114"/>
                    </a:lnTo>
                    <a:lnTo>
                      <a:pt x="12" y="116"/>
                    </a:lnTo>
                    <a:lnTo>
                      <a:pt x="12" y="119"/>
                    </a:lnTo>
                    <a:lnTo>
                      <a:pt x="11" y="122"/>
                    </a:lnTo>
                    <a:lnTo>
                      <a:pt x="10" y="125"/>
                    </a:lnTo>
                    <a:lnTo>
                      <a:pt x="10" y="127"/>
                    </a:lnTo>
                    <a:lnTo>
                      <a:pt x="9" y="130"/>
                    </a:lnTo>
                    <a:lnTo>
                      <a:pt x="9" y="133"/>
                    </a:lnTo>
                    <a:lnTo>
                      <a:pt x="8" y="136"/>
                    </a:lnTo>
                    <a:lnTo>
                      <a:pt x="7" y="139"/>
                    </a:lnTo>
                    <a:lnTo>
                      <a:pt x="6" y="142"/>
                    </a:lnTo>
                    <a:lnTo>
                      <a:pt x="6" y="145"/>
                    </a:lnTo>
                    <a:lnTo>
                      <a:pt x="5" y="148"/>
                    </a:lnTo>
                    <a:lnTo>
                      <a:pt x="5" y="151"/>
                    </a:lnTo>
                    <a:lnTo>
                      <a:pt x="4" y="154"/>
                    </a:lnTo>
                    <a:lnTo>
                      <a:pt x="3" y="158"/>
                    </a:lnTo>
                    <a:lnTo>
                      <a:pt x="2" y="161"/>
                    </a:lnTo>
                    <a:lnTo>
                      <a:pt x="1" y="164"/>
                    </a:lnTo>
                    <a:lnTo>
                      <a:pt x="1" y="168"/>
                    </a:lnTo>
                    <a:lnTo>
                      <a:pt x="0" y="172"/>
                    </a:lnTo>
                    <a:lnTo>
                      <a:pt x="0" y="173"/>
                    </a:lnTo>
                    <a:lnTo>
                      <a:pt x="0" y="174"/>
                    </a:lnTo>
                    <a:lnTo>
                      <a:pt x="0" y="175"/>
                    </a:lnTo>
                    <a:lnTo>
                      <a:pt x="0" y="176"/>
                    </a:lnTo>
                    <a:lnTo>
                      <a:pt x="1" y="176"/>
                    </a:lnTo>
                    <a:lnTo>
                      <a:pt x="2" y="176"/>
                    </a:lnTo>
                    <a:lnTo>
                      <a:pt x="3" y="176"/>
                    </a:lnTo>
                    <a:lnTo>
                      <a:pt x="4" y="176"/>
                    </a:lnTo>
                    <a:lnTo>
                      <a:pt x="4" y="175"/>
                    </a:lnTo>
                    <a:lnTo>
                      <a:pt x="5" y="175"/>
                    </a:lnTo>
                    <a:lnTo>
                      <a:pt x="6" y="175"/>
                    </a:lnTo>
                    <a:lnTo>
                      <a:pt x="6" y="174"/>
                    </a:lnTo>
                    <a:lnTo>
                      <a:pt x="7" y="174"/>
                    </a:lnTo>
                    <a:lnTo>
                      <a:pt x="8" y="174"/>
                    </a:lnTo>
                    <a:lnTo>
                      <a:pt x="8" y="173"/>
                    </a:lnTo>
                    <a:lnTo>
                      <a:pt x="9" y="173"/>
                    </a:lnTo>
                    <a:lnTo>
                      <a:pt x="9" y="172"/>
                    </a:lnTo>
                    <a:lnTo>
                      <a:pt x="10" y="172"/>
                    </a:lnTo>
                    <a:lnTo>
                      <a:pt x="11" y="171"/>
                    </a:lnTo>
                    <a:lnTo>
                      <a:pt x="12" y="171"/>
                    </a:lnTo>
                    <a:lnTo>
                      <a:pt x="12" y="170"/>
                    </a:lnTo>
                    <a:lnTo>
                      <a:pt x="13" y="169"/>
                    </a:lnTo>
                    <a:lnTo>
                      <a:pt x="13" y="168"/>
                    </a:lnTo>
                    <a:lnTo>
                      <a:pt x="13" y="167"/>
                    </a:lnTo>
                    <a:lnTo>
                      <a:pt x="14" y="167"/>
                    </a:lnTo>
                    <a:lnTo>
                      <a:pt x="14" y="166"/>
                    </a:lnTo>
                    <a:lnTo>
                      <a:pt x="14" y="165"/>
                    </a:lnTo>
                    <a:lnTo>
                      <a:pt x="14" y="164"/>
                    </a:lnTo>
                    <a:lnTo>
                      <a:pt x="15" y="164"/>
                    </a:lnTo>
                    <a:lnTo>
                      <a:pt x="15" y="163"/>
                    </a:lnTo>
                    <a:lnTo>
                      <a:pt x="15" y="162"/>
                    </a:lnTo>
                    <a:lnTo>
                      <a:pt x="16" y="161"/>
                    </a:lnTo>
                    <a:lnTo>
                      <a:pt x="16" y="160"/>
                    </a:lnTo>
                    <a:lnTo>
                      <a:pt x="16" y="159"/>
                    </a:lnTo>
                    <a:lnTo>
                      <a:pt x="17" y="159"/>
                    </a:lnTo>
                    <a:lnTo>
                      <a:pt x="17" y="158"/>
                    </a:lnTo>
                    <a:lnTo>
                      <a:pt x="17" y="157"/>
                    </a:lnTo>
                    <a:lnTo>
                      <a:pt x="18" y="156"/>
                    </a:lnTo>
                    <a:lnTo>
                      <a:pt x="18" y="155"/>
                    </a:lnTo>
                    <a:lnTo>
                      <a:pt x="19" y="154"/>
                    </a:lnTo>
                    <a:lnTo>
                      <a:pt x="19" y="153"/>
                    </a:lnTo>
                    <a:lnTo>
                      <a:pt x="20" y="151"/>
                    </a:lnTo>
                    <a:lnTo>
                      <a:pt x="20" y="150"/>
                    </a:lnTo>
                    <a:lnTo>
                      <a:pt x="21" y="149"/>
                    </a:lnTo>
                    <a:lnTo>
                      <a:pt x="21" y="148"/>
                    </a:lnTo>
                    <a:lnTo>
                      <a:pt x="22" y="147"/>
                    </a:lnTo>
                    <a:lnTo>
                      <a:pt x="23" y="146"/>
                    </a:lnTo>
                    <a:lnTo>
                      <a:pt x="23" y="145"/>
                    </a:lnTo>
                    <a:lnTo>
                      <a:pt x="24" y="144"/>
                    </a:lnTo>
                    <a:lnTo>
                      <a:pt x="24" y="143"/>
                    </a:lnTo>
                    <a:lnTo>
                      <a:pt x="25" y="141"/>
                    </a:lnTo>
                    <a:lnTo>
                      <a:pt x="26" y="140"/>
                    </a:lnTo>
                    <a:lnTo>
                      <a:pt x="26" y="139"/>
                    </a:lnTo>
                    <a:lnTo>
                      <a:pt x="27" y="137"/>
                    </a:lnTo>
                    <a:lnTo>
                      <a:pt x="28" y="136"/>
                    </a:lnTo>
                    <a:lnTo>
                      <a:pt x="29" y="135"/>
                    </a:lnTo>
                    <a:lnTo>
                      <a:pt x="29" y="133"/>
                    </a:lnTo>
                    <a:lnTo>
                      <a:pt x="30" y="132"/>
                    </a:lnTo>
                    <a:lnTo>
                      <a:pt x="31" y="130"/>
                    </a:lnTo>
                    <a:lnTo>
                      <a:pt x="32" y="129"/>
                    </a:lnTo>
                    <a:lnTo>
                      <a:pt x="33" y="127"/>
                    </a:lnTo>
                    <a:lnTo>
                      <a:pt x="34" y="126"/>
                    </a:lnTo>
                    <a:lnTo>
                      <a:pt x="35" y="124"/>
                    </a:lnTo>
                    <a:lnTo>
                      <a:pt x="36" y="122"/>
                    </a:lnTo>
                    <a:lnTo>
                      <a:pt x="37" y="121"/>
                    </a:lnTo>
                    <a:lnTo>
                      <a:pt x="38" y="119"/>
                    </a:lnTo>
                    <a:lnTo>
                      <a:pt x="39" y="117"/>
                    </a:lnTo>
                    <a:lnTo>
                      <a:pt x="40" y="116"/>
                    </a:lnTo>
                    <a:lnTo>
                      <a:pt x="41" y="114"/>
                    </a:lnTo>
                    <a:lnTo>
                      <a:pt x="40" y="113"/>
                    </a:lnTo>
                    <a:lnTo>
                      <a:pt x="40" y="112"/>
                    </a:lnTo>
                    <a:lnTo>
                      <a:pt x="39" y="112"/>
                    </a:lnTo>
                    <a:lnTo>
                      <a:pt x="39" y="111"/>
                    </a:lnTo>
                    <a:lnTo>
                      <a:pt x="38" y="110"/>
                    </a:lnTo>
                    <a:lnTo>
                      <a:pt x="38" y="109"/>
                    </a:lnTo>
                    <a:lnTo>
                      <a:pt x="37" y="109"/>
                    </a:lnTo>
                    <a:lnTo>
                      <a:pt x="37" y="108"/>
                    </a:lnTo>
                    <a:lnTo>
                      <a:pt x="37" y="107"/>
                    </a:lnTo>
                    <a:lnTo>
                      <a:pt x="36" y="106"/>
                    </a:lnTo>
                    <a:lnTo>
                      <a:pt x="36" y="105"/>
                    </a:lnTo>
                    <a:lnTo>
                      <a:pt x="35" y="104"/>
                    </a:lnTo>
                    <a:lnTo>
                      <a:pt x="35" y="103"/>
                    </a:lnTo>
                    <a:lnTo>
                      <a:pt x="35" y="102"/>
                    </a:lnTo>
                    <a:lnTo>
                      <a:pt x="34" y="101"/>
                    </a:lnTo>
                    <a:lnTo>
                      <a:pt x="34" y="100"/>
                    </a:lnTo>
                    <a:lnTo>
                      <a:pt x="34" y="99"/>
                    </a:lnTo>
                    <a:lnTo>
                      <a:pt x="34" y="98"/>
                    </a:lnTo>
                    <a:lnTo>
                      <a:pt x="34" y="97"/>
                    </a:lnTo>
                    <a:lnTo>
                      <a:pt x="34" y="96"/>
                    </a:lnTo>
                    <a:lnTo>
                      <a:pt x="33" y="95"/>
                    </a:lnTo>
                    <a:lnTo>
                      <a:pt x="33" y="94"/>
                    </a:lnTo>
                    <a:lnTo>
                      <a:pt x="33" y="93"/>
                    </a:lnTo>
                    <a:lnTo>
                      <a:pt x="33" y="92"/>
                    </a:lnTo>
                    <a:lnTo>
                      <a:pt x="33" y="91"/>
                    </a:lnTo>
                    <a:lnTo>
                      <a:pt x="33" y="90"/>
                    </a:lnTo>
                    <a:lnTo>
                      <a:pt x="33" y="89"/>
                    </a:lnTo>
                    <a:lnTo>
                      <a:pt x="34" y="88"/>
                    </a:lnTo>
                    <a:lnTo>
                      <a:pt x="34" y="87"/>
                    </a:lnTo>
                    <a:lnTo>
                      <a:pt x="34" y="86"/>
                    </a:lnTo>
                    <a:lnTo>
                      <a:pt x="34" y="85"/>
                    </a:lnTo>
                    <a:lnTo>
                      <a:pt x="34" y="84"/>
                    </a:lnTo>
                    <a:lnTo>
                      <a:pt x="35" y="83"/>
                    </a:lnTo>
                    <a:lnTo>
                      <a:pt x="35" y="82"/>
                    </a:lnTo>
                    <a:lnTo>
                      <a:pt x="35" y="81"/>
                    </a:lnTo>
                    <a:lnTo>
                      <a:pt x="36" y="81"/>
                    </a:lnTo>
                    <a:lnTo>
                      <a:pt x="36" y="80"/>
                    </a:lnTo>
                    <a:lnTo>
                      <a:pt x="37" y="79"/>
                    </a:lnTo>
                    <a:lnTo>
                      <a:pt x="37" y="78"/>
                    </a:lnTo>
                    <a:lnTo>
                      <a:pt x="38" y="78"/>
                    </a:lnTo>
                    <a:lnTo>
                      <a:pt x="38" y="77"/>
                    </a:lnTo>
                    <a:lnTo>
                      <a:pt x="39" y="77"/>
                    </a:lnTo>
                    <a:lnTo>
                      <a:pt x="39" y="76"/>
                    </a:lnTo>
                    <a:lnTo>
                      <a:pt x="40" y="75"/>
                    </a:lnTo>
                    <a:lnTo>
                      <a:pt x="41" y="74"/>
                    </a:lnTo>
                    <a:lnTo>
                      <a:pt x="42" y="74"/>
                    </a:lnTo>
                    <a:lnTo>
                      <a:pt x="42" y="73"/>
                    </a:lnTo>
                    <a:lnTo>
                      <a:pt x="43" y="73"/>
                    </a:lnTo>
                    <a:lnTo>
                      <a:pt x="44" y="73"/>
                    </a:lnTo>
                    <a:lnTo>
                      <a:pt x="45" y="72"/>
                    </a:lnTo>
                    <a:lnTo>
                      <a:pt x="46" y="72"/>
                    </a:lnTo>
                    <a:lnTo>
                      <a:pt x="47" y="72"/>
                    </a:lnTo>
                    <a:lnTo>
                      <a:pt x="48" y="72"/>
                    </a:lnTo>
                    <a:lnTo>
                      <a:pt x="49" y="72"/>
                    </a:lnTo>
                    <a:lnTo>
                      <a:pt x="50" y="72"/>
                    </a:lnTo>
                    <a:lnTo>
                      <a:pt x="51" y="72"/>
                    </a:lnTo>
                    <a:lnTo>
                      <a:pt x="52" y="73"/>
                    </a:lnTo>
                    <a:lnTo>
                      <a:pt x="53" y="73"/>
                    </a:lnTo>
                    <a:lnTo>
                      <a:pt x="54" y="73"/>
                    </a:lnTo>
                    <a:lnTo>
                      <a:pt x="54" y="74"/>
                    </a:lnTo>
                    <a:lnTo>
                      <a:pt x="55" y="74"/>
                    </a:lnTo>
                    <a:lnTo>
                      <a:pt x="56" y="74"/>
                    </a:lnTo>
                    <a:lnTo>
                      <a:pt x="56" y="75"/>
                    </a:lnTo>
                    <a:lnTo>
                      <a:pt x="57" y="75"/>
                    </a:lnTo>
                    <a:lnTo>
                      <a:pt x="58" y="76"/>
                    </a:lnTo>
                    <a:lnTo>
                      <a:pt x="59" y="76"/>
                    </a:lnTo>
                    <a:lnTo>
                      <a:pt x="59" y="77"/>
                    </a:lnTo>
                    <a:lnTo>
                      <a:pt x="66" y="58"/>
                    </a:lnTo>
                    <a:lnTo>
                      <a:pt x="65" y="57"/>
                    </a:lnTo>
                    <a:lnTo>
                      <a:pt x="65" y="56"/>
                    </a:lnTo>
                    <a:lnTo>
                      <a:pt x="65" y="55"/>
                    </a:lnTo>
                    <a:lnTo>
                      <a:pt x="65" y="54"/>
                    </a:lnTo>
                    <a:lnTo>
                      <a:pt x="65" y="53"/>
                    </a:lnTo>
                    <a:lnTo>
                      <a:pt x="64" y="52"/>
                    </a:lnTo>
                    <a:lnTo>
                      <a:pt x="64" y="51"/>
                    </a:lnTo>
                    <a:lnTo>
                      <a:pt x="64" y="50"/>
                    </a:lnTo>
                    <a:lnTo>
                      <a:pt x="64" y="49"/>
                    </a:lnTo>
                    <a:lnTo>
                      <a:pt x="64" y="48"/>
                    </a:lnTo>
                    <a:lnTo>
                      <a:pt x="64" y="47"/>
                    </a:lnTo>
                    <a:lnTo>
                      <a:pt x="63" y="46"/>
                    </a:lnTo>
                    <a:lnTo>
                      <a:pt x="63" y="45"/>
                    </a:lnTo>
                    <a:lnTo>
                      <a:pt x="63" y="44"/>
                    </a:lnTo>
                    <a:lnTo>
                      <a:pt x="63" y="42"/>
                    </a:lnTo>
                    <a:lnTo>
                      <a:pt x="63" y="41"/>
                    </a:lnTo>
                    <a:lnTo>
                      <a:pt x="62" y="40"/>
                    </a:lnTo>
                    <a:lnTo>
                      <a:pt x="62" y="39"/>
                    </a:lnTo>
                    <a:lnTo>
                      <a:pt x="62" y="37"/>
                    </a:lnTo>
                    <a:lnTo>
                      <a:pt x="61" y="36"/>
                    </a:lnTo>
                    <a:lnTo>
                      <a:pt x="61" y="35"/>
                    </a:lnTo>
                    <a:lnTo>
                      <a:pt x="61" y="34"/>
                    </a:lnTo>
                    <a:lnTo>
                      <a:pt x="60" y="32"/>
                    </a:lnTo>
                    <a:lnTo>
                      <a:pt x="60" y="31"/>
                    </a:lnTo>
                    <a:lnTo>
                      <a:pt x="60" y="30"/>
                    </a:lnTo>
                    <a:lnTo>
                      <a:pt x="59" y="29"/>
                    </a:lnTo>
                    <a:lnTo>
                      <a:pt x="59" y="27"/>
                    </a:lnTo>
                    <a:lnTo>
                      <a:pt x="59" y="26"/>
                    </a:lnTo>
                    <a:lnTo>
                      <a:pt x="58" y="25"/>
                    </a:lnTo>
                    <a:lnTo>
                      <a:pt x="58" y="23"/>
                    </a:lnTo>
                    <a:lnTo>
                      <a:pt x="58" y="22"/>
                    </a:lnTo>
                    <a:lnTo>
                      <a:pt x="57" y="21"/>
                    </a:lnTo>
                    <a:lnTo>
                      <a:pt x="57" y="19"/>
                    </a:lnTo>
                    <a:lnTo>
                      <a:pt x="56" y="18"/>
                    </a:lnTo>
                    <a:lnTo>
                      <a:pt x="56" y="17"/>
                    </a:lnTo>
                    <a:lnTo>
                      <a:pt x="56" y="16"/>
                    </a:lnTo>
                    <a:lnTo>
                      <a:pt x="55" y="15"/>
                    </a:lnTo>
                    <a:lnTo>
                      <a:pt x="55" y="14"/>
                    </a:lnTo>
                    <a:lnTo>
                      <a:pt x="54" y="12"/>
                    </a:lnTo>
                    <a:lnTo>
                      <a:pt x="54" y="11"/>
                    </a:lnTo>
                    <a:lnTo>
                      <a:pt x="54" y="10"/>
                    </a:lnTo>
                    <a:lnTo>
                      <a:pt x="53" y="9"/>
                    </a:lnTo>
                    <a:lnTo>
                      <a:pt x="53" y="8"/>
                    </a:lnTo>
                    <a:lnTo>
                      <a:pt x="52" y="7"/>
                    </a:lnTo>
                    <a:lnTo>
                      <a:pt x="52" y="6"/>
                    </a:lnTo>
                    <a:lnTo>
                      <a:pt x="51" y="6"/>
                    </a:lnTo>
                    <a:lnTo>
                      <a:pt x="51" y="5"/>
                    </a:lnTo>
                    <a:lnTo>
                      <a:pt x="50" y="4"/>
                    </a:lnTo>
                    <a:lnTo>
                      <a:pt x="50" y="3"/>
                    </a:lnTo>
                    <a:lnTo>
                      <a:pt x="49" y="3"/>
                    </a:lnTo>
                    <a:lnTo>
                      <a:pt x="49" y="2"/>
                    </a:lnTo>
                    <a:lnTo>
                      <a:pt x="48" y="2"/>
                    </a:lnTo>
                    <a:lnTo>
                      <a:pt x="48" y="1"/>
                    </a:lnTo>
                    <a:lnTo>
                      <a:pt x="47" y="1"/>
                    </a:lnTo>
                    <a:lnTo>
                      <a:pt x="47" y="0"/>
                    </a:lnTo>
                    <a:lnTo>
                      <a:pt x="46" y="0"/>
                    </a:lnTo>
                    <a:close/>
                  </a:path>
                </a:pathLst>
              </a:custGeom>
              <a:solidFill>
                <a:srgbClr val="B8B8D9"/>
              </a:solidFill>
              <a:ln w="9525">
                <a:noFill/>
                <a:round/>
                <a:headEnd/>
                <a:tailEnd/>
              </a:ln>
            </p:spPr>
            <p:txBody>
              <a:bodyPr/>
              <a:lstStyle/>
              <a:p>
                <a:endParaRPr lang="es-ES"/>
              </a:p>
            </p:txBody>
          </p:sp>
          <p:sp>
            <p:nvSpPr>
              <p:cNvPr id="17" name="Freeform 126"/>
              <p:cNvSpPr>
                <a:spLocks/>
              </p:cNvSpPr>
              <p:nvPr/>
            </p:nvSpPr>
            <p:spPr bwMode="auto">
              <a:xfrm>
                <a:off x="2015" y="3707"/>
                <a:ext cx="42" cy="72"/>
              </a:xfrm>
              <a:custGeom>
                <a:avLst/>
                <a:gdLst>
                  <a:gd name="T0" fmla="*/ 24 w 42"/>
                  <a:gd name="T1" fmla="*/ 0 h 72"/>
                  <a:gd name="T2" fmla="*/ 23 w 42"/>
                  <a:gd name="T3" fmla="*/ 0 h 72"/>
                  <a:gd name="T4" fmla="*/ 22 w 42"/>
                  <a:gd name="T5" fmla="*/ 0 h 72"/>
                  <a:gd name="T6" fmla="*/ 21 w 42"/>
                  <a:gd name="T7" fmla="*/ 1 h 72"/>
                  <a:gd name="T8" fmla="*/ 20 w 42"/>
                  <a:gd name="T9" fmla="*/ 2 h 72"/>
                  <a:gd name="T10" fmla="*/ 19 w 42"/>
                  <a:gd name="T11" fmla="*/ 3 h 72"/>
                  <a:gd name="T12" fmla="*/ 18 w 42"/>
                  <a:gd name="T13" fmla="*/ 3 h 72"/>
                  <a:gd name="T14" fmla="*/ 17 w 42"/>
                  <a:gd name="T15" fmla="*/ 4 h 72"/>
                  <a:gd name="T16" fmla="*/ 16 w 42"/>
                  <a:gd name="T17" fmla="*/ 5 h 72"/>
                  <a:gd name="T18" fmla="*/ 15 w 42"/>
                  <a:gd name="T19" fmla="*/ 6 h 72"/>
                  <a:gd name="T20" fmla="*/ 14 w 42"/>
                  <a:gd name="T21" fmla="*/ 7 h 72"/>
                  <a:gd name="T22" fmla="*/ 13 w 42"/>
                  <a:gd name="T23" fmla="*/ 8 h 72"/>
                  <a:gd name="T24" fmla="*/ 12 w 42"/>
                  <a:gd name="T25" fmla="*/ 9 h 72"/>
                  <a:gd name="T26" fmla="*/ 11 w 42"/>
                  <a:gd name="T27" fmla="*/ 11 h 72"/>
                  <a:gd name="T28" fmla="*/ 10 w 42"/>
                  <a:gd name="T29" fmla="*/ 12 h 72"/>
                  <a:gd name="T30" fmla="*/ 9 w 42"/>
                  <a:gd name="T31" fmla="*/ 14 h 72"/>
                  <a:gd name="T32" fmla="*/ 8 w 42"/>
                  <a:gd name="T33" fmla="*/ 16 h 72"/>
                  <a:gd name="T34" fmla="*/ 7 w 42"/>
                  <a:gd name="T35" fmla="*/ 17 h 72"/>
                  <a:gd name="T36" fmla="*/ 6 w 42"/>
                  <a:gd name="T37" fmla="*/ 19 h 72"/>
                  <a:gd name="T38" fmla="*/ 5 w 42"/>
                  <a:gd name="T39" fmla="*/ 21 h 72"/>
                  <a:gd name="T40" fmla="*/ 4 w 42"/>
                  <a:gd name="T41" fmla="*/ 24 h 72"/>
                  <a:gd name="T42" fmla="*/ 3 w 42"/>
                  <a:gd name="T43" fmla="*/ 26 h 72"/>
                  <a:gd name="T44" fmla="*/ 3 w 42"/>
                  <a:gd name="T45" fmla="*/ 29 h 72"/>
                  <a:gd name="T46" fmla="*/ 2 w 42"/>
                  <a:gd name="T47" fmla="*/ 32 h 72"/>
                  <a:gd name="T48" fmla="*/ 1 w 42"/>
                  <a:gd name="T49" fmla="*/ 35 h 72"/>
                  <a:gd name="T50" fmla="*/ 0 w 42"/>
                  <a:gd name="T51" fmla="*/ 38 h 72"/>
                  <a:gd name="T52" fmla="*/ 0 w 42"/>
                  <a:gd name="T53" fmla="*/ 41 h 72"/>
                  <a:gd name="T54" fmla="*/ 12 w 42"/>
                  <a:gd name="T55" fmla="*/ 72 h 72"/>
                  <a:gd name="T56" fmla="*/ 12 w 42"/>
                  <a:gd name="T57" fmla="*/ 71 h 72"/>
                  <a:gd name="T58" fmla="*/ 12 w 42"/>
                  <a:gd name="T59" fmla="*/ 70 h 72"/>
                  <a:gd name="T60" fmla="*/ 13 w 42"/>
                  <a:gd name="T61" fmla="*/ 70 h 72"/>
                  <a:gd name="T62" fmla="*/ 13 w 42"/>
                  <a:gd name="T63" fmla="*/ 69 h 72"/>
                  <a:gd name="T64" fmla="*/ 14 w 42"/>
                  <a:gd name="T65" fmla="*/ 68 h 72"/>
                  <a:gd name="T66" fmla="*/ 14 w 42"/>
                  <a:gd name="T67" fmla="*/ 67 h 72"/>
                  <a:gd name="T68" fmla="*/ 15 w 42"/>
                  <a:gd name="T69" fmla="*/ 66 h 72"/>
                  <a:gd name="T70" fmla="*/ 16 w 42"/>
                  <a:gd name="T71" fmla="*/ 65 h 72"/>
                  <a:gd name="T72" fmla="*/ 16 w 42"/>
                  <a:gd name="T73" fmla="*/ 63 h 72"/>
                  <a:gd name="T74" fmla="*/ 17 w 42"/>
                  <a:gd name="T75" fmla="*/ 62 h 72"/>
                  <a:gd name="T76" fmla="*/ 18 w 42"/>
                  <a:gd name="T77" fmla="*/ 61 h 72"/>
                  <a:gd name="T78" fmla="*/ 19 w 42"/>
                  <a:gd name="T79" fmla="*/ 59 h 72"/>
                  <a:gd name="T80" fmla="*/ 20 w 42"/>
                  <a:gd name="T81" fmla="*/ 58 h 72"/>
                  <a:gd name="T82" fmla="*/ 21 w 42"/>
                  <a:gd name="T83" fmla="*/ 56 h 72"/>
                  <a:gd name="T84" fmla="*/ 22 w 42"/>
                  <a:gd name="T85" fmla="*/ 55 h 72"/>
                  <a:gd name="T86" fmla="*/ 23 w 42"/>
                  <a:gd name="T87" fmla="*/ 53 h 72"/>
                  <a:gd name="T88" fmla="*/ 24 w 42"/>
                  <a:gd name="T89" fmla="*/ 51 h 72"/>
                  <a:gd name="T90" fmla="*/ 26 w 42"/>
                  <a:gd name="T91" fmla="*/ 50 h 72"/>
                  <a:gd name="T92" fmla="*/ 27 w 42"/>
                  <a:gd name="T93" fmla="*/ 48 h 72"/>
                  <a:gd name="T94" fmla="*/ 28 w 42"/>
                  <a:gd name="T95" fmla="*/ 47 h 72"/>
                  <a:gd name="T96" fmla="*/ 29 w 42"/>
                  <a:gd name="T97" fmla="*/ 45 h 72"/>
                  <a:gd name="T98" fmla="*/ 31 w 42"/>
                  <a:gd name="T99" fmla="*/ 43 h 72"/>
                  <a:gd name="T100" fmla="*/ 32 w 42"/>
                  <a:gd name="T101" fmla="*/ 42 h 72"/>
                  <a:gd name="T102" fmla="*/ 34 w 42"/>
                  <a:gd name="T103" fmla="*/ 40 h 72"/>
                  <a:gd name="T104" fmla="*/ 35 w 42"/>
                  <a:gd name="T105" fmla="*/ 39 h 72"/>
                  <a:gd name="T106" fmla="*/ 37 w 42"/>
                  <a:gd name="T107" fmla="*/ 37 h 72"/>
                  <a:gd name="T108" fmla="*/ 38 w 42"/>
                  <a:gd name="T109" fmla="*/ 36 h 72"/>
                  <a:gd name="T110" fmla="*/ 40 w 42"/>
                  <a:gd name="T111" fmla="*/ 34 h 72"/>
                  <a:gd name="T112" fmla="*/ 41 w 42"/>
                  <a:gd name="T113" fmla="*/ 33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
                  <a:gd name="T172" fmla="*/ 0 h 72"/>
                  <a:gd name="T173" fmla="*/ 42 w 42"/>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 h="72">
                    <a:moveTo>
                      <a:pt x="42" y="32"/>
                    </a:moveTo>
                    <a:lnTo>
                      <a:pt x="24" y="0"/>
                    </a:lnTo>
                    <a:lnTo>
                      <a:pt x="23" y="0"/>
                    </a:lnTo>
                    <a:lnTo>
                      <a:pt x="22" y="0"/>
                    </a:lnTo>
                    <a:lnTo>
                      <a:pt x="22" y="1"/>
                    </a:lnTo>
                    <a:lnTo>
                      <a:pt x="21" y="1"/>
                    </a:lnTo>
                    <a:lnTo>
                      <a:pt x="20" y="2"/>
                    </a:lnTo>
                    <a:lnTo>
                      <a:pt x="19" y="2"/>
                    </a:lnTo>
                    <a:lnTo>
                      <a:pt x="19" y="3"/>
                    </a:lnTo>
                    <a:lnTo>
                      <a:pt x="18" y="3"/>
                    </a:lnTo>
                    <a:lnTo>
                      <a:pt x="17" y="4"/>
                    </a:lnTo>
                    <a:lnTo>
                      <a:pt x="16" y="5"/>
                    </a:lnTo>
                    <a:lnTo>
                      <a:pt x="15" y="6"/>
                    </a:lnTo>
                    <a:lnTo>
                      <a:pt x="14" y="7"/>
                    </a:lnTo>
                    <a:lnTo>
                      <a:pt x="13" y="8"/>
                    </a:lnTo>
                    <a:lnTo>
                      <a:pt x="13" y="9"/>
                    </a:lnTo>
                    <a:lnTo>
                      <a:pt x="12" y="9"/>
                    </a:lnTo>
                    <a:lnTo>
                      <a:pt x="12" y="10"/>
                    </a:lnTo>
                    <a:lnTo>
                      <a:pt x="11" y="11"/>
                    </a:lnTo>
                    <a:lnTo>
                      <a:pt x="10" y="12"/>
                    </a:lnTo>
                    <a:lnTo>
                      <a:pt x="10" y="13"/>
                    </a:lnTo>
                    <a:lnTo>
                      <a:pt x="9" y="14"/>
                    </a:lnTo>
                    <a:lnTo>
                      <a:pt x="9" y="15"/>
                    </a:lnTo>
                    <a:lnTo>
                      <a:pt x="8" y="16"/>
                    </a:lnTo>
                    <a:lnTo>
                      <a:pt x="8" y="17"/>
                    </a:lnTo>
                    <a:lnTo>
                      <a:pt x="7" y="17"/>
                    </a:lnTo>
                    <a:lnTo>
                      <a:pt x="7" y="18"/>
                    </a:lnTo>
                    <a:lnTo>
                      <a:pt x="6" y="19"/>
                    </a:lnTo>
                    <a:lnTo>
                      <a:pt x="6" y="20"/>
                    </a:lnTo>
                    <a:lnTo>
                      <a:pt x="5" y="21"/>
                    </a:lnTo>
                    <a:lnTo>
                      <a:pt x="5" y="23"/>
                    </a:lnTo>
                    <a:lnTo>
                      <a:pt x="4" y="24"/>
                    </a:lnTo>
                    <a:lnTo>
                      <a:pt x="4" y="25"/>
                    </a:lnTo>
                    <a:lnTo>
                      <a:pt x="3" y="26"/>
                    </a:lnTo>
                    <a:lnTo>
                      <a:pt x="3" y="28"/>
                    </a:lnTo>
                    <a:lnTo>
                      <a:pt x="3" y="29"/>
                    </a:lnTo>
                    <a:lnTo>
                      <a:pt x="2" y="30"/>
                    </a:lnTo>
                    <a:lnTo>
                      <a:pt x="2" y="32"/>
                    </a:lnTo>
                    <a:lnTo>
                      <a:pt x="1" y="33"/>
                    </a:lnTo>
                    <a:lnTo>
                      <a:pt x="1" y="35"/>
                    </a:lnTo>
                    <a:lnTo>
                      <a:pt x="1" y="36"/>
                    </a:lnTo>
                    <a:lnTo>
                      <a:pt x="0" y="38"/>
                    </a:lnTo>
                    <a:lnTo>
                      <a:pt x="0" y="39"/>
                    </a:lnTo>
                    <a:lnTo>
                      <a:pt x="0" y="41"/>
                    </a:lnTo>
                    <a:lnTo>
                      <a:pt x="12" y="72"/>
                    </a:lnTo>
                    <a:lnTo>
                      <a:pt x="12" y="71"/>
                    </a:lnTo>
                    <a:lnTo>
                      <a:pt x="12" y="70"/>
                    </a:lnTo>
                    <a:lnTo>
                      <a:pt x="13" y="70"/>
                    </a:lnTo>
                    <a:lnTo>
                      <a:pt x="13" y="69"/>
                    </a:lnTo>
                    <a:lnTo>
                      <a:pt x="13" y="68"/>
                    </a:lnTo>
                    <a:lnTo>
                      <a:pt x="14" y="68"/>
                    </a:lnTo>
                    <a:lnTo>
                      <a:pt x="14" y="67"/>
                    </a:lnTo>
                    <a:lnTo>
                      <a:pt x="14" y="66"/>
                    </a:lnTo>
                    <a:lnTo>
                      <a:pt x="15" y="66"/>
                    </a:lnTo>
                    <a:lnTo>
                      <a:pt x="15" y="65"/>
                    </a:lnTo>
                    <a:lnTo>
                      <a:pt x="16" y="65"/>
                    </a:lnTo>
                    <a:lnTo>
                      <a:pt x="16" y="64"/>
                    </a:lnTo>
                    <a:lnTo>
                      <a:pt x="16" y="63"/>
                    </a:lnTo>
                    <a:lnTo>
                      <a:pt x="17" y="63"/>
                    </a:lnTo>
                    <a:lnTo>
                      <a:pt x="17" y="62"/>
                    </a:lnTo>
                    <a:lnTo>
                      <a:pt x="18" y="62"/>
                    </a:lnTo>
                    <a:lnTo>
                      <a:pt x="18" y="61"/>
                    </a:lnTo>
                    <a:lnTo>
                      <a:pt x="19" y="60"/>
                    </a:lnTo>
                    <a:lnTo>
                      <a:pt x="19" y="59"/>
                    </a:lnTo>
                    <a:lnTo>
                      <a:pt x="20" y="58"/>
                    </a:lnTo>
                    <a:lnTo>
                      <a:pt x="21" y="57"/>
                    </a:lnTo>
                    <a:lnTo>
                      <a:pt x="21" y="56"/>
                    </a:lnTo>
                    <a:lnTo>
                      <a:pt x="22" y="56"/>
                    </a:lnTo>
                    <a:lnTo>
                      <a:pt x="22" y="55"/>
                    </a:lnTo>
                    <a:lnTo>
                      <a:pt x="23" y="54"/>
                    </a:lnTo>
                    <a:lnTo>
                      <a:pt x="23" y="53"/>
                    </a:lnTo>
                    <a:lnTo>
                      <a:pt x="24" y="52"/>
                    </a:lnTo>
                    <a:lnTo>
                      <a:pt x="24" y="51"/>
                    </a:lnTo>
                    <a:lnTo>
                      <a:pt x="25" y="51"/>
                    </a:lnTo>
                    <a:lnTo>
                      <a:pt x="26" y="50"/>
                    </a:lnTo>
                    <a:lnTo>
                      <a:pt x="26" y="49"/>
                    </a:lnTo>
                    <a:lnTo>
                      <a:pt x="27" y="48"/>
                    </a:lnTo>
                    <a:lnTo>
                      <a:pt x="28" y="47"/>
                    </a:lnTo>
                    <a:lnTo>
                      <a:pt x="29" y="46"/>
                    </a:lnTo>
                    <a:lnTo>
                      <a:pt x="29" y="45"/>
                    </a:lnTo>
                    <a:lnTo>
                      <a:pt x="30" y="44"/>
                    </a:lnTo>
                    <a:lnTo>
                      <a:pt x="31" y="43"/>
                    </a:lnTo>
                    <a:lnTo>
                      <a:pt x="32" y="42"/>
                    </a:lnTo>
                    <a:lnTo>
                      <a:pt x="33" y="41"/>
                    </a:lnTo>
                    <a:lnTo>
                      <a:pt x="34" y="40"/>
                    </a:lnTo>
                    <a:lnTo>
                      <a:pt x="34" y="39"/>
                    </a:lnTo>
                    <a:lnTo>
                      <a:pt x="35" y="39"/>
                    </a:lnTo>
                    <a:lnTo>
                      <a:pt x="36" y="38"/>
                    </a:lnTo>
                    <a:lnTo>
                      <a:pt x="37" y="37"/>
                    </a:lnTo>
                    <a:lnTo>
                      <a:pt x="37" y="36"/>
                    </a:lnTo>
                    <a:lnTo>
                      <a:pt x="38" y="36"/>
                    </a:lnTo>
                    <a:lnTo>
                      <a:pt x="39" y="35"/>
                    </a:lnTo>
                    <a:lnTo>
                      <a:pt x="40" y="34"/>
                    </a:lnTo>
                    <a:lnTo>
                      <a:pt x="41" y="33"/>
                    </a:lnTo>
                    <a:lnTo>
                      <a:pt x="42" y="32"/>
                    </a:lnTo>
                    <a:close/>
                  </a:path>
                </a:pathLst>
              </a:custGeom>
              <a:solidFill>
                <a:srgbClr val="FC754A"/>
              </a:solidFill>
              <a:ln w="9525">
                <a:noFill/>
                <a:round/>
                <a:headEnd/>
                <a:tailEnd/>
              </a:ln>
            </p:spPr>
            <p:txBody>
              <a:bodyPr/>
              <a:lstStyle/>
              <a:p>
                <a:endParaRPr lang="es-ES"/>
              </a:p>
            </p:txBody>
          </p:sp>
          <p:sp>
            <p:nvSpPr>
              <p:cNvPr id="18" name="Freeform 127"/>
              <p:cNvSpPr>
                <a:spLocks/>
              </p:cNvSpPr>
              <p:nvPr/>
            </p:nvSpPr>
            <p:spPr bwMode="auto">
              <a:xfrm>
                <a:off x="2055" y="3667"/>
                <a:ext cx="54" cy="56"/>
              </a:xfrm>
              <a:custGeom>
                <a:avLst/>
                <a:gdLst>
                  <a:gd name="T0" fmla="*/ 40 w 54"/>
                  <a:gd name="T1" fmla="*/ 0 h 56"/>
                  <a:gd name="T2" fmla="*/ 39 w 54"/>
                  <a:gd name="T3" fmla="*/ 0 h 56"/>
                  <a:gd name="T4" fmla="*/ 39 w 54"/>
                  <a:gd name="T5" fmla="*/ 0 h 56"/>
                  <a:gd name="T6" fmla="*/ 37 w 54"/>
                  <a:gd name="T7" fmla="*/ 0 h 56"/>
                  <a:gd name="T8" fmla="*/ 36 w 54"/>
                  <a:gd name="T9" fmla="*/ 0 h 56"/>
                  <a:gd name="T10" fmla="*/ 35 w 54"/>
                  <a:gd name="T11" fmla="*/ 0 h 56"/>
                  <a:gd name="T12" fmla="*/ 34 w 54"/>
                  <a:gd name="T13" fmla="*/ 0 h 56"/>
                  <a:gd name="T14" fmla="*/ 33 w 54"/>
                  <a:gd name="T15" fmla="*/ 0 h 56"/>
                  <a:gd name="T16" fmla="*/ 32 w 54"/>
                  <a:gd name="T17" fmla="*/ 0 h 56"/>
                  <a:gd name="T18" fmla="*/ 31 w 54"/>
                  <a:gd name="T19" fmla="*/ 1 h 56"/>
                  <a:gd name="T20" fmla="*/ 29 w 54"/>
                  <a:gd name="T21" fmla="*/ 1 h 56"/>
                  <a:gd name="T22" fmla="*/ 28 w 54"/>
                  <a:gd name="T23" fmla="*/ 2 h 56"/>
                  <a:gd name="T24" fmla="*/ 26 w 54"/>
                  <a:gd name="T25" fmla="*/ 2 h 56"/>
                  <a:gd name="T26" fmla="*/ 25 w 54"/>
                  <a:gd name="T27" fmla="*/ 3 h 56"/>
                  <a:gd name="T28" fmla="*/ 23 w 54"/>
                  <a:gd name="T29" fmla="*/ 3 h 56"/>
                  <a:gd name="T30" fmla="*/ 22 w 54"/>
                  <a:gd name="T31" fmla="*/ 4 h 56"/>
                  <a:gd name="T32" fmla="*/ 20 w 54"/>
                  <a:gd name="T33" fmla="*/ 5 h 56"/>
                  <a:gd name="T34" fmla="*/ 18 w 54"/>
                  <a:gd name="T35" fmla="*/ 6 h 56"/>
                  <a:gd name="T36" fmla="*/ 17 w 54"/>
                  <a:gd name="T37" fmla="*/ 7 h 56"/>
                  <a:gd name="T38" fmla="*/ 15 w 54"/>
                  <a:gd name="T39" fmla="*/ 8 h 56"/>
                  <a:gd name="T40" fmla="*/ 13 w 54"/>
                  <a:gd name="T41" fmla="*/ 9 h 56"/>
                  <a:gd name="T42" fmla="*/ 12 w 54"/>
                  <a:gd name="T43" fmla="*/ 11 h 56"/>
                  <a:gd name="T44" fmla="*/ 10 w 54"/>
                  <a:gd name="T45" fmla="*/ 12 h 56"/>
                  <a:gd name="T46" fmla="*/ 8 w 54"/>
                  <a:gd name="T47" fmla="*/ 14 h 56"/>
                  <a:gd name="T48" fmla="*/ 7 w 54"/>
                  <a:gd name="T49" fmla="*/ 16 h 56"/>
                  <a:gd name="T50" fmla="*/ 5 w 54"/>
                  <a:gd name="T51" fmla="*/ 18 h 56"/>
                  <a:gd name="T52" fmla="*/ 4 w 54"/>
                  <a:gd name="T53" fmla="*/ 20 h 56"/>
                  <a:gd name="T54" fmla="*/ 3 w 54"/>
                  <a:gd name="T55" fmla="*/ 22 h 56"/>
                  <a:gd name="T56" fmla="*/ 1 w 54"/>
                  <a:gd name="T57" fmla="*/ 25 h 56"/>
                  <a:gd name="T58" fmla="*/ 0 w 54"/>
                  <a:gd name="T59" fmla="*/ 27 h 56"/>
                  <a:gd name="T60" fmla="*/ 14 w 54"/>
                  <a:gd name="T61" fmla="*/ 56 h 56"/>
                  <a:gd name="T62" fmla="*/ 14 w 54"/>
                  <a:gd name="T63" fmla="*/ 55 h 56"/>
                  <a:gd name="T64" fmla="*/ 15 w 54"/>
                  <a:gd name="T65" fmla="*/ 54 h 56"/>
                  <a:gd name="T66" fmla="*/ 16 w 54"/>
                  <a:gd name="T67" fmla="*/ 53 h 56"/>
                  <a:gd name="T68" fmla="*/ 17 w 54"/>
                  <a:gd name="T69" fmla="*/ 53 h 56"/>
                  <a:gd name="T70" fmla="*/ 18 w 54"/>
                  <a:gd name="T71" fmla="*/ 52 h 56"/>
                  <a:gd name="T72" fmla="*/ 19 w 54"/>
                  <a:gd name="T73" fmla="*/ 51 h 56"/>
                  <a:gd name="T74" fmla="*/ 20 w 54"/>
                  <a:gd name="T75" fmla="*/ 50 h 56"/>
                  <a:gd name="T76" fmla="*/ 21 w 54"/>
                  <a:gd name="T77" fmla="*/ 49 h 56"/>
                  <a:gd name="T78" fmla="*/ 22 w 54"/>
                  <a:gd name="T79" fmla="*/ 49 h 56"/>
                  <a:gd name="T80" fmla="*/ 23 w 54"/>
                  <a:gd name="T81" fmla="*/ 47 h 56"/>
                  <a:gd name="T82" fmla="*/ 25 w 54"/>
                  <a:gd name="T83" fmla="*/ 47 h 56"/>
                  <a:gd name="T84" fmla="*/ 26 w 54"/>
                  <a:gd name="T85" fmla="*/ 46 h 56"/>
                  <a:gd name="T86" fmla="*/ 28 w 54"/>
                  <a:gd name="T87" fmla="*/ 44 h 56"/>
                  <a:gd name="T88" fmla="*/ 29 w 54"/>
                  <a:gd name="T89" fmla="*/ 43 h 56"/>
                  <a:gd name="T90" fmla="*/ 31 w 54"/>
                  <a:gd name="T91" fmla="*/ 42 h 56"/>
                  <a:gd name="T92" fmla="*/ 32 w 54"/>
                  <a:gd name="T93" fmla="*/ 41 h 56"/>
                  <a:gd name="T94" fmla="*/ 34 w 54"/>
                  <a:gd name="T95" fmla="*/ 40 h 56"/>
                  <a:gd name="T96" fmla="*/ 36 w 54"/>
                  <a:gd name="T97" fmla="*/ 39 h 56"/>
                  <a:gd name="T98" fmla="*/ 37 w 54"/>
                  <a:gd name="T99" fmla="*/ 38 h 56"/>
                  <a:gd name="T100" fmla="*/ 39 w 54"/>
                  <a:gd name="T101" fmla="*/ 37 h 56"/>
                  <a:gd name="T102" fmla="*/ 41 w 54"/>
                  <a:gd name="T103" fmla="*/ 36 h 56"/>
                  <a:gd name="T104" fmla="*/ 43 w 54"/>
                  <a:gd name="T105" fmla="*/ 36 h 56"/>
                  <a:gd name="T106" fmla="*/ 44 w 54"/>
                  <a:gd name="T107" fmla="*/ 35 h 56"/>
                  <a:gd name="T108" fmla="*/ 46 w 54"/>
                  <a:gd name="T109" fmla="*/ 34 h 56"/>
                  <a:gd name="T110" fmla="*/ 48 w 54"/>
                  <a:gd name="T111" fmla="*/ 33 h 56"/>
                  <a:gd name="T112" fmla="*/ 50 w 54"/>
                  <a:gd name="T113" fmla="*/ 33 h 56"/>
                  <a:gd name="T114" fmla="*/ 51 w 54"/>
                  <a:gd name="T115" fmla="*/ 32 h 56"/>
                  <a:gd name="T116" fmla="*/ 53 w 54"/>
                  <a:gd name="T117" fmla="*/ 32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
                  <a:gd name="T178" fmla="*/ 0 h 56"/>
                  <a:gd name="T179" fmla="*/ 54 w 54"/>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 h="56">
                    <a:moveTo>
                      <a:pt x="54" y="32"/>
                    </a:moveTo>
                    <a:lnTo>
                      <a:pt x="40" y="0"/>
                    </a:lnTo>
                    <a:lnTo>
                      <a:pt x="39" y="0"/>
                    </a:lnTo>
                    <a:lnTo>
                      <a:pt x="38" y="0"/>
                    </a:lnTo>
                    <a:lnTo>
                      <a:pt x="37" y="0"/>
                    </a:lnTo>
                    <a:lnTo>
                      <a:pt x="36" y="0"/>
                    </a:lnTo>
                    <a:lnTo>
                      <a:pt x="35" y="0"/>
                    </a:lnTo>
                    <a:lnTo>
                      <a:pt x="34" y="0"/>
                    </a:lnTo>
                    <a:lnTo>
                      <a:pt x="33" y="0"/>
                    </a:lnTo>
                    <a:lnTo>
                      <a:pt x="32" y="0"/>
                    </a:lnTo>
                    <a:lnTo>
                      <a:pt x="31" y="1"/>
                    </a:lnTo>
                    <a:lnTo>
                      <a:pt x="30" y="1"/>
                    </a:lnTo>
                    <a:lnTo>
                      <a:pt x="29" y="1"/>
                    </a:lnTo>
                    <a:lnTo>
                      <a:pt x="28" y="1"/>
                    </a:lnTo>
                    <a:lnTo>
                      <a:pt x="28" y="2"/>
                    </a:lnTo>
                    <a:lnTo>
                      <a:pt x="27" y="2"/>
                    </a:lnTo>
                    <a:lnTo>
                      <a:pt x="26" y="2"/>
                    </a:lnTo>
                    <a:lnTo>
                      <a:pt x="25" y="2"/>
                    </a:lnTo>
                    <a:lnTo>
                      <a:pt x="25" y="3"/>
                    </a:lnTo>
                    <a:lnTo>
                      <a:pt x="24" y="3"/>
                    </a:lnTo>
                    <a:lnTo>
                      <a:pt x="23" y="3"/>
                    </a:lnTo>
                    <a:lnTo>
                      <a:pt x="22" y="4"/>
                    </a:lnTo>
                    <a:lnTo>
                      <a:pt x="21" y="4"/>
                    </a:lnTo>
                    <a:lnTo>
                      <a:pt x="20" y="5"/>
                    </a:lnTo>
                    <a:lnTo>
                      <a:pt x="19" y="5"/>
                    </a:lnTo>
                    <a:lnTo>
                      <a:pt x="18" y="6"/>
                    </a:lnTo>
                    <a:lnTo>
                      <a:pt x="17" y="6"/>
                    </a:lnTo>
                    <a:lnTo>
                      <a:pt x="17" y="7"/>
                    </a:lnTo>
                    <a:lnTo>
                      <a:pt x="16" y="7"/>
                    </a:lnTo>
                    <a:lnTo>
                      <a:pt x="15" y="8"/>
                    </a:lnTo>
                    <a:lnTo>
                      <a:pt x="14" y="9"/>
                    </a:lnTo>
                    <a:lnTo>
                      <a:pt x="13" y="9"/>
                    </a:lnTo>
                    <a:lnTo>
                      <a:pt x="13" y="10"/>
                    </a:lnTo>
                    <a:lnTo>
                      <a:pt x="12" y="11"/>
                    </a:lnTo>
                    <a:lnTo>
                      <a:pt x="11" y="11"/>
                    </a:lnTo>
                    <a:lnTo>
                      <a:pt x="10" y="12"/>
                    </a:lnTo>
                    <a:lnTo>
                      <a:pt x="9" y="13"/>
                    </a:lnTo>
                    <a:lnTo>
                      <a:pt x="8" y="14"/>
                    </a:lnTo>
                    <a:lnTo>
                      <a:pt x="8" y="15"/>
                    </a:lnTo>
                    <a:lnTo>
                      <a:pt x="7" y="16"/>
                    </a:lnTo>
                    <a:lnTo>
                      <a:pt x="6" y="17"/>
                    </a:lnTo>
                    <a:lnTo>
                      <a:pt x="5" y="18"/>
                    </a:lnTo>
                    <a:lnTo>
                      <a:pt x="5" y="19"/>
                    </a:lnTo>
                    <a:lnTo>
                      <a:pt x="4" y="20"/>
                    </a:lnTo>
                    <a:lnTo>
                      <a:pt x="3" y="21"/>
                    </a:lnTo>
                    <a:lnTo>
                      <a:pt x="3" y="22"/>
                    </a:lnTo>
                    <a:lnTo>
                      <a:pt x="2" y="23"/>
                    </a:lnTo>
                    <a:lnTo>
                      <a:pt x="1" y="25"/>
                    </a:lnTo>
                    <a:lnTo>
                      <a:pt x="1" y="26"/>
                    </a:lnTo>
                    <a:lnTo>
                      <a:pt x="0" y="27"/>
                    </a:lnTo>
                    <a:lnTo>
                      <a:pt x="14" y="56"/>
                    </a:lnTo>
                    <a:lnTo>
                      <a:pt x="14" y="55"/>
                    </a:lnTo>
                    <a:lnTo>
                      <a:pt x="15" y="55"/>
                    </a:lnTo>
                    <a:lnTo>
                      <a:pt x="15" y="54"/>
                    </a:lnTo>
                    <a:lnTo>
                      <a:pt x="16" y="54"/>
                    </a:lnTo>
                    <a:lnTo>
                      <a:pt x="16" y="53"/>
                    </a:lnTo>
                    <a:lnTo>
                      <a:pt x="17" y="53"/>
                    </a:lnTo>
                    <a:lnTo>
                      <a:pt x="18" y="52"/>
                    </a:lnTo>
                    <a:lnTo>
                      <a:pt x="19" y="51"/>
                    </a:lnTo>
                    <a:lnTo>
                      <a:pt x="20" y="50"/>
                    </a:lnTo>
                    <a:lnTo>
                      <a:pt x="21" y="49"/>
                    </a:lnTo>
                    <a:lnTo>
                      <a:pt x="22" y="49"/>
                    </a:lnTo>
                    <a:lnTo>
                      <a:pt x="23" y="48"/>
                    </a:lnTo>
                    <a:lnTo>
                      <a:pt x="23" y="47"/>
                    </a:lnTo>
                    <a:lnTo>
                      <a:pt x="24" y="47"/>
                    </a:lnTo>
                    <a:lnTo>
                      <a:pt x="25" y="47"/>
                    </a:lnTo>
                    <a:lnTo>
                      <a:pt x="26" y="46"/>
                    </a:lnTo>
                    <a:lnTo>
                      <a:pt x="27" y="45"/>
                    </a:lnTo>
                    <a:lnTo>
                      <a:pt x="28" y="44"/>
                    </a:lnTo>
                    <a:lnTo>
                      <a:pt x="29" y="43"/>
                    </a:lnTo>
                    <a:lnTo>
                      <a:pt x="30" y="43"/>
                    </a:lnTo>
                    <a:lnTo>
                      <a:pt x="31" y="42"/>
                    </a:lnTo>
                    <a:lnTo>
                      <a:pt x="32" y="42"/>
                    </a:lnTo>
                    <a:lnTo>
                      <a:pt x="32" y="41"/>
                    </a:lnTo>
                    <a:lnTo>
                      <a:pt x="33" y="41"/>
                    </a:lnTo>
                    <a:lnTo>
                      <a:pt x="34" y="40"/>
                    </a:lnTo>
                    <a:lnTo>
                      <a:pt x="35" y="40"/>
                    </a:lnTo>
                    <a:lnTo>
                      <a:pt x="36" y="39"/>
                    </a:lnTo>
                    <a:lnTo>
                      <a:pt x="37" y="39"/>
                    </a:lnTo>
                    <a:lnTo>
                      <a:pt x="37" y="38"/>
                    </a:lnTo>
                    <a:lnTo>
                      <a:pt x="38" y="38"/>
                    </a:lnTo>
                    <a:lnTo>
                      <a:pt x="39" y="37"/>
                    </a:lnTo>
                    <a:lnTo>
                      <a:pt x="40" y="37"/>
                    </a:lnTo>
                    <a:lnTo>
                      <a:pt x="41" y="36"/>
                    </a:lnTo>
                    <a:lnTo>
                      <a:pt x="42" y="36"/>
                    </a:lnTo>
                    <a:lnTo>
                      <a:pt x="43" y="36"/>
                    </a:lnTo>
                    <a:lnTo>
                      <a:pt x="44" y="35"/>
                    </a:lnTo>
                    <a:lnTo>
                      <a:pt x="45" y="34"/>
                    </a:lnTo>
                    <a:lnTo>
                      <a:pt x="46" y="34"/>
                    </a:lnTo>
                    <a:lnTo>
                      <a:pt x="47" y="34"/>
                    </a:lnTo>
                    <a:lnTo>
                      <a:pt x="48" y="33"/>
                    </a:lnTo>
                    <a:lnTo>
                      <a:pt x="49" y="33"/>
                    </a:lnTo>
                    <a:lnTo>
                      <a:pt x="50" y="33"/>
                    </a:lnTo>
                    <a:lnTo>
                      <a:pt x="51" y="32"/>
                    </a:lnTo>
                    <a:lnTo>
                      <a:pt x="52" y="32"/>
                    </a:lnTo>
                    <a:lnTo>
                      <a:pt x="53" y="32"/>
                    </a:lnTo>
                    <a:lnTo>
                      <a:pt x="54" y="32"/>
                    </a:lnTo>
                    <a:close/>
                  </a:path>
                </a:pathLst>
              </a:custGeom>
              <a:solidFill>
                <a:srgbClr val="FC754A"/>
              </a:solidFill>
              <a:ln w="9525">
                <a:noFill/>
                <a:round/>
                <a:headEnd/>
                <a:tailEnd/>
              </a:ln>
            </p:spPr>
            <p:txBody>
              <a:bodyPr/>
              <a:lstStyle/>
              <a:p>
                <a:endParaRPr lang="es-ES"/>
              </a:p>
            </p:txBody>
          </p:sp>
          <p:sp>
            <p:nvSpPr>
              <p:cNvPr id="19" name="Freeform 128"/>
              <p:cNvSpPr>
                <a:spLocks/>
              </p:cNvSpPr>
              <p:nvPr/>
            </p:nvSpPr>
            <p:spPr bwMode="auto">
              <a:xfrm>
                <a:off x="2004" y="3701"/>
                <a:ext cx="182" cy="185"/>
              </a:xfrm>
              <a:custGeom>
                <a:avLst/>
                <a:gdLst>
                  <a:gd name="T0" fmla="*/ 180 w 182"/>
                  <a:gd name="T1" fmla="*/ 2 h 185"/>
                  <a:gd name="T2" fmla="*/ 181 w 182"/>
                  <a:gd name="T3" fmla="*/ 5 h 185"/>
                  <a:gd name="T4" fmla="*/ 181 w 182"/>
                  <a:gd name="T5" fmla="*/ 8 h 185"/>
                  <a:gd name="T6" fmla="*/ 181 w 182"/>
                  <a:gd name="T7" fmla="*/ 11 h 185"/>
                  <a:gd name="T8" fmla="*/ 182 w 182"/>
                  <a:gd name="T9" fmla="*/ 15 h 185"/>
                  <a:gd name="T10" fmla="*/ 181 w 182"/>
                  <a:gd name="T11" fmla="*/ 20 h 185"/>
                  <a:gd name="T12" fmla="*/ 180 w 182"/>
                  <a:gd name="T13" fmla="*/ 25 h 185"/>
                  <a:gd name="T14" fmla="*/ 148 w 182"/>
                  <a:gd name="T15" fmla="*/ 167 h 185"/>
                  <a:gd name="T16" fmla="*/ 147 w 182"/>
                  <a:gd name="T17" fmla="*/ 172 h 185"/>
                  <a:gd name="T18" fmla="*/ 144 w 182"/>
                  <a:gd name="T19" fmla="*/ 175 h 185"/>
                  <a:gd name="T20" fmla="*/ 139 w 182"/>
                  <a:gd name="T21" fmla="*/ 177 h 185"/>
                  <a:gd name="T22" fmla="*/ 132 w 182"/>
                  <a:gd name="T23" fmla="*/ 177 h 185"/>
                  <a:gd name="T24" fmla="*/ 123 w 182"/>
                  <a:gd name="T25" fmla="*/ 176 h 185"/>
                  <a:gd name="T26" fmla="*/ 114 w 182"/>
                  <a:gd name="T27" fmla="*/ 174 h 185"/>
                  <a:gd name="T28" fmla="*/ 104 w 182"/>
                  <a:gd name="T29" fmla="*/ 172 h 185"/>
                  <a:gd name="T30" fmla="*/ 94 w 182"/>
                  <a:gd name="T31" fmla="*/ 170 h 185"/>
                  <a:gd name="T32" fmla="*/ 84 w 182"/>
                  <a:gd name="T33" fmla="*/ 169 h 185"/>
                  <a:gd name="T34" fmla="*/ 74 w 182"/>
                  <a:gd name="T35" fmla="*/ 168 h 185"/>
                  <a:gd name="T36" fmla="*/ 64 w 182"/>
                  <a:gd name="T37" fmla="*/ 169 h 185"/>
                  <a:gd name="T38" fmla="*/ 55 w 182"/>
                  <a:gd name="T39" fmla="*/ 170 h 185"/>
                  <a:gd name="T40" fmla="*/ 46 w 182"/>
                  <a:gd name="T41" fmla="*/ 172 h 185"/>
                  <a:gd name="T42" fmla="*/ 39 w 182"/>
                  <a:gd name="T43" fmla="*/ 174 h 185"/>
                  <a:gd name="T44" fmla="*/ 32 w 182"/>
                  <a:gd name="T45" fmla="*/ 177 h 185"/>
                  <a:gd name="T46" fmla="*/ 25 w 182"/>
                  <a:gd name="T47" fmla="*/ 179 h 185"/>
                  <a:gd name="T48" fmla="*/ 20 w 182"/>
                  <a:gd name="T49" fmla="*/ 181 h 185"/>
                  <a:gd name="T50" fmla="*/ 15 w 182"/>
                  <a:gd name="T51" fmla="*/ 183 h 185"/>
                  <a:gd name="T52" fmla="*/ 12 w 182"/>
                  <a:gd name="T53" fmla="*/ 184 h 185"/>
                  <a:gd name="T54" fmla="*/ 9 w 182"/>
                  <a:gd name="T55" fmla="*/ 185 h 185"/>
                  <a:gd name="T56" fmla="*/ 6 w 182"/>
                  <a:gd name="T57" fmla="*/ 182 h 185"/>
                  <a:gd name="T58" fmla="*/ 4 w 182"/>
                  <a:gd name="T59" fmla="*/ 178 h 185"/>
                  <a:gd name="T60" fmla="*/ 3 w 182"/>
                  <a:gd name="T61" fmla="*/ 175 h 185"/>
                  <a:gd name="T62" fmla="*/ 2 w 182"/>
                  <a:gd name="T63" fmla="*/ 172 h 185"/>
                  <a:gd name="T64" fmla="*/ 1 w 182"/>
                  <a:gd name="T65" fmla="*/ 169 h 185"/>
                  <a:gd name="T66" fmla="*/ 0 w 182"/>
                  <a:gd name="T67" fmla="*/ 165 h 185"/>
                  <a:gd name="T68" fmla="*/ 0 w 182"/>
                  <a:gd name="T69" fmla="*/ 163 h 185"/>
                  <a:gd name="T70" fmla="*/ 0 w 182"/>
                  <a:gd name="T71" fmla="*/ 160 h 185"/>
                  <a:gd name="T72" fmla="*/ 2 w 182"/>
                  <a:gd name="T73" fmla="*/ 155 h 185"/>
                  <a:gd name="T74" fmla="*/ 5 w 182"/>
                  <a:gd name="T75" fmla="*/ 148 h 185"/>
                  <a:gd name="T76" fmla="*/ 10 w 182"/>
                  <a:gd name="T77" fmla="*/ 139 h 185"/>
                  <a:gd name="T78" fmla="*/ 16 w 182"/>
                  <a:gd name="T79" fmla="*/ 128 h 185"/>
                  <a:gd name="T80" fmla="*/ 24 w 182"/>
                  <a:gd name="T81" fmla="*/ 116 h 185"/>
                  <a:gd name="T82" fmla="*/ 34 w 182"/>
                  <a:gd name="T83" fmla="*/ 103 h 185"/>
                  <a:gd name="T84" fmla="*/ 46 w 182"/>
                  <a:gd name="T85" fmla="*/ 89 h 185"/>
                  <a:gd name="T86" fmla="*/ 61 w 182"/>
                  <a:gd name="T87" fmla="*/ 75 h 185"/>
                  <a:gd name="T88" fmla="*/ 79 w 182"/>
                  <a:gd name="T89" fmla="*/ 60 h 185"/>
                  <a:gd name="T90" fmla="*/ 97 w 182"/>
                  <a:gd name="T91" fmla="*/ 46 h 185"/>
                  <a:gd name="T92" fmla="*/ 113 w 182"/>
                  <a:gd name="T93" fmla="*/ 35 h 185"/>
                  <a:gd name="T94" fmla="*/ 128 w 182"/>
                  <a:gd name="T95" fmla="*/ 26 h 185"/>
                  <a:gd name="T96" fmla="*/ 140 w 182"/>
                  <a:gd name="T97" fmla="*/ 18 h 185"/>
                  <a:gd name="T98" fmla="*/ 151 w 182"/>
                  <a:gd name="T99" fmla="*/ 12 h 185"/>
                  <a:gd name="T100" fmla="*/ 160 w 182"/>
                  <a:gd name="T101" fmla="*/ 8 h 185"/>
                  <a:gd name="T102" fmla="*/ 167 w 182"/>
                  <a:gd name="T103" fmla="*/ 4 h 185"/>
                  <a:gd name="T104" fmla="*/ 172 w 182"/>
                  <a:gd name="T105" fmla="*/ 2 h 185"/>
                  <a:gd name="T106" fmla="*/ 176 w 182"/>
                  <a:gd name="T107" fmla="*/ 1 h 185"/>
                  <a:gd name="T108" fmla="*/ 178 w 182"/>
                  <a:gd name="T109" fmla="*/ 0 h 1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
                  <a:gd name="T166" fmla="*/ 0 h 185"/>
                  <a:gd name="T167" fmla="*/ 182 w 182"/>
                  <a:gd name="T168" fmla="*/ 185 h 1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 h="185">
                    <a:moveTo>
                      <a:pt x="178" y="0"/>
                    </a:moveTo>
                    <a:lnTo>
                      <a:pt x="179" y="0"/>
                    </a:lnTo>
                    <a:lnTo>
                      <a:pt x="179" y="1"/>
                    </a:lnTo>
                    <a:lnTo>
                      <a:pt x="179" y="2"/>
                    </a:lnTo>
                    <a:lnTo>
                      <a:pt x="180" y="2"/>
                    </a:lnTo>
                    <a:lnTo>
                      <a:pt x="180" y="3"/>
                    </a:lnTo>
                    <a:lnTo>
                      <a:pt x="180" y="4"/>
                    </a:lnTo>
                    <a:lnTo>
                      <a:pt x="181" y="5"/>
                    </a:lnTo>
                    <a:lnTo>
                      <a:pt x="181" y="6"/>
                    </a:lnTo>
                    <a:lnTo>
                      <a:pt x="181" y="7"/>
                    </a:lnTo>
                    <a:lnTo>
                      <a:pt x="181" y="8"/>
                    </a:lnTo>
                    <a:lnTo>
                      <a:pt x="181" y="9"/>
                    </a:lnTo>
                    <a:lnTo>
                      <a:pt x="181" y="10"/>
                    </a:lnTo>
                    <a:lnTo>
                      <a:pt x="181" y="11"/>
                    </a:lnTo>
                    <a:lnTo>
                      <a:pt x="181" y="12"/>
                    </a:lnTo>
                    <a:lnTo>
                      <a:pt x="182" y="12"/>
                    </a:lnTo>
                    <a:lnTo>
                      <a:pt x="182" y="13"/>
                    </a:lnTo>
                    <a:lnTo>
                      <a:pt x="182" y="14"/>
                    </a:lnTo>
                    <a:lnTo>
                      <a:pt x="182" y="15"/>
                    </a:lnTo>
                    <a:lnTo>
                      <a:pt x="181" y="16"/>
                    </a:lnTo>
                    <a:lnTo>
                      <a:pt x="181" y="17"/>
                    </a:lnTo>
                    <a:lnTo>
                      <a:pt x="181" y="18"/>
                    </a:lnTo>
                    <a:lnTo>
                      <a:pt x="181" y="19"/>
                    </a:lnTo>
                    <a:lnTo>
                      <a:pt x="181" y="20"/>
                    </a:lnTo>
                    <a:lnTo>
                      <a:pt x="181" y="21"/>
                    </a:lnTo>
                    <a:lnTo>
                      <a:pt x="181" y="22"/>
                    </a:lnTo>
                    <a:lnTo>
                      <a:pt x="181" y="23"/>
                    </a:lnTo>
                    <a:lnTo>
                      <a:pt x="180" y="24"/>
                    </a:lnTo>
                    <a:lnTo>
                      <a:pt x="180" y="25"/>
                    </a:lnTo>
                    <a:lnTo>
                      <a:pt x="180" y="26"/>
                    </a:lnTo>
                    <a:lnTo>
                      <a:pt x="180" y="27"/>
                    </a:lnTo>
                    <a:lnTo>
                      <a:pt x="180" y="28"/>
                    </a:lnTo>
                    <a:lnTo>
                      <a:pt x="179" y="29"/>
                    </a:lnTo>
                    <a:lnTo>
                      <a:pt x="148" y="166"/>
                    </a:lnTo>
                    <a:lnTo>
                      <a:pt x="148" y="167"/>
                    </a:lnTo>
                    <a:lnTo>
                      <a:pt x="148" y="168"/>
                    </a:lnTo>
                    <a:lnTo>
                      <a:pt x="148" y="169"/>
                    </a:lnTo>
                    <a:lnTo>
                      <a:pt x="148" y="170"/>
                    </a:lnTo>
                    <a:lnTo>
                      <a:pt x="148" y="171"/>
                    </a:lnTo>
                    <a:lnTo>
                      <a:pt x="148" y="172"/>
                    </a:lnTo>
                    <a:lnTo>
                      <a:pt x="147" y="172"/>
                    </a:lnTo>
                    <a:lnTo>
                      <a:pt x="147" y="173"/>
                    </a:lnTo>
                    <a:lnTo>
                      <a:pt x="146" y="174"/>
                    </a:lnTo>
                    <a:lnTo>
                      <a:pt x="145" y="175"/>
                    </a:lnTo>
                    <a:lnTo>
                      <a:pt x="144" y="175"/>
                    </a:lnTo>
                    <a:lnTo>
                      <a:pt x="143" y="176"/>
                    </a:lnTo>
                    <a:lnTo>
                      <a:pt x="142" y="176"/>
                    </a:lnTo>
                    <a:lnTo>
                      <a:pt x="141" y="176"/>
                    </a:lnTo>
                    <a:lnTo>
                      <a:pt x="140" y="177"/>
                    </a:lnTo>
                    <a:lnTo>
                      <a:pt x="139" y="177"/>
                    </a:lnTo>
                    <a:lnTo>
                      <a:pt x="138" y="177"/>
                    </a:lnTo>
                    <a:lnTo>
                      <a:pt x="136" y="177"/>
                    </a:lnTo>
                    <a:lnTo>
                      <a:pt x="135" y="177"/>
                    </a:lnTo>
                    <a:lnTo>
                      <a:pt x="134" y="177"/>
                    </a:lnTo>
                    <a:lnTo>
                      <a:pt x="133" y="177"/>
                    </a:lnTo>
                    <a:lnTo>
                      <a:pt x="132" y="177"/>
                    </a:lnTo>
                    <a:lnTo>
                      <a:pt x="130" y="177"/>
                    </a:lnTo>
                    <a:lnTo>
                      <a:pt x="129" y="176"/>
                    </a:lnTo>
                    <a:lnTo>
                      <a:pt x="128" y="176"/>
                    </a:lnTo>
                    <a:lnTo>
                      <a:pt x="126" y="176"/>
                    </a:lnTo>
                    <a:lnTo>
                      <a:pt x="125" y="176"/>
                    </a:lnTo>
                    <a:lnTo>
                      <a:pt x="123" y="176"/>
                    </a:lnTo>
                    <a:lnTo>
                      <a:pt x="122" y="175"/>
                    </a:lnTo>
                    <a:lnTo>
                      <a:pt x="120" y="175"/>
                    </a:lnTo>
                    <a:lnTo>
                      <a:pt x="119" y="175"/>
                    </a:lnTo>
                    <a:lnTo>
                      <a:pt x="117" y="174"/>
                    </a:lnTo>
                    <a:lnTo>
                      <a:pt x="116" y="174"/>
                    </a:lnTo>
                    <a:lnTo>
                      <a:pt x="114" y="174"/>
                    </a:lnTo>
                    <a:lnTo>
                      <a:pt x="113" y="174"/>
                    </a:lnTo>
                    <a:lnTo>
                      <a:pt x="111" y="173"/>
                    </a:lnTo>
                    <a:lnTo>
                      <a:pt x="109" y="173"/>
                    </a:lnTo>
                    <a:lnTo>
                      <a:pt x="108" y="173"/>
                    </a:lnTo>
                    <a:lnTo>
                      <a:pt x="106" y="172"/>
                    </a:lnTo>
                    <a:lnTo>
                      <a:pt x="104" y="172"/>
                    </a:lnTo>
                    <a:lnTo>
                      <a:pt x="103" y="172"/>
                    </a:lnTo>
                    <a:lnTo>
                      <a:pt x="101" y="171"/>
                    </a:lnTo>
                    <a:lnTo>
                      <a:pt x="99" y="171"/>
                    </a:lnTo>
                    <a:lnTo>
                      <a:pt x="98" y="171"/>
                    </a:lnTo>
                    <a:lnTo>
                      <a:pt x="96" y="170"/>
                    </a:lnTo>
                    <a:lnTo>
                      <a:pt x="94" y="170"/>
                    </a:lnTo>
                    <a:lnTo>
                      <a:pt x="92" y="170"/>
                    </a:lnTo>
                    <a:lnTo>
                      <a:pt x="91" y="169"/>
                    </a:lnTo>
                    <a:lnTo>
                      <a:pt x="89" y="169"/>
                    </a:lnTo>
                    <a:lnTo>
                      <a:pt x="87" y="169"/>
                    </a:lnTo>
                    <a:lnTo>
                      <a:pt x="85" y="169"/>
                    </a:lnTo>
                    <a:lnTo>
                      <a:pt x="84" y="169"/>
                    </a:lnTo>
                    <a:lnTo>
                      <a:pt x="82" y="168"/>
                    </a:lnTo>
                    <a:lnTo>
                      <a:pt x="80" y="168"/>
                    </a:lnTo>
                    <a:lnTo>
                      <a:pt x="79" y="168"/>
                    </a:lnTo>
                    <a:lnTo>
                      <a:pt x="77" y="168"/>
                    </a:lnTo>
                    <a:lnTo>
                      <a:pt x="75" y="168"/>
                    </a:lnTo>
                    <a:lnTo>
                      <a:pt x="74" y="168"/>
                    </a:lnTo>
                    <a:lnTo>
                      <a:pt x="72" y="168"/>
                    </a:lnTo>
                    <a:lnTo>
                      <a:pt x="70" y="168"/>
                    </a:lnTo>
                    <a:lnTo>
                      <a:pt x="69" y="168"/>
                    </a:lnTo>
                    <a:lnTo>
                      <a:pt x="67" y="168"/>
                    </a:lnTo>
                    <a:lnTo>
                      <a:pt x="66" y="168"/>
                    </a:lnTo>
                    <a:lnTo>
                      <a:pt x="64" y="169"/>
                    </a:lnTo>
                    <a:lnTo>
                      <a:pt x="63" y="169"/>
                    </a:lnTo>
                    <a:lnTo>
                      <a:pt x="61" y="169"/>
                    </a:lnTo>
                    <a:lnTo>
                      <a:pt x="59" y="169"/>
                    </a:lnTo>
                    <a:lnTo>
                      <a:pt x="58" y="169"/>
                    </a:lnTo>
                    <a:lnTo>
                      <a:pt x="56" y="170"/>
                    </a:lnTo>
                    <a:lnTo>
                      <a:pt x="55" y="170"/>
                    </a:lnTo>
                    <a:lnTo>
                      <a:pt x="54" y="170"/>
                    </a:lnTo>
                    <a:lnTo>
                      <a:pt x="52" y="170"/>
                    </a:lnTo>
                    <a:lnTo>
                      <a:pt x="51" y="171"/>
                    </a:lnTo>
                    <a:lnTo>
                      <a:pt x="49" y="171"/>
                    </a:lnTo>
                    <a:lnTo>
                      <a:pt x="48" y="172"/>
                    </a:lnTo>
                    <a:lnTo>
                      <a:pt x="46" y="172"/>
                    </a:lnTo>
                    <a:lnTo>
                      <a:pt x="45" y="172"/>
                    </a:lnTo>
                    <a:lnTo>
                      <a:pt x="44" y="173"/>
                    </a:lnTo>
                    <a:lnTo>
                      <a:pt x="43" y="173"/>
                    </a:lnTo>
                    <a:lnTo>
                      <a:pt x="41" y="173"/>
                    </a:lnTo>
                    <a:lnTo>
                      <a:pt x="40" y="174"/>
                    </a:lnTo>
                    <a:lnTo>
                      <a:pt x="39" y="174"/>
                    </a:lnTo>
                    <a:lnTo>
                      <a:pt x="37" y="174"/>
                    </a:lnTo>
                    <a:lnTo>
                      <a:pt x="36" y="175"/>
                    </a:lnTo>
                    <a:lnTo>
                      <a:pt x="35" y="175"/>
                    </a:lnTo>
                    <a:lnTo>
                      <a:pt x="34" y="176"/>
                    </a:lnTo>
                    <a:lnTo>
                      <a:pt x="33" y="176"/>
                    </a:lnTo>
                    <a:lnTo>
                      <a:pt x="32" y="177"/>
                    </a:lnTo>
                    <a:lnTo>
                      <a:pt x="31" y="177"/>
                    </a:lnTo>
                    <a:lnTo>
                      <a:pt x="30" y="177"/>
                    </a:lnTo>
                    <a:lnTo>
                      <a:pt x="29" y="178"/>
                    </a:lnTo>
                    <a:lnTo>
                      <a:pt x="28" y="178"/>
                    </a:lnTo>
                    <a:lnTo>
                      <a:pt x="27" y="179"/>
                    </a:lnTo>
                    <a:lnTo>
                      <a:pt x="25" y="179"/>
                    </a:lnTo>
                    <a:lnTo>
                      <a:pt x="24" y="180"/>
                    </a:lnTo>
                    <a:lnTo>
                      <a:pt x="23" y="180"/>
                    </a:lnTo>
                    <a:lnTo>
                      <a:pt x="22" y="180"/>
                    </a:lnTo>
                    <a:lnTo>
                      <a:pt x="21" y="181"/>
                    </a:lnTo>
                    <a:lnTo>
                      <a:pt x="20" y="181"/>
                    </a:lnTo>
                    <a:lnTo>
                      <a:pt x="19" y="181"/>
                    </a:lnTo>
                    <a:lnTo>
                      <a:pt x="18" y="182"/>
                    </a:lnTo>
                    <a:lnTo>
                      <a:pt x="17" y="182"/>
                    </a:lnTo>
                    <a:lnTo>
                      <a:pt x="16" y="183"/>
                    </a:lnTo>
                    <a:lnTo>
                      <a:pt x="15" y="183"/>
                    </a:lnTo>
                    <a:lnTo>
                      <a:pt x="14" y="183"/>
                    </a:lnTo>
                    <a:lnTo>
                      <a:pt x="14" y="184"/>
                    </a:lnTo>
                    <a:lnTo>
                      <a:pt x="13" y="184"/>
                    </a:lnTo>
                    <a:lnTo>
                      <a:pt x="12" y="184"/>
                    </a:lnTo>
                    <a:lnTo>
                      <a:pt x="11" y="184"/>
                    </a:lnTo>
                    <a:lnTo>
                      <a:pt x="10" y="185"/>
                    </a:lnTo>
                    <a:lnTo>
                      <a:pt x="9" y="185"/>
                    </a:lnTo>
                    <a:lnTo>
                      <a:pt x="8" y="185"/>
                    </a:lnTo>
                    <a:lnTo>
                      <a:pt x="7" y="184"/>
                    </a:lnTo>
                    <a:lnTo>
                      <a:pt x="7" y="183"/>
                    </a:lnTo>
                    <a:lnTo>
                      <a:pt x="6" y="182"/>
                    </a:lnTo>
                    <a:lnTo>
                      <a:pt x="5" y="181"/>
                    </a:lnTo>
                    <a:lnTo>
                      <a:pt x="5" y="180"/>
                    </a:lnTo>
                    <a:lnTo>
                      <a:pt x="5" y="179"/>
                    </a:lnTo>
                    <a:lnTo>
                      <a:pt x="4" y="178"/>
                    </a:lnTo>
                    <a:lnTo>
                      <a:pt x="4" y="177"/>
                    </a:lnTo>
                    <a:lnTo>
                      <a:pt x="3" y="177"/>
                    </a:lnTo>
                    <a:lnTo>
                      <a:pt x="3" y="176"/>
                    </a:lnTo>
                    <a:lnTo>
                      <a:pt x="3" y="175"/>
                    </a:lnTo>
                    <a:lnTo>
                      <a:pt x="3" y="174"/>
                    </a:lnTo>
                    <a:lnTo>
                      <a:pt x="2" y="174"/>
                    </a:lnTo>
                    <a:lnTo>
                      <a:pt x="2" y="173"/>
                    </a:lnTo>
                    <a:lnTo>
                      <a:pt x="2" y="172"/>
                    </a:lnTo>
                    <a:lnTo>
                      <a:pt x="2" y="171"/>
                    </a:lnTo>
                    <a:lnTo>
                      <a:pt x="1" y="171"/>
                    </a:lnTo>
                    <a:lnTo>
                      <a:pt x="1" y="170"/>
                    </a:lnTo>
                    <a:lnTo>
                      <a:pt x="1" y="169"/>
                    </a:lnTo>
                    <a:lnTo>
                      <a:pt x="1" y="168"/>
                    </a:lnTo>
                    <a:lnTo>
                      <a:pt x="0" y="167"/>
                    </a:lnTo>
                    <a:lnTo>
                      <a:pt x="0" y="166"/>
                    </a:lnTo>
                    <a:lnTo>
                      <a:pt x="0" y="165"/>
                    </a:lnTo>
                    <a:lnTo>
                      <a:pt x="0" y="164"/>
                    </a:lnTo>
                    <a:lnTo>
                      <a:pt x="0" y="163"/>
                    </a:lnTo>
                    <a:lnTo>
                      <a:pt x="0" y="162"/>
                    </a:lnTo>
                    <a:lnTo>
                      <a:pt x="0" y="161"/>
                    </a:lnTo>
                    <a:lnTo>
                      <a:pt x="0" y="160"/>
                    </a:lnTo>
                    <a:lnTo>
                      <a:pt x="1" y="159"/>
                    </a:lnTo>
                    <a:lnTo>
                      <a:pt x="1" y="158"/>
                    </a:lnTo>
                    <a:lnTo>
                      <a:pt x="1" y="157"/>
                    </a:lnTo>
                    <a:lnTo>
                      <a:pt x="2" y="156"/>
                    </a:lnTo>
                    <a:lnTo>
                      <a:pt x="2" y="155"/>
                    </a:lnTo>
                    <a:lnTo>
                      <a:pt x="3" y="154"/>
                    </a:lnTo>
                    <a:lnTo>
                      <a:pt x="3" y="153"/>
                    </a:lnTo>
                    <a:lnTo>
                      <a:pt x="4" y="152"/>
                    </a:lnTo>
                    <a:lnTo>
                      <a:pt x="4" y="150"/>
                    </a:lnTo>
                    <a:lnTo>
                      <a:pt x="5" y="149"/>
                    </a:lnTo>
                    <a:lnTo>
                      <a:pt x="5" y="148"/>
                    </a:lnTo>
                    <a:lnTo>
                      <a:pt x="6" y="146"/>
                    </a:lnTo>
                    <a:lnTo>
                      <a:pt x="7" y="145"/>
                    </a:lnTo>
                    <a:lnTo>
                      <a:pt x="7" y="143"/>
                    </a:lnTo>
                    <a:lnTo>
                      <a:pt x="8" y="142"/>
                    </a:lnTo>
                    <a:lnTo>
                      <a:pt x="9" y="140"/>
                    </a:lnTo>
                    <a:lnTo>
                      <a:pt x="10" y="139"/>
                    </a:lnTo>
                    <a:lnTo>
                      <a:pt x="11" y="137"/>
                    </a:lnTo>
                    <a:lnTo>
                      <a:pt x="12" y="135"/>
                    </a:lnTo>
                    <a:lnTo>
                      <a:pt x="13" y="134"/>
                    </a:lnTo>
                    <a:lnTo>
                      <a:pt x="14" y="132"/>
                    </a:lnTo>
                    <a:lnTo>
                      <a:pt x="15" y="130"/>
                    </a:lnTo>
                    <a:lnTo>
                      <a:pt x="16" y="128"/>
                    </a:lnTo>
                    <a:lnTo>
                      <a:pt x="17" y="126"/>
                    </a:lnTo>
                    <a:lnTo>
                      <a:pt x="19" y="124"/>
                    </a:lnTo>
                    <a:lnTo>
                      <a:pt x="20" y="122"/>
                    </a:lnTo>
                    <a:lnTo>
                      <a:pt x="21" y="120"/>
                    </a:lnTo>
                    <a:lnTo>
                      <a:pt x="23" y="118"/>
                    </a:lnTo>
                    <a:lnTo>
                      <a:pt x="24" y="116"/>
                    </a:lnTo>
                    <a:lnTo>
                      <a:pt x="26" y="114"/>
                    </a:lnTo>
                    <a:lnTo>
                      <a:pt x="27" y="112"/>
                    </a:lnTo>
                    <a:lnTo>
                      <a:pt x="29" y="109"/>
                    </a:lnTo>
                    <a:lnTo>
                      <a:pt x="30" y="107"/>
                    </a:lnTo>
                    <a:lnTo>
                      <a:pt x="32" y="105"/>
                    </a:lnTo>
                    <a:lnTo>
                      <a:pt x="34" y="103"/>
                    </a:lnTo>
                    <a:lnTo>
                      <a:pt x="36" y="100"/>
                    </a:lnTo>
                    <a:lnTo>
                      <a:pt x="38" y="98"/>
                    </a:lnTo>
                    <a:lnTo>
                      <a:pt x="40" y="96"/>
                    </a:lnTo>
                    <a:lnTo>
                      <a:pt x="42" y="94"/>
                    </a:lnTo>
                    <a:lnTo>
                      <a:pt x="44" y="91"/>
                    </a:lnTo>
                    <a:lnTo>
                      <a:pt x="46" y="89"/>
                    </a:lnTo>
                    <a:lnTo>
                      <a:pt x="49" y="87"/>
                    </a:lnTo>
                    <a:lnTo>
                      <a:pt x="51" y="84"/>
                    </a:lnTo>
                    <a:lnTo>
                      <a:pt x="54" y="82"/>
                    </a:lnTo>
                    <a:lnTo>
                      <a:pt x="56" y="80"/>
                    </a:lnTo>
                    <a:lnTo>
                      <a:pt x="59" y="77"/>
                    </a:lnTo>
                    <a:lnTo>
                      <a:pt x="61" y="75"/>
                    </a:lnTo>
                    <a:lnTo>
                      <a:pt x="64" y="72"/>
                    </a:lnTo>
                    <a:lnTo>
                      <a:pt x="67" y="70"/>
                    </a:lnTo>
                    <a:lnTo>
                      <a:pt x="70" y="68"/>
                    </a:lnTo>
                    <a:lnTo>
                      <a:pt x="72" y="65"/>
                    </a:lnTo>
                    <a:lnTo>
                      <a:pt x="76" y="63"/>
                    </a:lnTo>
                    <a:lnTo>
                      <a:pt x="79" y="60"/>
                    </a:lnTo>
                    <a:lnTo>
                      <a:pt x="82" y="58"/>
                    </a:lnTo>
                    <a:lnTo>
                      <a:pt x="85" y="55"/>
                    </a:lnTo>
                    <a:lnTo>
                      <a:pt x="88" y="53"/>
                    </a:lnTo>
                    <a:lnTo>
                      <a:pt x="91" y="51"/>
                    </a:lnTo>
                    <a:lnTo>
                      <a:pt x="94" y="49"/>
                    </a:lnTo>
                    <a:lnTo>
                      <a:pt x="97" y="46"/>
                    </a:lnTo>
                    <a:lnTo>
                      <a:pt x="100" y="44"/>
                    </a:lnTo>
                    <a:lnTo>
                      <a:pt x="103" y="42"/>
                    </a:lnTo>
                    <a:lnTo>
                      <a:pt x="105" y="41"/>
                    </a:lnTo>
                    <a:lnTo>
                      <a:pt x="108" y="39"/>
                    </a:lnTo>
                    <a:lnTo>
                      <a:pt x="111" y="37"/>
                    </a:lnTo>
                    <a:lnTo>
                      <a:pt x="113" y="35"/>
                    </a:lnTo>
                    <a:lnTo>
                      <a:pt x="116" y="33"/>
                    </a:lnTo>
                    <a:lnTo>
                      <a:pt x="118" y="32"/>
                    </a:lnTo>
                    <a:lnTo>
                      <a:pt x="121" y="30"/>
                    </a:lnTo>
                    <a:lnTo>
                      <a:pt x="123" y="29"/>
                    </a:lnTo>
                    <a:lnTo>
                      <a:pt x="126" y="27"/>
                    </a:lnTo>
                    <a:lnTo>
                      <a:pt x="128" y="26"/>
                    </a:lnTo>
                    <a:lnTo>
                      <a:pt x="130" y="24"/>
                    </a:lnTo>
                    <a:lnTo>
                      <a:pt x="132" y="23"/>
                    </a:lnTo>
                    <a:lnTo>
                      <a:pt x="134" y="22"/>
                    </a:lnTo>
                    <a:lnTo>
                      <a:pt x="136" y="20"/>
                    </a:lnTo>
                    <a:lnTo>
                      <a:pt x="138" y="19"/>
                    </a:lnTo>
                    <a:lnTo>
                      <a:pt x="140" y="18"/>
                    </a:lnTo>
                    <a:lnTo>
                      <a:pt x="142" y="17"/>
                    </a:lnTo>
                    <a:lnTo>
                      <a:pt x="144" y="16"/>
                    </a:lnTo>
                    <a:lnTo>
                      <a:pt x="146" y="15"/>
                    </a:lnTo>
                    <a:lnTo>
                      <a:pt x="147" y="14"/>
                    </a:lnTo>
                    <a:lnTo>
                      <a:pt x="149" y="13"/>
                    </a:lnTo>
                    <a:lnTo>
                      <a:pt x="151" y="12"/>
                    </a:lnTo>
                    <a:lnTo>
                      <a:pt x="152" y="11"/>
                    </a:lnTo>
                    <a:lnTo>
                      <a:pt x="154" y="10"/>
                    </a:lnTo>
                    <a:lnTo>
                      <a:pt x="156" y="10"/>
                    </a:lnTo>
                    <a:lnTo>
                      <a:pt x="157" y="9"/>
                    </a:lnTo>
                    <a:lnTo>
                      <a:pt x="158" y="8"/>
                    </a:lnTo>
                    <a:lnTo>
                      <a:pt x="160" y="8"/>
                    </a:lnTo>
                    <a:lnTo>
                      <a:pt x="161" y="7"/>
                    </a:lnTo>
                    <a:lnTo>
                      <a:pt x="162" y="6"/>
                    </a:lnTo>
                    <a:lnTo>
                      <a:pt x="163" y="6"/>
                    </a:lnTo>
                    <a:lnTo>
                      <a:pt x="165" y="5"/>
                    </a:lnTo>
                    <a:lnTo>
                      <a:pt x="166" y="5"/>
                    </a:lnTo>
                    <a:lnTo>
                      <a:pt x="167" y="4"/>
                    </a:lnTo>
                    <a:lnTo>
                      <a:pt x="168" y="4"/>
                    </a:lnTo>
                    <a:lnTo>
                      <a:pt x="169" y="4"/>
                    </a:lnTo>
                    <a:lnTo>
                      <a:pt x="170" y="3"/>
                    </a:lnTo>
                    <a:lnTo>
                      <a:pt x="171" y="2"/>
                    </a:lnTo>
                    <a:lnTo>
                      <a:pt x="172" y="2"/>
                    </a:lnTo>
                    <a:lnTo>
                      <a:pt x="173" y="2"/>
                    </a:lnTo>
                    <a:lnTo>
                      <a:pt x="174" y="1"/>
                    </a:lnTo>
                    <a:lnTo>
                      <a:pt x="175" y="1"/>
                    </a:lnTo>
                    <a:lnTo>
                      <a:pt x="176" y="1"/>
                    </a:lnTo>
                    <a:lnTo>
                      <a:pt x="177" y="0"/>
                    </a:lnTo>
                    <a:lnTo>
                      <a:pt x="178" y="0"/>
                    </a:lnTo>
                    <a:close/>
                  </a:path>
                </a:pathLst>
              </a:custGeom>
              <a:solidFill>
                <a:srgbClr val="E6E6FF"/>
              </a:solidFill>
              <a:ln w="9525">
                <a:noFill/>
                <a:round/>
                <a:headEnd/>
                <a:tailEnd/>
              </a:ln>
            </p:spPr>
            <p:txBody>
              <a:bodyPr/>
              <a:lstStyle/>
              <a:p>
                <a:endParaRPr lang="es-ES"/>
              </a:p>
            </p:txBody>
          </p:sp>
          <p:sp>
            <p:nvSpPr>
              <p:cNvPr id="20" name="Freeform 129"/>
              <p:cNvSpPr>
                <a:spLocks/>
              </p:cNvSpPr>
              <p:nvPr/>
            </p:nvSpPr>
            <p:spPr bwMode="auto">
              <a:xfrm>
                <a:off x="1995" y="3684"/>
                <a:ext cx="177" cy="144"/>
              </a:xfrm>
              <a:custGeom>
                <a:avLst/>
                <a:gdLst>
                  <a:gd name="T0" fmla="*/ 91 w 177"/>
                  <a:gd name="T1" fmla="*/ 10 h 144"/>
                  <a:gd name="T2" fmla="*/ 94 w 177"/>
                  <a:gd name="T3" fmla="*/ 8 h 144"/>
                  <a:gd name="T4" fmla="*/ 98 w 177"/>
                  <a:gd name="T5" fmla="*/ 7 h 144"/>
                  <a:gd name="T6" fmla="*/ 102 w 177"/>
                  <a:gd name="T7" fmla="*/ 6 h 144"/>
                  <a:gd name="T8" fmla="*/ 106 w 177"/>
                  <a:gd name="T9" fmla="*/ 4 h 144"/>
                  <a:gd name="T10" fmla="*/ 110 w 177"/>
                  <a:gd name="T11" fmla="*/ 3 h 144"/>
                  <a:gd name="T12" fmla="*/ 114 w 177"/>
                  <a:gd name="T13" fmla="*/ 2 h 144"/>
                  <a:gd name="T14" fmla="*/ 118 w 177"/>
                  <a:gd name="T15" fmla="*/ 1 h 144"/>
                  <a:gd name="T16" fmla="*/ 122 w 177"/>
                  <a:gd name="T17" fmla="*/ 1 h 144"/>
                  <a:gd name="T18" fmla="*/ 126 w 177"/>
                  <a:gd name="T19" fmla="*/ 0 h 144"/>
                  <a:gd name="T20" fmla="*/ 130 w 177"/>
                  <a:gd name="T21" fmla="*/ 0 h 144"/>
                  <a:gd name="T22" fmla="*/ 135 w 177"/>
                  <a:gd name="T23" fmla="*/ 0 h 144"/>
                  <a:gd name="T24" fmla="*/ 139 w 177"/>
                  <a:gd name="T25" fmla="*/ 0 h 144"/>
                  <a:gd name="T26" fmla="*/ 143 w 177"/>
                  <a:gd name="T27" fmla="*/ 0 h 144"/>
                  <a:gd name="T28" fmla="*/ 147 w 177"/>
                  <a:gd name="T29" fmla="*/ 1 h 144"/>
                  <a:gd name="T30" fmla="*/ 152 w 177"/>
                  <a:gd name="T31" fmla="*/ 2 h 144"/>
                  <a:gd name="T32" fmla="*/ 156 w 177"/>
                  <a:gd name="T33" fmla="*/ 3 h 144"/>
                  <a:gd name="T34" fmla="*/ 160 w 177"/>
                  <a:gd name="T35" fmla="*/ 4 h 144"/>
                  <a:gd name="T36" fmla="*/ 164 w 177"/>
                  <a:gd name="T37" fmla="*/ 5 h 144"/>
                  <a:gd name="T38" fmla="*/ 168 w 177"/>
                  <a:gd name="T39" fmla="*/ 7 h 144"/>
                  <a:gd name="T40" fmla="*/ 172 w 177"/>
                  <a:gd name="T41" fmla="*/ 9 h 144"/>
                  <a:gd name="T42" fmla="*/ 175 w 177"/>
                  <a:gd name="T43" fmla="*/ 12 h 144"/>
                  <a:gd name="T44" fmla="*/ 167 w 177"/>
                  <a:gd name="T45" fmla="*/ 13 h 144"/>
                  <a:gd name="T46" fmla="*/ 166 w 177"/>
                  <a:gd name="T47" fmla="*/ 13 h 144"/>
                  <a:gd name="T48" fmla="*/ 164 w 177"/>
                  <a:gd name="T49" fmla="*/ 12 h 144"/>
                  <a:gd name="T50" fmla="*/ 163 w 177"/>
                  <a:gd name="T51" fmla="*/ 11 h 144"/>
                  <a:gd name="T52" fmla="*/ 161 w 177"/>
                  <a:gd name="T53" fmla="*/ 11 h 144"/>
                  <a:gd name="T54" fmla="*/ 159 w 177"/>
                  <a:gd name="T55" fmla="*/ 10 h 144"/>
                  <a:gd name="T56" fmla="*/ 156 w 177"/>
                  <a:gd name="T57" fmla="*/ 9 h 144"/>
                  <a:gd name="T58" fmla="*/ 153 w 177"/>
                  <a:gd name="T59" fmla="*/ 8 h 144"/>
                  <a:gd name="T60" fmla="*/ 150 w 177"/>
                  <a:gd name="T61" fmla="*/ 7 h 144"/>
                  <a:gd name="T62" fmla="*/ 147 w 177"/>
                  <a:gd name="T63" fmla="*/ 7 h 144"/>
                  <a:gd name="T64" fmla="*/ 143 w 177"/>
                  <a:gd name="T65" fmla="*/ 6 h 144"/>
                  <a:gd name="T66" fmla="*/ 139 w 177"/>
                  <a:gd name="T67" fmla="*/ 6 h 144"/>
                  <a:gd name="T68" fmla="*/ 135 w 177"/>
                  <a:gd name="T69" fmla="*/ 6 h 144"/>
                  <a:gd name="T70" fmla="*/ 130 w 177"/>
                  <a:gd name="T71" fmla="*/ 6 h 144"/>
                  <a:gd name="T72" fmla="*/ 125 w 177"/>
                  <a:gd name="T73" fmla="*/ 6 h 144"/>
                  <a:gd name="T74" fmla="*/ 120 w 177"/>
                  <a:gd name="T75" fmla="*/ 7 h 144"/>
                  <a:gd name="T76" fmla="*/ 115 w 177"/>
                  <a:gd name="T77" fmla="*/ 8 h 144"/>
                  <a:gd name="T78" fmla="*/ 109 w 177"/>
                  <a:gd name="T79" fmla="*/ 9 h 144"/>
                  <a:gd name="T80" fmla="*/ 103 w 177"/>
                  <a:gd name="T81" fmla="*/ 11 h 144"/>
                  <a:gd name="T82" fmla="*/ 98 w 177"/>
                  <a:gd name="T83" fmla="*/ 13 h 144"/>
                  <a:gd name="T84" fmla="*/ 7 w 177"/>
                  <a:gd name="T85" fmla="*/ 99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
                  <a:gd name="T130" fmla="*/ 0 h 144"/>
                  <a:gd name="T131" fmla="*/ 177 w 177"/>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 h="144">
                    <a:moveTo>
                      <a:pt x="9" y="144"/>
                    </a:moveTo>
                    <a:lnTo>
                      <a:pt x="0" y="97"/>
                    </a:lnTo>
                    <a:lnTo>
                      <a:pt x="91" y="10"/>
                    </a:lnTo>
                    <a:lnTo>
                      <a:pt x="92" y="9"/>
                    </a:lnTo>
                    <a:lnTo>
                      <a:pt x="93" y="9"/>
                    </a:lnTo>
                    <a:lnTo>
                      <a:pt x="94" y="8"/>
                    </a:lnTo>
                    <a:lnTo>
                      <a:pt x="96" y="8"/>
                    </a:lnTo>
                    <a:lnTo>
                      <a:pt x="97" y="7"/>
                    </a:lnTo>
                    <a:lnTo>
                      <a:pt x="98" y="7"/>
                    </a:lnTo>
                    <a:lnTo>
                      <a:pt x="99" y="6"/>
                    </a:lnTo>
                    <a:lnTo>
                      <a:pt x="101" y="6"/>
                    </a:lnTo>
                    <a:lnTo>
                      <a:pt x="102" y="6"/>
                    </a:lnTo>
                    <a:lnTo>
                      <a:pt x="103" y="5"/>
                    </a:lnTo>
                    <a:lnTo>
                      <a:pt x="104" y="5"/>
                    </a:lnTo>
                    <a:lnTo>
                      <a:pt x="106" y="4"/>
                    </a:lnTo>
                    <a:lnTo>
                      <a:pt x="107" y="4"/>
                    </a:lnTo>
                    <a:lnTo>
                      <a:pt x="108" y="4"/>
                    </a:lnTo>
                    <a:lnTo>
                      <a:pt x="110" y="3"/>
                    </a:lnTo>
                    <a:lnTo>
                      <a:pt x="111" y="3"/>
                    </a:lnTo>
                    <a:lnTo>
                      <a:pt x="112" y="3"/>
                    </a:lnTo>
                    <a:lnTo>
                      <a:pt x="114" y="2"/>
                    </a:lnTo>
                    <a:lnTo>
                      <a:pt x="115" y="2"/>
                    </a:lnTo>
                    <a:lnTo>
                      <a:pt x="116" y="2"/>
                    </a:lnTo>
                    <a:lnTo>
                      <a:pt x="118" y="1"/>
                    </a:lnTo>
                    <a:lnTo>
                      <a:pt x="119" y="1"/>
                    </a:lnTo>
                    <a:lnTo>
                      <a:pt x="120" y="1"/>
                    </a:lnTo>
                    <a:lnTo>
                      <a:pt x="122" y="1"/>
                    </a:lnTo>
                    <a:lnTo>
                      <a:pt x="123" y="1"/>
                    </a:lnTo>
                    <a:lnTo>
                      <a:pt x="125" y="1"/>
                    </a:lnTo>
                    <a:lnTo>
                      <a:pt x="126" y="0"/>
                    </a:lnTo>
                    <a:lnTo>
                      <a:pt x="127" y="0"/>
                    </a:lnTo>
                    <a:lnTo>
                      <a:pt x="129" y="0"/>
                    </a:lnTo>
                    <a:lnTo>
                      <a:pt x="130" y="0"/>
                    </a:lnTo>
                    <a:lnTo>
                      <a:pt x="132" y="0"/>
                    </a:lnTo>
                    <a:lnTo>
                      <a:pt x="133" y="0"/>
                    </a:lnTo>
                    <a:lnTo>
                      <a:pt x="135" y="0"/>
                    </a:lnTo>
                    <a:lnTo>
                      <a:pt x="136" y="0"/>
                    </a:lnTo>
                    <a:lnTo>
                      <a:pt x="137" y="0"/>
                    </a:lnTo>
                    <a:lnTo>
                      <a:pt x="139" y="0"/>
                    </a:lnTo>
                    <a:lnTo>
                      <a:pt x="140" y="0"/>
                    </a:lnTo>
                    <a:lnTo>
                      <a:pt x="142" y="0"/>
                    </a:lnTo>
                    <a:lnTo>
                      <a:pt x="143" y="0"/>
                    </a:lnTo>
                    <a:lnTo>
                      <a:pt x="144" y="1"/>
                    </a:lnTo>
                    <a:lnTo>
                      <a:pt x="146" y="1"/>
                    </a:lnTo>
                    <a:lnTo>
                      <a:pt x="147" y="1"/>
                    </a:lnTo>
                    <a:lnTo>
                      <a:pt x="149" y="1"/>
                    </a:lnTo>
                    <a:lnTo>
                      <a:pt x="150" y="1"/>
                    </a:lnTo>
                    <a:lnTo>
                      <a:pt x="152" y="2"/>
                    </a:lnTo>
                    <a:lnTo>
                      <a:pt x="153" y="2"/>
                    </a:lnTo>
                    <a:lnTo>
                      <a:pt x="154" y="2"/>
                    </a:lnTo>
                    <a:lnTo>
                      <a:pt x="156" y="3"/>
                    </a:lnTo>
                    <a:lnTo>
                      <a:pt x="157" y="3"/>
                    </a:lnTo>
                    <a:lnTo>
                      <a:pt x="158" y="4"/>
                    </a:lnTo>
                    <a:lnTo>
                      <a:pt x="160" y="4"/>
                    </a:lnTo>
                    <a:lnTo>
                      <a:pt x="161" y="4"/>
                    </a:lnTo>
                    <a:lnTo>
                      <a:pt x="162" y="5"/>
                    </a:lnTo>
                    <a:lnTo>
                      <a:pt x="164" y="5"/>
                    </a:lnTo>
                    <a:lnTo>
                      <a:pt x="165" y="6"/>
                    </a:lnTo>
                    <a:lnTo>
                      <a:pt x="166" y="7"/>
                    </a:lnTo>
                    <a:lnTo>
                      <a:pt x="168" y="7"/>
                    </a:lnTo>
                    <a:lnTo>
                      <a:pt x="169" y="8"/>
                    </a:lnTo>
                    <a:lnTo>
                      <a:pt x="170" y="9"/>
                    </a:lnTo>
                    <a:lnTo>
                      <a:pt x="172" y="9"/>
                    </a:lnTo>
                    <a:lnTo>
                      <a:pt x="173" y="10"/>
                    </a:lnTo>
                    <a:lnTo>
                      <a:pt x="174" y="11"/>
                    </a:lnTo>
                    <a:lnTo>
                      <a:pt x="175" y="12"/>
                    </a:lnTo>
                    <a:lnTo>
                      <a:pt x="177" y="13"/>
                    </a:lnTo>
                    <a:lnTo>
                      <a:pt x="167" y="14"/>
                    </a:lnTo>
                    <a:lnTo>
                      <a:pt x="167" y="13"/>
                    </a:lnTo>
                    <a:lnTo>
                      <a:pt x="166" y="13"/>
                    </a:lnTo>
                    <a:lnTo>
                      <a:pt x="165" y="13"/>
                    </a:lnTo>
                    <a:lnTo>
                      <a:pt x="165" y="12"/>
                    </a:lnTo>
                    <a:lnTo>
                      <a:pt x="164" y="12"/>
                    </a:lnTo>
                    <a:lnTo>
                      <a:pt x="163" y="12"/>
                    </a:lnTo>
                    <a:lnTo>
                      <a:pt x="163" y="11"/>
                    </a:lnTo>
                    <a:lnTo>
                      <a:pt x="162" y="11"/>
                    </a:lnTo>
                    <a:lnTo>
                      <a:pt x="161" y="11"/>
                    </a:lnTo>
                    <a:lnTo>
                      <a:pt x="160" y="10"/>
                    </a:lnTo>
                    <a:lnTo>
                      <a:pt x="159" y="10"/>
                    </a:lnTo>
                    <a:lnTo>
                      <a:pt x="158" y="10"/>
                    </a:lnTo>
                    <a:lnTo>
                      <a:pt x="157" y="9"/>
                    </a:lnTo>
                    <a:lnTo>
                      <a:pt x="156" y="9"/>
                    </a:lnTo>
                    <a:lnTo>
                      <a:pt x="155" y="9"/>
                    </a:lnTo>
                    <a:lnTo>
                      <a:pt x="154" y="8"/>
                    </a:lnTo>
                    <a:lnTo>
                      <a:pt x="153" y="8"/>
                    </a:lnTo>
                    <a:lnTo>
                      <a:pt x="152" y="8"/>
                    </a:lnTo>
                    <a:lnTo>
                      <a:pt x="151" y="8"/>
                    </a:lnTo>
                    <a:lnTo>
                      <a:pt x="150" y="7"/>
                    </a:lnTo>
                    <a:lnTo>
                      <a:pt x="149" y="7"/>
                    </a:lnTo>
                    <a:lnTo>
                      <a:pt x="148" y="7"/>
                    </a:lnTo>
                    <a:lnTo>
                      <a:pt x="147" y="7"/>
                    </a:lnTo>
                    <a:lnTo>
                      <a:pt x="146" y="7"/>
                    </a:lnTo>
                    <a:lnTo>
                      <a:pt x="144" y="6"/>
                    </a:lnTo>
                    <a:lnTo>
                      <a:pt x="143" y="6"/>
                    </a:lnTo>
                    <a:lnTo>
                      <a:pt x="142" y="6"/>
                    </a:lnTo>
                    <a:lnTo>
                      <a:pt x="140" y="6"/>
                    </a:lnTo>
                    <a:lnTo>
                      <a:pt x="139" y="6"/>
                    </a:lnTo>
                    <a:lnTo>
                      <a:pt x="138" y="6"/>
                    </a:lnTo>
                    <a:lnTo>
                      <a:pt x="136" y="6"/>
                    </a:lnTo>
                    <a:lnTo>
                      <a:pt x="135" y="6"/>
                    </a:lnTo>
                    <a:lnTo>
                      <a:pt x="133" y="6"/>
                    </a:lnTo>
                    <a:lnTo>
                      <a:pt x="132" y="6"/>
                    </a:lnTo>
                    <a:lnTo>
                      <a:pt x="130" y="6"/>
                    </a:lnTo>
                    <a:lnTo>
                      <a:pt x="128" y="6"/>
                    </a:lnTo>
                    <a:lnTo>
                      <a:pt x="127" y="6"/>
                    </a:lnTo>
                    <a:lnTo>
                      <a:pt x="125" y="6"/>
                    </a:lnTo>
                    <a:lnTo>
                      <a:pt x="124" y="6"/>
                    </a:lnTo>
                    <a:lnTo>
                      <a:pt x="122" y="6"/>
                    </a:lnTo>
                    <a:lnTo>
                      <a:pt x="120" y="7"/>
                    </a:lnTo>
                    <a:lnTo>
                      <a:pt x="118" y="7"/>
                    </a:lnTo>
                    <a:lnTo>
                      <a:pt x="117" y="7"/>
                    </a:lnTo>
                    <a:lnTo>
                      <a:pt x="115" y="8"/>
                    </a:lnTo>
                    <a:lnTo>
                      <a:pt x="113" y="8"/>
                    </a:lnTo>
                    <a:lnTo>
                      <a:pt x="111" y="8"/>
                    </a:lnTo>
                    <a:lnTo>
                      <a:pt x="109" y="9"/>
                    </a:lnTo>
                    <a:lnTo>
                      <a:pt x="107" y="9"/>
                    </a:lnTo>
                    <a:lnTo>
                      <a:pt x="105" y="10"/>
                    </a:lnTo>
                    <a:lnTo>
                      <a:pt x="103" y="11"/>
                    </a:lnTo>
                    <a:lnTo>
                      <a:pt x="102" y="11"/>
                    </a:lnTo>
                    <a:lnTo>
                      <a:pt x="100" y="12"/>
                    </a:lnTo>
                    <a:lnTo>
                      <a:pt x="98" y="13"/>
                    </a:lnTo>
                    <a:lnTo>
                      <a:pt x="95" y="14"/>
                    </a:lnTo>
                    <a:lnTo>
                      <a:pt x="94" y="15"/>
                    </a:lnTo>
                    <a:lnTo>
                      <a:pt x="7" y="99"/>
                    </a:lnTo>
                    <a:lnTo>
                      <a:pt x="15" y="137"/>
                    </a:lnTo>
                    <a:lnTo>
                      <a:pt x="9" y="144"/>
                    </a:lnTo>
                    <a:close/>
                  </a:path>
                </a:pathLst>
              </a:custGeom>
              <a:solidFill>
                <a:srgbClr val="000000"/>
              </a:solidFill>
              <a:ln w="9525">
                <a:noFill/>
                <a:round/>
                <a:headEnd/>
                <a:tailEnd/>
              </a:ln>
            </p:spPr>
            <p:txBody>
              <a:bodyPr/>
              <a:lstStyle/>
              <a:p>
                <a:endParaRPr lang="es-ES"/>
              </a:p>
            </p:txBody>
          </p:sp>
          <p:sp>
            <p:nvSpPr>
              <p:cNvPr id="21" name="Freeform 130"/>
              <p:cNvSpPr>
                <a:spLocks/>
              </p:cNvSpPr>
              <p:nvPr/>
            </p:nvSpPr>
            <p:spPr bwMode="auto">
              <a:xfrm>
                <a:off x="2126" y="3736"/>
                <a:ext cx="26" cy="38"/>
              </a:xfrm>
              <a:custGeom>
                <a:avLst/>
                <a:gdLst>
                  <a:gd name="T0" fmla="*/ 18 w 26"/>
                  <a:gd name="T1" fmla="*/ 38 h 38"/>
                  <a:gd name="T2" fmla="*/ 20 w 26"/>
                  <a:gd name="T3" fmla="*/ 37 h 38"/>
                  <a:gd name="T4" fmla="*/ 21 w 26"/>
                  <a:gd name="T5" fmla="*/ 35 h 38"/>
                  <a:gd name="T6" fmla="*/ 23 w 26"/>
                  <a:gd name="T7" fmla="*/ 34 h 38"/>
                  <a:gd name="T8" fmla="*/ 24 w 26"/>
                  <a:gd name="T9" fmla="*/ 32 h 38"/>
                  <a:gd name="T10" fmla="*/ 25 w 26"/>
                  <a:gd name="T11" fmla="*/ 30 h 38"/>
                  <a:gd name="T12" fmla="*/ 26 w 26"/>
                  <a:gd name="T13" fmla="*/ 27 h 38"/>
                  <a:gd name="T14" fmla="*/ 26 w 26"/>
                  <a:gd name="T15" fmla="*/ 26 h 38"/>
                  <a:gd name="T16" fmla="*/ 26 w 26"/>
                  <a:gd name="T17" fmla="*/ 25 h 38"/>
                  <a:gd name="T18" fmla="*/ 26 w 26"/>
                  <a:gd name="T19" fmla="*/ 23 h 38"/>
                  <a:gd name="T20" fmla="*/ 26 w 26"/>
                  <a:gd name="T21" fmla="*/ 22 h 38"/>
                  <a:gd name="T22" fmla="*/ 26 w 26"/>
                  <a:gd name="T23" fmla="*/ 21 h 38"/>
                  <a:gd name="T24" fmla="*/ 26 w 26"/>
                  <a:gd name="T25" fmla="*/ 19 h 38"/>
                  <a:gd name="T26" fmla="*/ 26 w 26"/>
                  <a:gd name="T27" fmla="*/ 18 h 38"/>
                  <a:gd name="T28" fmla="*/ 26 w 26"/>
                  <a:gd name="T29" fmla="*/ 16 h 38"/>
                  <a:gd name="T30" fmla="*/ 26 w 26"/>
                  <a:gd name="T31" fmla="*/ 15 h 38"/>
                  <a:gd name="T32" fmla="*/ 25 w 26"/>
                  <a:gd name="T33" fmla="*/ 14 h 38"/>
                  <a:gd name="T34" fmla="*/ 25 w 26"/>
                  <a:gd name="T35" fmla="*/ 12 h 38"/>
                  <a:gd name="T36" fmla="*/ 25 w 26"/>
                  <a:gd name="T37" fmla="*/ 11 h 38"/>
                  <a:gd name="T38" fmla="*/ 24 w 26"/>
                  <a:gd name="T39" fmla="*/ 9 h 38"/>
                  <a:gd name="T40" fmla="*/ 23 w 26"/>
                  <a:gd name="T41" fmla="*/ 8 h 38"/>
                  <a:gd name="T42" fmla="*/ 22 w 26"/>
                  <a:gd name="T43" fmla="*/ 6 h 38"/>
                  <a:gd name="T44" fmla="*/ 20 w 26"/>
                  <a:gd name="T45" fmla="*/ 4 h 38"/>
                  <a:gd name="T46" fmla="*/ 18 w 26"/>
                  <a:gd name="T47" fmla="*/ 2 h 38"/>
                  <a:gd name="T48" fmla="*/ 16 w 26"/>
                  <a:gd name="T49" fmla="*/ 1 h 38"/>
                  <a:gd name="T50" fmla="*/ 15 w 26"/>
                  <a:gd name="T51" fmla="*/ 1 h 38"/>
                  <a:gd name="T52" fmla="*/ 13 w 26"/>
                  <a:gd name="T53" fmla="*/ 0 h 38"/>
                  <a:gd name="T54" fmla="*/ 11 w 26"/>
                  <a:gd name="T55" fmla="*/ 0 h 38"/>
                  <a:gd name="T56" fmla="*/ 9 w 26"/>
                  <a:gd name="T57" fmla="*/ 1 h 38"/>
                  <a:gd name="T58" fmla="*/ 7 w 26"/>
                  <a:gd name="T59" fmla="*/ 2 h 38"/>
                  <a:gd name="T60" fmla="*/ 5 w 26"/>
                  <a:gd name="T61" fmla="*/ 3 h 38"/>
                  <a:gd name="T62" fmla="*/ 4 w 26"/>
                  <a:gd name="T63" fmla="*/ 4 h 38"/>
                  <a:gd name="T64" fmla="*/ 3 w 26"/>
                  <a:gd name="T65" fmla="*/ 6 h 38"/>
                  <a:gd name="T66" fmla="*/ 1 w 26"/>
                  <a:gd name="T67" fmla="*/ 9 h 38"/>
                  <a:gd name="T68" fmla="*/ 1 w 26"/>
                  <a:gd name="T69" fmla="*/ 11 h 38"/>
                  <a:gd name="T70" fmla="*/ 0 w 26"/>
                  <a:gd name="T71" fmla="*/ 12 h 38"/>
                  <a:gd name="T72" fmla="*/ 0 w 26"/>
                  <a:gd name="T73" fmla="*/ 13 h 38"/>
                  <a:gd name="T74" fmla="*/ 0 w 26"/>
                  <a:gd name="T75" fmla="*/ 15 h 38"/>
                  <a:gd name="T76" fmla="*/ 0 w 26"/>
                  <a:gd name="T77" fmla="*/ 16 h 38"/>
                  <a:gd name="T78" fmla="*/ 0 w 26"/>
                  <a:gd name="T79" fmla="*/ 18 h 38"/>
                  <a:gd name="T80" fmla="*/ 0 w 26"/>
                  <a:gd name="T81" fmla="*/ 19 h 38"/>
                  <a:gd name="T82" fmla="*/ 0 w 26"/>
                  <a:gd name="T83" fmla="*/ 20 h 38"/>
                  <a:gd name="T84" fmla="*/ 0 w 26"/>
                  <a:gd name="T85" fmla="*/ 22 h 38"/>
                  <a:gd name="T86" fmla="*/ 1 w 26"/>
                  <a:gd name="T87" fmla="*/ 23 h 38"/>
                  <a:gd name="T88" fmla="*/ 1 w 26"/>
                  <a:gd name="T89" fmla="*/ 25 h 38"/>
                  <a:gd name="T90" fmla="*/ 1 w 26"/>
                  <a:gd name="T91" fmla="*/ 26 h 38"/>
                  <a:gd name="T92" fmla="*/ 2 w 26"/>
                  <a:gd name="T93" fmla="*/ 27 h 38"/>
                  <a:gd name="T94" fmla="*/ 2 w 26"/>
                  <a:gd name="T95" fmla="*/ 28 h 38"/>
                  <a:gd name="T96" fmla="*/ 3 w 26"/>
                  <a:gd name="T97" fmla="*/ 30 h 38"/>
                  <a:gd name="T98" fmla="*/ 5 w 26"/>
                  <a:gd name="T99" fmla="*/ 33 h 38"/>
                  <a:gd name="T100" fmla="*/ 6 w 26"/>
                  <a:gd name="T101" fmla="*/ 34 h 38"/>
                  <a:gd name="T102" fmla="*/ 8 w 26"/>
                  <a:gd name="T103" fmla="*/ 36 h 38"/>
                  <a:gd name="T104" fmla="*/ 10 w 26"/>
                  <a:gd name="T105" fmla="*/ 37 h 38"/>
                  <a:gd name="T106" fmla="*/ 12 w 26"/>
                  <a:gd name="T107" fmla="*/ 38 h 38"/>
                  <a:gd name="T108" fmla="*/ 14 w 26"/>
                  <a:gd name="T109" fmla="*/ 38 h 38"/>
                  <a:gd name="T110" fmla="*/ 16 w 26"/>
                  <a:gd name="T111" fmla="*/ 38 h 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
                  <a:gd name="T169" fmla="*/ 0 h 38"/>
                  <a:gd name="T170" fmla="*/ 26 w 26"/>
                  <a:gd name="T171" fmla="*/ 38 h 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 h="38">
                    <a:moveTo>
                      <a:pt x="17" y="38"/>
                    </a:moveTo>
                    <a:lnTo>
                      <a:pt x="17" y="38"/>
                    </a:lnTo>
                    <a:lnTo>
                      <a:pt x="18" y="38"/>
                    </a:lnTo>
                    <a:lnTo>
                      <a:pt x="18" y="37"/>
                    </a:lnTo>
                    <a:lnTo>
                      <a:pt x="19" y="37"/>
                    </a:lnTo>
                    <a:lnTo>
                      <a:pt x="20" y="37"/>
                    </a:lnTo>
                    <a:lnTo>
                      <a:pt x="20" y="36"/>
                    </a:lnTo>
                    <a:lnTo>
                      <a:pt x="21" y="36"/>
                    </a:lnTo>
                    <a:lnTo>
                      <a:pt x="21" y="35"/>
                    </a:lnTo>
                    <a:lnTo>
                      <a:pt x="22" y="35"/>
                    </a:lnTo>
                    <a:lnTo>
                      <a:pt x="22" y="34"/>
                    </a:lnTo>
                    <a:lnTo>
                      <a:pt x="23" y="34"/>
                    </a:lnTo>
                    <a:lnTo>
                      <a:pt x="23" y="33"/>
                    </a:lnTo>
                    <a:lnTo>
                      <a:pt x="24" y="32"/>
                    </a:lnTo>
                    <a:lnTo>
                      <a:pt x="24" y="31"/>
                    </a:lnTo>
                    <a:lnTo>
                      <a:pt x="25" y="31"/>
                    </a:lnTo>
                    <a:lnTo>
                      <a:pt x="25" y="30"/>
                    </a:lnTo>
                    <a:lnTo>
                      <a:pt x="25" y="29"/>
                    </a:lnTo>
                    <a:lnTo>
                      <a:pt x="25" y="28"/>
                    </a:lnTo>
                    <a:lnTo>
                      <a:pt x="26" y="27"/>
                    </a:lnTo>
                    <a:lnTo>
                      <a:pt x="26" y="26"/>
                    </a:lnTo>
                    <a:lnTo>
                      <a:pt x="26" y="25"/>
                    </a:lnTo>
                    <a:lnTo>
                      <a:pt x="26" y="24"/>
                    </a:lnTo>
                    <a:lnTo>
                      <a:pt x="26" y="23"/>
                    </a:lnTo>
                    <a:lnTo>
                      <a:pt x="26" y="22"/>
                    </a:lnTo>
                    <a:lnTo>
                      <a:pt x="26" y="21"/>
                    </a:lnTo>
                    <a:lnTo>
                      <a:pt x="26" y="20"/>
                    </a:lnTo>
                    <a:lnTo>
                      <a:pt x="26" y="19"/>
                    </a:lnTo>
                    <a:lnTo>
                      <a:pt x="26" y="18"/>
                    </a:lnTo>
                    <a:lnTo>
                      <a:pt x="26" y="17"/>
                    </a:lnTo>
                    <a:lnTo>
                      <a:pt x="26" y="16"/>
                    </a:lnTo>
                    <a:lnTo>
                      <a:pt x="26" y="15"/>
                    </a:lnTo>
                    <a:lnTo>
                      <a:pt x="26" y="14"/>
                    </a:lnTo>
                    <a:lnTo>
                      <a:pt x="25" y="14"/>
                    </a:lnTo>
                    <a:lnTo>
                      <a:pt x="25" y="13"/>
                    </a:lnTo>
                    <a:lnTo>
                      <a:pt x="25" y="12"/>
                    </a:lnTo>
                    <a:lnTo>
                      <a:pt x="25" y="11"/>
                    </a:lnTo>
                    <a:lnTo>
                      <a:pt x="24" y="10"/>
                    </a:lnTo>
                    <a:lnTo>
                      <a:pt x="24" y="9"/>
                    </a:lnTo>
                    <a:lnTo>
                      <a:pt x="23" y="9"/>
                    </a:lnTo>
                    <a:lnTo>
                      <a:pt x="23" y="8"/>
                    </a:lnTo>
                    <a:lnTo>
                      <a:pt x="22" y="7"/>
                    </a:lnTo>
                    <a:lnTo>
                      <a:pt x="22" y="6"/>
                    </a:lnTo>
                    <a:lnTo>
                      <a:pt x="21" y="5"/>
                    </a:lnTo>
                    <a:lnTo>
                      <a:pt x="21" y="4"/>
                    </a:lnTo>
                    <a:lnTo>
                      <a:pt x="20" y="4"/>
                    </a:lnTo>
                    <a:lnTo>
                      <a:pt x="19" y="3"/>
                    </a:lnTo>
                    <a:lnTo>
                      <a:pt x="18" y="2"/>
                    </a:lnTo>
                    <a:lnTo>
                      <a:pt x="17" y="2"/>
                    </a:lnTo>
                    <a:lnTo>
                      <a:pt x="16" y="1"/>
                    </a:lnTo>
                    <a:lnTo>
                      <a:pt x="15" y="1"/>
                    </a:lnTo>
                    <a:lnTo>
                      <a:pt x="14" y="0"/>
                    </a:lnTo>
                    <a:lnTo>
                      <a:pt x="13" y="0"/>
                    </a:lnTo>
                    <a:lnTo>
                      <a:pt x="12" y="0"/>
                    </a:lnTo>
                    <a:lnTo>
                      <a:pt x="11" y="0"/>
                    </a:lnTo>
                    <a:lnTo>
                      <a:pt x="10" y="0"/>
                    </a:lnTo>
                    <a:lnTo>
                      <a:pt x="9" y="0"/>
                    </a:lnTo>
                    <a:lnTo>
                      <a:pt x="9" y="1"/>
                    </a:lnTo>
                    <a:lnTo>
                      <a:pt x="8" y="1"/>
                    </a:lnTo>
                    <a:lnTo>
                      <a:pt x="7" y="2"/>
                    </a:lnTo>
                    <a:lnTo>
                      <a:pt x="6" y="2"/>
                    </a:lnTo>
                    <a:lnTo>
                      <a:pt x="5" y="3"/>
                    </a:lnTo>
                    <a:lnTo>
                      <a:pt x="4" y="4"/>
                    </a:lnTo>
                    <a:lnTo>
                      <a:pt x="3" y="5"/>
                    </a:lnTo>
                    <a:lnTo>
                      <a:pt x="3" y="6"/>
                    </a:lnTo>
                    <a:lnTo>
                      <a:pt x="2" y="7"/>
                    </a:lnTo>
                    <a:lnTo>
                      <a:pt x="2" y="8"/>
                    </a:lnTo>
                    <a:lnTo>
                      <a:pt x="1" y="9"/>
                    </a:lnTo>
                    <a:lnTo>
                      <a:pt x="1" y="10"/>
                    </a:lnTo>
                    <a:lnTo>
                      <a:pt x="1" y="11"/>
                    </a:lnTo>
                    <a:lnTo>
                      <a:pt x="1" y="12"/>
                    </a:lnTo>
                    <a:lnTo>
                      <a:pt x="0" y="12"/>
                    </a:lnTo>
                    <a:lnTo>
                      <a:pt x="0" y="13"/>
                    </a:lnTo>
                    <a:lnTo>
                      <a:pt x="0" y="14"/>
                    </a:lnTo>
                    <a:lnTo>
                      <a:pt x="0" y="15"/>
                    </a:lnTo>
                    <a:lnTo>
                      <a:pt x="0" y="16"/>
                    </a:lnTo>
                    <a:lnTo>
                      <a:pt x="0" y="17"/>
                    </a:lnTo>
                    <a:lnTo>
                      <a:pt x="0" y="18"/>
                    </a:lnTo>
                    <a:lnTo>
                      <a:pt x="0" y="19"/>
                    </a:lnTo>
                    <a:lnTo>
                      <a:pt x="0" y="20"/>
                    </a:lnTo>
                    <a:lnTo>
                      <a:pt x="0" y="21"/>
                    </a:lnTo>
                    <a:lnTo>
                      <a:pt x="0" y="22"/>
                    </a:lnTo>
                    <a:lnTo>
                      <a:pt x="1" y="23"/>
                    </a:lnTo>
                    <a:lnTo>
                      <a:pt x="1" y="24"/>
                    </a:lnTo>
                    <a:lnTo>
                      <a:pt x="1" y="25"/>
                    </a:lnTo>
                    <a:lnTo>
                      <a:pt x="1" y="26"/>
                    </a:lnTo>
                    <a:lnTo>
                      <a:pt x="2" y="27"/>
                    </a:lnTo>
                    <a:lnTo>
                      <a:pt x="2" y="28"/>
                    </a:lnTo>
                    <a:lnTo>
                      <a:pt x="3" y="29"/>
                    </a:lnTo>
                    <a:lnTo>
                      <a:pt x="3" y="30"/>
                    </a:lnTo>
                    <a:lnTo>
                      <a:pt x="4" y="31"/>
                    </a:lnTo>
                    <a:lnTo>
                      <a:pt x="4" y="32"/>
                    </a:lnTo>
                    <a:lnTo>
                      <a:pt x="5" y="33"/>
                    </a:lnTo>
                    <a:lnTo>
                      <a:pt x="6" y="34"/>
                    </a:lnTo>
                    <a:lnTo>
                      <a:pt x="7" y="35"/>
                    </a:lnTo>
                    <a:lnTo>
                      <a:pt x="8" y="36"/>
                    </a:lnTo>
                    <a:lnTo>
                      <a:pt x="9" y="36"/>
                    </a:lnTo>
                    <a:lnTo>
                      <a:pt x="9" y="37"/>
                    </a:lnTo>
                    <a:lnTo>
                      <a:pt x="10" y="37"/>
                    </a:lnTo>
                    <a:lnTo>
                      <a:pt x="11" y="38"/>
                    </a:lnTo>
                    <a:lnTo>
                      <a:pt x="12" y="38"/>
                    </a:lnTo>
                    <a:lnTo>
                      <a:pt x="13" y="38"/>
                    </a:lnTo>
                    <a:lnTo>
                      <a:pt x="14" y="38"/>
                    </a:lnTo>
                    <a:lnTo>
                      <a:pt x="15" y="38"/>
                    </a:lnTo>
                    <a:lnTo>
                      <a:pt x="16" y="38"/>
                    </a:lnTo>
                    <a:lnTo>
                      <a:pt x="17" y="38"/>
                    </a:lnTo>
                    <a:close/>
                  </a:path>
                </a:pathLst>
              </a:custGeom>
              <a:solidFill>
                <a:srgbClr val="FFFFFF"/>
              </a:solidFill>
              <a:ln w="9525">
                <a:noFill/>
                <a:round/>
                <a:headEnd/>
                <a:tailEnd/>
              </a:ln>
            </p:spPr>
            <p:txBody>
              <a:bodyPr/>
              <a:lstStyle/>
              <a:p>
                <a:endParaRPr lang="es-ES"/>
              </a:p>
            </p:txBody>
          </p:sp>
          <p:sp>
            <p:nvSpPr>
              <p:cNvPr id="22" name="Freeform 131"/>
              <p:cNvSpPr>
                <a:spLocks/>
              </p:cNvSpPr>
              <p:nvPr/>
            </p:nvSpPr>
            <p:spPr bwMode="auto">
              <a:xfrm>
                <a:off x="2022" y="3696"/>
                <a:ext cx="129" cy="122"/>
              </a:xfrm>
              <a:custGeom>
                <a:avLst/>
                <a:gdLst>
                  <a:gd name="T0" fmla="*/ 128 w 129"/>
                  <a:gd name="T1" fmla="*/ 3 h 122"/>
                  <a:gd name="T2" fmla="*/ 126 w 129"/>
                  <a:gd name="T3" fmla="*/ 2 h 122"/>
                  <a:gd name="T4" fmla="*/ 124 w 129"/>
                  <a:gd name="T5" fmla="*/ 1 h 122"/>
                  <a:gd name="T6" fmla="*/ 122 w 129"/>
                  <a:gd name="T7" fmla="*/ 1 h 122"/>
                  <a:gd name="T8" fmla="*/ 120 w 129"/>
                  <a:gd name="T9" fmla="*/ 0 h 122"/>
                  <a:gd name="T10" fmla="*/ 117 w 129"/>
                  <a:gd name="T11" fmla="*/ 0 h 122"/>
                  <a:gd name="T12" fmla="*/ 113 w 129"/>
                  <a:gd name="T13" fmla="*/ 0 h 122"/>
                  <a:gd name="T14" fmla="*/ 109 w 129"/>
                  <a:gd name="T15" fmla="*/ 0 h 122"/>
                  <a:gd name="T16" fmla="*/ 105 w 129"/>
                  <a:gd name="T17" fmla="*/ 1 h 122"/>
                  <a:gd name="T18" fmla="*/ 100 w 129"/>
                  <a:gd name="T19" fmla="*/ 2 h 122"/>
                  <a:gd name="T20" fmla="*/ 94 w 129"/>
                  <a:gd name="T21" fmla="*/ 4 h 122"/>
                  <a:gd name="T22" fmla="*/ 88 w 129"/>
                  <a:gd name="T23" fmla="*/ 6 h 122"/>
                  <a:gd name="T24" fmla="*/ 81 w 129"/>
                  <a:gd name="T25" fmla="*/ 10 h 122"/>
                  <a:gd name="T26" fmla="*/ 74 w 129"/>
                  <a:gd name="T27" fmla="*/ 14 h 122"/>
                  <a:gd name="T28" fmla="*/ 67 w 129"/>
                  <a:gd name="T29" fmla="*/ 19 h 122"/>
                  <a:gd name="T30" fmla="*/ 59 w 129"/>
                  <a:gd name="T31" fmla="*/ 25 h 122"/>
                  <a:gd name="T32" fmla="*/ 52 w 129"/>
                  <a:gd name="T33" fmla="*/ 32 h 122"/>
                  <a:gd name="T34" fmla="*/ 46 w 129"/>
                  <a:gd name="T35" fmla="*/ 39 h 122"/>
                  <a:gd name="T36" fmla="*/ 39 w 129"/>
                  <a:gd name="T37" fmla="*/ 47 h 122"/>
                  <a:gd name="T38" fmla="*/ 33 w 129"/>
                  <a:gd name="T39" fmla="*/ 55 h 122"/>
                  <a:gd name="T40" fmla="*/ 27 w 129"/>
                  <a:gd name="T41" fmla="*/ 63 h 122"/>
                  <a:gd name="T42" fmla="*/ 22 w 129"/>
                  <a:gd name="T43" fmla="*/ 72 h 122"/>
                  <a:gd name="T44" fmla="*/ 17 w 129"/>
                  <a:gd name="T45" fmla="*/ 79 h 122"/>
                  <a:gd name="T46" fmla="*/ 13 w 129"/>
                  <a:gd name="T47" fmla="*/ 87 h 122"/>
                  <a:gd name="T48" fmla="*/ 9 w 129"/>
                  <a:gd name="T49" fmla="*/ 93 h 122"/>
                  <a:gd name="T50" fmla="*/ 6 w 129"/>
                  <a:gd name="T51" fmla="*/ 99 h 122"/>
                  <a:gd name="T52" fmla="*/ 3 w 129"/>
                  <a:gd name="T53" fmla="*/ 104 h 122"/>
                  <a:gd name="T54" fmla="*/ 2 w 129"/>
                  <a:gd name="T55" fmla="*/ 107 h 122"/>
                  <a:gd name="T56" fmla="*/ 1 w 129"/>
                  <a:gd name="T57" fmla="*/ 110 h 122"/>
                  <a:gd name="T58" fmla="*/ 4 w 129"/>
                  <a:gd name="T59" fmla="*/ 122 h 122"/>
                  <a:gd name="T60" fmla="*/ 5 w 129"/>
                  <a:gd name="T61" fmla="*/ 120 h 122"/>
                  <a:gd name="T62" fmla="*/ 7 w 129"/>
                  <a:gd name="T63" fmla="*/ 117 h 122"/>
                  <a:gd name="T64" fmla="*/ 9 w 129"/>
                  <a:gd name="T65" fmla="*/ 114 h 122"/>
                  <a:gd name="T66" fmla="*/ 13 w 129"/>
                  <a:gd name="T67" fmla="*/ 109 h 122"/>
                  <a:gd name="T68" fmla="*/ 17 w 129"/>
                  <a:gd name="T69" fmla="*/ 103 h 122"/>
                  <a:gd name="T70" fmla="*/ 21 w 129"/>
                  <a:gd name="T71" fmla="*/ 97 h 122"/>
                  <a:gd name="T72" fmla="*/ 26 w 129"/>
                  <a:gd name="T73" fmla="*/ 91 h 122"/>
                  <a:gd name="T74" fmla="*/ 32 w 129"/>
                  <a:gd name="T75" fmla="*/ 84 h 122"/>
                  <a:gd name="T76" fmla="*/ 37 w 129"/>
                  <a:gd name="T77" fmla="*/ 77 h 122"/>
                  <a:gd name="T78" fmla="*/ 43 w 129"/>
                  <a:gd name="T79" fmla="*/ 70 h 122"/>
                  <a:gd name="T80" fmla="*/ 49 w 129"/>
                  <a:gd name="T81" fmla="*/ 63 h 122"/>
                  <a:gd name="T82" fmla="*/ 55 w 129"/>
                  <a:gd name="T83" fmla="*/ 56 h 122"/>
                  <a:gd name="T84" fmla="*/ 61 w 129"/>
                  <a:gd name="T85" fmla="*/ 50 h 122"/>
                  <a:gd name="T86" fmla="*/ 67 w 129"/>
                  <a:gd name="T87" fmla="*/ 44 h 122"/>
                  <a:gd name="T88" fmla="*/ 73 w 129"/>
                  <a:gd name="T89" fmla="*/ 39 h 122"/>
                  <a:gd name="T90" fmla="*/ 79 w 129"/>
                  <a:gd name="T91" fmla="*/ 34 h 122"/>
                  <a:gd name="T92" fmla="*/ 84 w 129"/>
                  <a:gd name="T93" fmla="*/ 31 h 122"/>
                  <a:gd name="T94" fmla="*/ 90 w 129"/>
                  <a:gd name="T95" fmla="*/ 27 h 122"/>
                  <a:gd name="T96" fmla="*/ 95 w 129"/>
                  <a:gd name="T97" fmla="*/ 24 h 122"/>
                  <a:gd name="T98" fmla="*/ 99 w 129"/>
                  <a:gd name="T99" fmla="*/ 20 h 122"/>
                  <a:gd name="T100" fmla="*/ 104 w 129"/>
                  <a:gd name="T101" fmla="*/ 18 h 122"/>
                  <a:gd name="T102" fmla="*/ 108 w 129"/>
                  <a:gd name="T103" fmla="*/ 15 h 122"/>
                  <a:gd name="T104" fmla="*/ 112 w 129"/>
                  <a:gd name="T105" fmla="*/ 13 h 122"/>
                  <a:gd name="T106" fmla="*/ 116 w 129"/>
                  <a:gd name="T107" fmla="*/ 11 h 122"/>
                  <a:gd name="T108" fmla="*/ 119 w 129"/>
                  <a:gd name="T109" fmla="*/ 9 h 122"/>
                  <a:gd name="T110" fmla="*/ 122 w 129"/>
                  <a:gd name="T111" fmla="*/ 8 h 122"/>
                  <a:gd name="T112" fmla="*/ 124 w 129"/>
                  <a:gd name="T113" fmla="*/ 6 h 122"/>
                  <a:gd name="T114" fmla="*/ 126 w 129"/>
                  <a:gd name="T115" fmla="*/ 5 h 122"/>
                  <a:gd name="T116" fmla="*/ 128 w 129"/>
                  <a:gd name="T117" fmla="*/ 5 h 122"/>
                  <a:gd name="T118" fmla="*/ 129 w 129"/>
                  <a:gd name="T119" fmla="*/ 4 h 1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
                  <a:gd name="T181" fmla="*/ 0 h 122"/>
                  <a:gd name="T182" fmla="*/ 129 w 129"/>
                  <a:gd name="T183" fmla="*/ 122 h 1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 h="122">
                    <a:moveTo>
                      <a:pt x="129" y="4"/>
                    </a:moveTo>
                    <a:lnTo>
                      <a:pt x="129" y="4"/>
                    </a:lnTo>
                    <a:lnTo>
                      <a:pt x="128" y="3"/>
                    </a:lnTo>
                    <a:lnTo>
                      <a:pt x="127" y="3"/>
                    </a:lnTo>
                    <a:lnTo>
                      <a:pt x="126" y="2"/>
                    </a:lnTo>
                    <a:lnTo>
                      <a:pt x="125" y="2"/>
                    </a:lnTo>
                    <a:lnTo>
                      <a:pt x="124" y="1"/>
                    </a:lnTo>
                    <a:lnTo>
                      <a:pt x="123" y="1"/>
                    </a:lnTo>
                    <a:lnTo>
                      <a:pt x="122" y="1"/>
                    </a:lnTo>
                    <a:lnTo>
                      <a:pt x="121" y="0"/>
                    </a:lnTo>
                    <a:lnTo>
                      <a:pt x="120" y="0"/>
                    </a:lnTo>
                    <a:lnTo>
                      <a:pt x="119" y="0"/>
                    </a:lnTo>
                    <a:lnTo>
                      <a:pt x="118" y="0"/>
                    </a:lnTo>
                    <a:lnTo>
                      <a:pt x="117" y="0"/>
                    </a:lnTo>
                    <a:lnTo>
                      <a:pt x="116" y="0"/>
                    </a:lnTo>
                    <a:lnTo>
                      <a:pt x="115" y="0"/>
                    </a:lnTo>
                    <a:lnTo>
                      <a:pt x="114" y="0"/>
                    </a:lnTo>
                    <a:lnTo>
                      <a:pt x="113" y="0"/>
                    </a:lnTo>
                    <a:lnTo>
                      <a:pt x="112" y="0"/>
                    </a:lnTo>
                    <a:lnTo>
                      <a:pt x="111" y="0"/>
                    </a:lnTo>
                    <a:lnTo>
                      <a:pt x="110" y="0"/>
                    </a:lnTo>
                    <a:lnTo>
                      <a:pt x="109" y="0"/>
                    </a:lnTo>
                    <a:lnTo>
                      <a:pt x="108" y="0"/>
                    </a:lnTo>
                    <a:lnTo>
                      <a:pt x="107" y="1"/>
                    </a:lnTo>
                    <a:lnTo>
                      <a:pt x="106" y="1"/>
                    </a:lnTo>
                    <a:lnTo>
                      <a:pt x="105" y="1"/>
                    </a:lnTo>
                    <a:lnTo>
                      <a:pt x="104" y="1"/>
                    </a:lnTo>
                    <a:lnTo>
                      <a:pt x="102" y="1"/>
                    </a:lnTo>
                    <a:lnTo>
                      <a:pt x="101" y="2"/>
                    </a:lnTo>
                    <a:lnTo>
                      <a:pt x="100" y="2"/>
                    </a:lnTo>
                    <a:lnTo>
                      <a:pt x="98" y="3"/>
                    </a:lnTo>
                    <a:lnTo>
                      <a:pt x="97" y="3"/>
                    </a:lnTo>
                    <a:lnTo>
                      <a:pt x="96" y="3"/>
                    </a:lnTo>
                    <a:lnTo>
                      <a:pt x="94" y="4"/>
                    </a:lnTo>
                    <a:lnTo>
                      <a:pt x="93" y="5"/>
                    </a:lnTo>
                    <a:lnTo>
                      <a:pt x="91" y="5"/>
                    </a:lnTo>
                    <a:lnTo>
                      <a:pt x="90" y="6"/>
                    </a:lnTo>
                    <a:lnTo>
                      <a:pt x="88" y="6"/>
                    </a:lnTo>
                    <a:lnTo>
                      <a:pt x="86" y="7"/>
                    </a:lnTo>
                    <a:lnTo>
                      <a:pt x="85" y="8"/>
                    </a:lnTo>
                    <a:lnTo>
                      <a:pt x="83" y="9"/>
                    </a:lnTo>
                    <a:lnTo>
                      <a:pt x="81" y="10"/>
                    </a:lnTo>
                    <a:lnTo>
                      <a:pt x="80" y="11"/>
                    </a:lnTo>
                    <a:lnTo>
                      <a:pt x="78" y="12"/>
                    </a:lnTo>
                    <a:lnTo>
                      <a:pt x="76" y="13"/>
                    </a:lnTo>
                    <a:lnTo>
                      <a:pt x="74" y="14"/>
                    </a:lnTo>
                    <a:lnTo>
                      <a:pt x="72" y="15"/>
                    </a:lnTo>
                    <a:lnTo>
                      <a:pt x="70" y="16"/>
                    </a:lnTo>
                    <a:lnTo>
                      <a:pt x="68" y="17"/>
                    </a:lnTo>
                    <a:lnTo>
                      <a:pt x="67" y="19"/>
                    </a:lnTo>
                    <a:lnTo>
                      <a:pt x="65" y="20"/>
                    </a:lnTo>
                    <a:lnTo>
                      <a:pt x="63" y="22"/>
                    </a:lnTo>
                    <a:lnTo>
                      <a:pt x="61" y="23"/>
                    </a:lnTo>
                    <a:lnTo>
                      <a:pt x="59" y="25"/>
                    </a:lnTo>
                    <a:lnTo>
                      <a:pt x="58" y="26"/>
                    </a:lnTo>
                    <a:lnTo>
                      <a:pt x="56" y="28"/>
                    </a:lnTo>
                    <a:lnTo>
                      <a:pt x="54" y="30"/>
                    </a:lnTo>
                    <a:lnTo>
                      <a:pt x="52" y="32"/>
                    </a:lnTo>
                    <a:lnTo>
                      <a:pt x="51" y="34"/>
                    </a:lnTo>
                    <a:lnTo>
                      <a:pt x="49" y="35"/>
                    </a:lnTo>
                    <a:lnTo>
                      <a:pt x="47" y="37"/>
                    </a:lnTo>
                    <a:lnTo>
                      <a:pt x="46" y="39"/>
                    </a:lnTo>
                    <a:lnTo>
                      <a:pt x="44" y="41"/>
                    </a:lnTo>
                    <a:lnTo>
                      <a:pt x="42" y="43"/>
                    </a:lnTo>
                    <a:lnTo>
                      <a:pt x="41" y="45"/>
                    </a:lnTo>
                    <a:lnTo>
                      <a:pt x="39" y="47"/>
                    </a:lnTo>
                    <a:lnTo>
                      <a:pt x="38" y="49"/>
                    </a:lnTo>
                    <a:lnTo>
                      <a:pt x="36" y="51"/>
                    </a:lnTo>
                    <a:lnTo>
                      <a:pt x="35" y="53"/>
                    </a:lnTo>
                    <a:lnTo>
                      <a:pt x="33" y="55"/>
                    </a:lnTo>
                    <a:lnTo>
                      <a:pt x="31" y="57"/>
                    </a:lnTo>
                    <a:lnTo>
                      <a:pt x="30" y="59"/>
                    </a:lnTo>
                    <a:lnTo>
                      <a:pt x="29" y="61"/>
                    </a:lnTo>
                    <a:lnTo>
                      <a:pt x="27" y="63"/>
                    </a:lnTo>
                    <a:lnTo>
                      <a:pt x="26" y="65"/>
                    </a:lnTo>
                    <a:lnTo>
                      <a:pt x="25" y="68"/>
                    </a:lnTo>
                    <a:lnTo>
                      <a:pt x="23" y="70"/>
                    </a:lnTo>
                    <a:lnTo>
                      <a:pt x="22" y="72"/>
                    </a:lnTo>
                    <a:lnTo>
                      <a:pt x="21" y="74"/>
                    </a:lnTo>
                    <a:lnTo>
                      <a:pt x="19" y="76"/>
                    </a:lnTo>
                    <a:lnTo>
                      <a:pt x="18" y="78"/>
                    </a:lnTo>
                    <a:lnTo>
                      <a:pt x="17" y="79"/>
                    </a:lnTo>
                    <a:lnTo>
                      <a:pt x="16" y="81"/>
                    </a:lnTo>
                    <a:lnTo>
                      <a:pt x="15" y="83"/>
                    </a:lnTo>
                    <a:lnTo>
                      <a:pt x="14" y="85"/>
                    </a:lnTo>
                    <a:lnTo>
                      <a:pt x="13" y="87"/>
                    </a:lnTo>
                    <a:lnTo>
                      <a:pt x="12" y="88"/>
                    </a:lnTo>
                    <a:lnTo>
                      <a:pt x="11" y="90"/>
                    </a:lnTo>
                    <a:lnTo>
                      <a:pt x="10" y="92"/>
                    </a:lnTo>
                    <a:lnTo>
                      <a:pt x="9" y="93"/>
                    </a:lnTo>
                    <a:lnTo>
                      <a:pt x="8" y="95"/>
                    </a:lnTo>
                    <a:lnTo>
                      <a:pt x="7" y="96"/>
                    </a:lnTo>
                    <a:lnTo>
                      <a:pt x="7" y="98"/>
                    </a:lnTo>
                    <a:lnTo>
                      <a:pt x="6" y="99"/>
                    </a:lnTo>
                    <a:lnTo>
                      <a:pt x="5" y="101"/>
                    </a:lnTo>
                    <a:lnTo>
                      <a:pt x="4" y="102"/>
                    </a:lnTo>
                    <a:lnTo>
                      <a:pt x="4" y="103"/>
                    </a:lnTo>
                    <a:lnTo>
                      <a:pt x="3" y="104"/>
                    </a:lnTo>
                    <a:lnTo>
                      <a:pt x="3" y="105"/>
                    </a:lnTo>
                    <a:lnTo>
                      <a:pt x="2" y="106"/>
                    </a:lnTo>
                    <a:lnTo>
                      <a:pt x="2" y="107"/>
                    </a:lnTo>
                    <a:lnTo>
                      <a:pt x="1" y="108"/>
                    </a:lnTo>
                    <a:lnTo>
                      <a:pt x="1" y="109"/>
                    </a:lnTo>
                    <a:lnTo>
                      <a:pt x="1" y="110"/>
                    </a:lnTo>
                    <a:lnTo>
                      <a:pt x="0" y="110"/>
                    </a:lnTo>
                    <a:lnTo>
                      <a:pt x="4" y="122"/>
                    </a:lnTo>
                    <a:lnTo>
                      <a:pt x="4" y="121"/>
                    </a:lnTo>
                    <a:lnTo>
                      <a:pt x="5" y="121"/>
                    </a:lnTo>
                    <a:lnTo>
                      <a:pt x="5" y="120"/>
                    </a:lnTo>
                    <a:lnTo>
                      <a:pt x="5" y="119"/>
                    </a:lnTo>
                    <a:lnTo>
                      <a:pt x="6" y="119"/>
                    </a:lnTo>
                    <a:lnTo>
                      <a:pt x="6" y="118"/>
                    </a:lnTo>
                    <a:lnTo>
                      <a:pt x="7" y="117"/>
                    </a:lnTo>
                    <a:lnTo>
                      <a:pt x="7" y="116"/>
                    </a:lnTo>
                    <a:lnTo>
                      <a:pt x="8" y="116"/>
                    </a:lnTo>
                    <a:lnTo>
                      <a:pt x="9" y="115"/>
                    </a:lnTo>
                    <a:lnTo>
                      <a:pt x="9" y="114"/>
                    </a:lnTo>
                    <a:lnTo>
                      <a:pt x="10" y="113"/>
                    </a:lnTo>
                    <a:lnTo>
                      <a:pt x="11" y="111"/>
                    </a:lnTo>
                    <a:lnTo>
                      <a:pt x="12" y="110"/>
                    </a:lnTo>
                    <a:lnTo>
                      <a:pt x="13" y="109"/>
                    </a:lnTo>
                    <a:lnTo>
                      <a:pt x="14" y="108"/>
                    </a:lnTo>
                    <a:lnTo>
                      <a:pt x="15" y="106"/>
                    </a:lnTo>
                    <a:lnTo>
                      <a:pt x="16" y="105"/>
                    </a:lnTo>
                    <a:lnTo>
                      <a:pt x="17" y="103"/>
                    </a:lnTo>
                    <a:lnTo>
                      <a:pt x="18" y="102"/>
                    </a:lnTo>
                    <a:lnTo>
                      <a:pt x="19" y="101"/>
                    </a:lnTo>
                    <a:lnTo>
                      <a:pt x="20" y="99"/>
                    </a:lnTo>
                    <a:lnTo>
                      <a:pt x="21" y="97"/>
                    </a:lnTo>
                    <a:lnTo>
                      <a:pt x="22" y="96"/>
                    </a:lnTo>
                    <a:lnTo>
                      <a:pt x="24" y="94"/>
                    </a:lnTo>
                    <a:lnTo>
                      <a:pt x="25" y="93"/>
                    </a:lnTo>
                    <a:lnTo>
                      <a:pt x="26" y="91"/>
                    </a:lnTo>
                    <a:lnTo>
                      <a:pt x="27" y="89"/>
                    </a:lnTo>
                    <a:lnTo>
                      <a:pt x="29" y="88"/>
                    </a:lnTo>
                    <a:lnTo>
                      <a:pt x="30" y="86"/>
                    </a:lnTo>
                    <a:lnTo>
                      <a:pt x="32" y="84"/>
                    </a:lnTo>
                    <a:lnTo>
                      <a:pt x="33" y="82"/>
                    </a:lnTo>
                    <a:lnTo>
                      <a:pt x="34" y="81"/>
                    </a:lnTo>
                    <a:lnTo>
                      <a:pt x="36" y="79"/>
                    </a:lnTo>
                    <a:lnTo>
                      <a:pt x="37" y="77"/>
                    </a:lnTo>
                    <a:lnTo>
                      <a:pt x="39" y="75"/>
                    </a:lnTo>
                    <a:lnTo>
                      <a:pt x="40" y="73"/>
                    </a:lnTo>
                    <a:lnTo>
                      <a:pt x="42" y="72"/>
                    </a:lnTo>
                    <a:lnTo>
                      <a:pt x="43" y="70"/>
                    </a:lnTo>
                    <a:lnTo>
                      <a:pt x="45" y="68"/>
                    </a:lnTo>
                    <a:lnTo>
                      <a:pt x="46" y="66"/>
                    </a:lnTo>
                    <a:lnTo>
                      <a:pt x="48" y="64"/>
                    </a:lnTo>
                    <a:lnTo>
                      <a:pt x="49" y="63"/>
                    </a:lnTo>
                    <a:lnTo>
                      <a:pt x="51" y="61"/>
                    </a:lnTo>
                    <a:lnTo>
                      <a:pt x="52" y="59"/>
                    </a:lnTo>
                    <a:lnTo>
                      <a:pt x="54" y="58"/>
                    </a:lnTo>
                    <a:lnTo>
                      <a:pt x="55" y="56"/>
                    </a:lnTo>
                    <a:lnTo>
                      <a:pt x="57" y="54"/>
                    </a:lnTo>
                    <a:lnTo>
                      <a:pt x="58" y="53"/>
                    </a:lnTo>
                    <a:lnTo>
                      <a:pt x="60" y="51"/>
                    </a:lnTo>
                    <a:lnTo>
                      <a:pt x="61" y="50"/>
                    </a:lnTo>
                    <a:lnTo>
                      <a:pt x="63" y="48"/>
                    </a:lnTo>
                    <a:lnTo>
                      <a:pt x="65" y="47"/>
                    </a:lnTo>
                    <a:lnTo>
                      <a:pt x="66" y="45"/>
                    </a:lnTo>
                    <a:lnTo>
                      <a:pt x="67" y="44"/>
                    </a:lnTo>
                    <a:lnTo>
                      <a:pt x="69" y="43"/>
                    </a:lnTo>
                    <a:lnTo>
                      <a:pt x="71" y="41"/>
                    </a:lnTo>
                    <a:lnTo>
                      <a:pt x="72" y="40"/>
                    </a:lnTo>
                    <a:lnTo>
                      <a:pt x="73" y="39"/>
                    </a:lnTo>
                    <a:lnTo>
                      <a:pt x="75" y="38"/>
                    </a:lnTo>
                    <a:lnTo>
                      <a:pt x="76" y="37"/>
                    </a:lnTo>
                    <a:lnTo>
                      <a:pt x="78" y="36"/>
                    </a:lnTo>
                    <a:lnTo>
                      <a:pt x="79" y="34"/>
                    </a:lnTo>
                    <a:lnTo>
                      <a:pt x="80" y="33"/>
                    </a:lnTo>
                    <a:lnTo>
                      <a:pt x="82" y="32"/>
                    </a:lnTo>
                    <a:lnTo>
                      <a:pt x="83" y="31"/>
                    </a:lnTo>
                    <a:lnTo>
                      <a:pt x="84" y="31"/>
                    </a:lnTo>
                    <a:lnTo>
                      <a:pt x="86" y="30"/>
                    </a:lnTo>
                    <a:lnTo>
                      <a:pt x="87" y="29"/>
                    </a:lnTo>
                    <a:lnTo>
                      <a:pt x="88" y="28"/>
                    </a:lnTo>
                    <a:lnTo>
                      <a:pt x="90" y="27"/>
                    </a:lnTo>
                    <a:lnTo>
                      <a:pt x="91" y="26"/>
                    </a:lnTo>
                    <a:lnTo>
                      <a:pt x="92" y="25"/>
                    </a:lnTo>
                    <a:lnTo>
                      <a:pt x="93" y="24"/>
                    </a:lnTo>
                    <a:lnTo>
                      <a:pt x="95" y="24"/>
                    </a:lnTo>
                    <a:lnTo>
                      <a:pt x="96" y="23"/>
                    </a:lnTo>
                    <a:lnTo>
                      <a:pt x="97" y="22"/>
                    </a:lnTo>
                    <a:lnTo>
                      <a:pt x="98" y="21"/>
                    </a:lnTo>
                    <a:lnTo>
                      <a:pt x="99" y="20"/>
                    </a:lnTo>
                    <a:lnTo>
                      <a:pt x="101" y="20"/>
                    </a:lnTo>
                    <a:lnTo>
                      <a:pt x="102" y="19"/>
                    </a:lnTo>
                    <a:lnTo>
                      <a:pt x="103" y="18"/>
                    </a:lnTo>
                    <a:lnTo>
                      <a:pt x="104" y="18"/>
                    </a:lnTo>
                    <a:lnTo>
                      <a:pt x="105" y="17"/>
                    </a:lnTo>
                    <a:lnTo>
                      <a:pt x="106" y="16"/>
                    </a:lnTo>
                    <a:lnTo>
                      <a:pt x="107" y="16"/>
                    </a:lnTo>
                    <a:lnTo>
                      <a:pt x="108" y="15"/>
                    </a:lnTo>
                    <a:lnTo>
                      <a:pt x="109" y="14"/>
                    </a:lnTo>
                    <a:lnTo>
                      <a:pt x="110" y="14"/>
                    </a:lnTo>
                    <a:lnTo>
                      <a:pt x="111" y="13"/>
                    </a:lnTo>
                    <a:lnTo>
                      <a:pt x="112" y="13"/>
                    </a:lnTo>
                    <a:lnTo>
                      <a:pt x="113" y="12"/>
                    </a:lnTo>
                    <a:lnTo>
                      <a:pt x="114" y="12"/>
                    </a:lnTo>
                    <a:lnTo>
                      <a:pt x="115" y="11"/>
                    </a:lnTo>
                    <a:lnTo>
                      <a:pt x="116" y="11"/>
                    </a:lnTo>
                    <a:lnTo>
                      <a:pt x="116" y="10"/>
                    </a:lnTo>
                    <a:lnTo>
                      <a:pt x="117" y="10"/>
                    </a:lnTo>
                    <a:lnTo>
                      <a:pt x="118" y="10"/>
                    </a:lnTo>
                    <a:lnTo>
                      <a:pt x="119" y="9"/>
                    </a:lnTo>
                    <a:lnTo>
                      <a:pt x="120" y="9"/>
                    </a:lnTo>
                    <a:lnTo>
                      <a:pt x="121" y="8"/>
                    </a:lnTo>
                    <a:lnTo>
                      <a:pt x="122" y="8"/>
                    </a:lnTo>
                    <a:lnTo>
                      <a:pt x="122" y="7"/>
                    </a:lnTo>
                    <a:lnTo>
                      <a:pt x="123" y="7"/>
                    </a:lnTo>
                    <a:lnTo>
                      <a:pt x="124" y="6"/>
                    </a:lnTo>
                    <a:lnTo>
                      <a:pt x="125" y="6"/>
                    </a:lnTo>
                    <a:lnTo>
                      <a:pt x="126" y="6"/>
                    </a:lnTo>
                    <a:lnTo>
                      <a:pt x="126" y="5"/>
                    </a:lnTo>
                    <a:lnTo>
                      <a:pt x="127" y="5"/>
                    </a:lnTo>
                    <a:lnTo>
                      <a:pt x="128" y="5"/>
                    </a:lnTo>
                    <a:lnTo>
                      <a:pt x="129" y="4"/>
                    </a:lnTo>
                    <a:close/>
                  </a:path>
                </a:pathLst>
              </a:custGeom>
              <a:solidFill>
                <a:srgbClr val="FFC4B8"/>
              </a:solidFill>
              <a:ln w="9525">
                <a:noFill/>
                <a:round/>
                <a:headEnd/>
                <a:tailEnd/>
              </a:ln>
            </p:spPr>
            <p:txBody>
              <a:bodyPr/>
              <a:lstStyle/>
              <a:p>
                <a:endParaRPr lang="es-ES"/>
              </a:p>
            </p:txBody>
          </p:sp>
          <p:sp>
            <p:nvSpPr>
              <p:cNvPr id="23" name="Freeform 132"/>
              <p:cNvSpPr>
                <a:spLocks/>
              </p:cNvSpPr>
              <p:nvPr/>
            </p:nvSpPr>
            <p:spPr bwMode="auto">
              <a:xfrm>
                <a:off x="2019" y="3736"/>
                <a:ext cx="42" cy="45"/>
              </a:xfrm>
              <a:custGeom>
                <a:avLst/>
                <a:gdLst>
                  <a:gd name="T0" fmla="*/ 0 w 42"/>
                  <a:gd name="T1" fmla="*/ 37 h 45"/>
                  <a:gd name="T2" fmla="*/ 3 w 42"/>
                  <a:gd name="T3" fmla="*/ 45 h 45"/>
                  <a:gd name="T4" fmla="*/ 42 w 42"/>
                  <a:gd name="T5" fmla="*/ 10 h 45"/>
                  <a:gd name="T6" fmla="*/ 37 w 42"/>
                  <a:gd name="T7" fmla="*/ 0 h 45"/>
                  <a:gd name="T8" fmla="*/ 32 w 42"/>
                  <a:gd name="T9" fmla="*/ 5 h 45"/>
                  <a:gd name="T10" fmla="*/ 35 w 42"/>
                  <a:gd name="T11" fmla="*/ 10 h 45"/>
                  <a:gd name="T12" fmla="*/ 7 w 42"/>
                  <a:gd name="T13" fmla="*/ 36 h 45"/>
                  <a:gd name="T14" fmla="*/ 4 w 42"/>
                  <a:gd name="T15" fmla="*/ 31 h 45"/>
                  <a:gd name="T16" fmla="*/ 0 w 42"/>
                  <a:gd name="T17" fmla="*/ 37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5"/>
                  <a:gd name="T29" fmla="*/ 42 w 42"/>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5">
                    <a:moveTo>
                      <a:pt x="0" y="37"/>
                    </a:moveTo>
                    <a:lnTo>
                      <a:pt x="3" y="45"/>
                    </a:lnTo>
                    <a:lnTo>
                      <a:pt x="42" y="10"/>
                    </a:lnTo>
                    <a:lnTo>
                      <a:pt x="37" y="0"/>
                    </a:lnTo>
                    <a:lnTo>
                      <a:pt x="32" y="5"/>
                    </a:lnTo>
                    <a:lnTo>
                      <a:pt x="35" y="10"/>
                    </a:lnTo>
                    <a:lnTo>
                      <a:pt x="7" y="36"/>
                    </a:lnTo>
                    <a:lnTo>
                      <a:pt x="4" y="31"/>
                    </a:lnTo>
                    <a:lnTo>
                      <a:pt x="0" y="37"/>
                    </a:lnTo>
                    <a:close/>
                  </a:path>
                </a:pathLst>
              </a:custGeom>
              <a:solidFill>
                <a:srgbClr val="000000"/>
              </a:solidFill>
              <a:ln w="9525">
                <a:noFill/>
                <a:round/>
                <a:headEnd/>
                <a:tailEnd/>
              </a:ln>
            </p:spPr>
            <p:txBody>
              <a:bodyPr/>
              <a:lstStyle/>
              <a:p>
                <a:endParaRPr lang="es-ES"/>
              </a:p>
            </p:txBody>
          </p:sp>
          <p:sp>
            <p:nvSpPr>
              <p:cNvPr id="24" name="Freeform 133"/>
              <p:cNvSpPr>
                <a:spLocks/>
              </p:cNvSpPr>
              <p:nvPr/>
            </p:nvSpPr>
            <p:spPr bwMode="auto">
              <a:xfrm>
                <a:off x="2065" y="3693"/>
                <a:ext cx="53" cy="40"/>
              </a:xfrm>
              <a:custGeom>
                <a:avLst/>
                <a:gdLst>
                  <a:gd name="T0" fmla="*/ 0 w 53"/>
                  <a:gd name="T1" fmla="*/ 30 h 40"/>
                  <a:gd name="T2" fmla="*/ 5 w 53"/>
                  <a:gd name="T3" fmla="*/ 40 h 40"/>
                  <a:gd name="T4" fmla="*/ 53 w 53"/>
                  <a:gd name="T5" fmla="*/ 9 h 40"/>
                  <a:gd name="T6" fmla="*/ 49 w 53"/>
                  <a:gd name="T7" fmla="*/ 0 h 40"/>
                  <a:gd name="T8" fmla="*/ 44 w 53"/>
                  <a:gd name="T9" fmla="*/ 2 h 40"/>
                  <a:gd name="T10" fmla="*/ 46 w 53"/>
                  <a:gd name="T11" fmla="*/ 8 h 40"/>
                  <a:gd name="T12" fmla="*/ 8 w 53"/>
                  <a:gd name="T13" fmla="*/ 32 h 40"/>
                  <a:gd name="T14" fmla="*/ 5 w 53"/>
                  <a:gd name="T15" fmla="*/ 27 h 40"/>
                  <a:gd name="T16" fmla="*/ 0 w 53"/>
                  <a:gd name="T17" fmla="*/ 3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40"/>
                  <a:gd name="T29" fmla="*/ 53 w 53"/>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40">
                    <a:moveTo>
                      <a:pt x="0" y="30"/>
                    </a:moveTo>
                    <a:lnTo>
                      <a:pt x="5" y="40"/>
                    </a:lnTo>
                    <a:lnTo>
                      <a:pt x="53" y="9"/>
                    </a:lnTo>
                    <a:lnTo>
                      <a:pt x="49" y="0"/>
                    </a:lnTo>
                    <a:lnTo>
                      <a:pt x="44" y="2"/>
                    </a:lnTo>
                    <a:lnTo>
                      <a:pt x="46" y="8"/>
                    </a:lnTo>
                    <a:lnTo>
                      <a:pt x="8" y="32"/>
                    </a:lnTo>
                    <a:lnTo>
                      <a:pt x="5" y="27"/>
                    </a:lnTo>
                    <a:lnTo>
                      <a:pt x="0" y="30"/>
                    </a:lnTo>
                    <a:close/>
                  </a:path>
                </a:pathLst>
              </a:custGeom>
              <a:solidFill>
                <a:srgbClr val="000000"/>
              </a:solidFill>
              <a:ln w="9525">
                <a:noFill/>
                <a:round/>
                <a:headEnd/>
                <a:tailEnd/>
              </a:ln>
            </p:spPr>
            <p:txBody>
              <a:bodyPr/>
              <a:lstStyle/>
              <a:p>
                <a:endParaRPr lang="es-ES"/>
              </a:p>
            </p:txBody>
          </p:sp>
          <p:sp>
            <p:nvSpPr>
              <p:cNvPr id="25" name="Freeform 134"/>
              <p:cNvSpPr>
                <a:spLocks/>
              </p:cNvSpPr>
              <p:nvPr/>
            </p:nvSpPr>
            <p:spPr bwMode="auto">
              <a:xfrm>
                <a:off x="1989" y="3684"/>
                <a:ext cx="220" cy="197"/>
              </a:xfrm>
              <a:custGeom>
                <a:avLst/>
                <a:gdLst>
                  <a:gd name="T0" fmla="*/ 7 w 220"/>
                  <a:gd name="T1" fmla="*/ 164 h 197"/>
                  <a:gd name="T2" fmla="*/ 7 w 220"/>
                  <a:gd name="T3" fmla="*/ 166 h 197"/>
                  <a:gd name="T4" fmla="*/ 8 w 220"/>
                  <a:gd name="T5" fmla="*/ 169 h 197"/>
                  <a:gd name="T6" fmla="*/ 8 w 220"/>
                  <a:gd name="T7" fmla="*/ 172 h 197"/>
                  <a:gd name="T8" fmla="*/ 9 w 220"/>
                  <a:gd name="T9" fmla="*/ 175 h 197"/>
                  <a:gd name="T10" fmla="*/ 9 w 220"/>
                  <a:gd name="T11" fmla="*/ 177 h 197"/>
                  <a:gd name="T12" fmla="*/ 10 w 220"/>
                  <a:gd name="T13" fmla="*/ 181 h 197"/>
                  <a:gd name="T14" fmla="*/ 5 w 220"/>
                  <a:gd name="T15" fmla="*/ 183 h 197"/>
                  <a:gd name="T16" fmla="*/ 93 w 220"/>
                  <a:gd name="T17" fmla="*/ 53 h 197"/>
                  <a:gd name="T18" fmla="*/ 97 w 220"/>
                  <a:gd name="T19" fmla="*/ 50 h 197"/>
                  <a:gd name="T20" fmla="*/ 102 w 220"/>
                  <a:gd name="T21" fmla="*/ 46 h 197"/>
                  <a:gd name="T22" fmla="*/ 107 w 220"/>
                  <a:gd name="T23" fmla="*/ 43 h 197"/>
                  <a:gd name="T24" fmla="*/ 112 w 220"/>
                  <a:gd name="T25" fmla="*/ 40 h 197"/>
                  <a:gd name="T26" fmla="*/ 118 w 220"/>
                  <a:gd name="T27" fmla="*/ 37 h 197"/>
                  <a:gd name="T28" fmla="*/ 123 w 220"/>
                  <a:gd name="T29" fmla="*/ 34 h 197"/>
                  <a:gd name="T30" fmla="*/ 128 w 220"/>
                  <a:gd name="T31" fmla="*/ 31 h 197"/>
                  <a:gd name="T32" fmla="*/ 134 w 220"/>
                  <a:gd name="T33" fmla="*/ 28 h 197"/>
                  <a:gd name="T34" fmla="*/ 139 w 220"/>
                  <a:gd name="T35" fmla="*/ 25 h 197"/>
                  <a:gd name="T36" fmla="*/ 145 w 220"/>
                  <a:gd name="T37" fmla="*/ 22 h 197"/>
                  <a:gd name="T38" fmla="*/ 151 w 220"/>
                  <a:gd name="T39" fmla="*/ 19 h 197"/>
                  <a:gd name="T40" fmla="*/ 158 w 220"/>
                  <a:gd name="T41" fmla="*/ 17 h 197"/>
                  <a:gd name="T42" fmla="*/ 164 w 220"/>
                  <a:gd name="T43" fmla="*/ 14 h 197"/>
                  <a:gd name="T44" fmla="*/ 171 w 220"/>
                  <a:gd name="T45" fmla="*/ 12 h 197"/>
                  <a:gd name="T46" fmla="*/ 177 w 220"/>
                  <a:gd name="T47" fmla="*/ 9 h 197"/>
                  <a:gd name="T48" fmla="*/ 184 w 220"/>
                  <a:gd name="T49" fmla="*/ 7 h 197"/>
                  <a:gd name="T50" fmla="*/ 191 w 220"/>
                  <a:gd name="T51" fmla="*/ 5 h 197"/>
                  <a:gd name="T52" fmla="*/ 198 w 220"/>
                  <a:gd name="T53" fmla="*/ 4 h 197"/>
                  <a:gd name="T54" fmla="*/ 206 w 220"/>
                  <a:gd name="T55" fmla="*/ 2 h 197"/>
                  <a:gd name="T56" fmla="*/ 213 w 220"/>
                  <a:gd name="T57" fmla="*/ 1 h 197"/>
                  <a:gd name="T58" fmla="*/ 218 w 220"/>
                  <a:gd name="T59" fmla="*/ 2 h 197"/>
                  <a:gd name="T60" fmla="*/ 219 w 220"/>
                  <a:gd name="T61" fmla="*/ 5 h 197"/>
                  <a:gd name="T62" fmla="*/ 212 w 220"/>
                  <a:gd name="T63" fmla="*/ 6 h 197"/>
                  <a:gd name="T64" fmla="*/ 207 w 220"/>
                  <a:gd name="T65" fmla="*/ 7 h 197"/>
                  <a:gd name="T66" fmla="*/ 202 w 220"/>
                  <a:gd name="T67" fmla="*/ 8 h 197"/>
                  <a:gd name="T68" fmla="*/ 196 w 220"/>
                  <a:gd name="T69" fmla="*/ 9 h 197"/>
                  <a:gd name="T70" fmla="*/ 190 w 220"/>
                  <a:gd name="T71" fmla="*/ 11 h 197"/>
                  <a:gd name="T72" fmla="*/ 184 w 220"/>
                  <a:gd name="T73" fmla="*/ 13 h 197"/>
                  <a:gd name="T74" fmla="*/ 178 w 220"/>
                  <a:gd name="T75" fmla="*/ 15 h 197"/>
                  <a:gd name="T76" fmla="*/ 172 w 220"/>
                  <a:gd name="T77" fmla="*/ 17 h 197"/>
                  <a:gd name="T78" fmla="*/ 165 w 220"/>
                  <a:gd name="T79" fmla="*/ 20 h 197"/>
                  <a:gd name="T80" fmla="*/ 158 w 220"/>
                  <a:gd name="T81" fmla="*/ 23 h 197"/>
                  <a:gd name="T82" fmla="*/ 151 w 220"/>
                  <a:gd name="T83" fmla="*/ 26 h 197"/>
                  <a:gd name="T84" fmla="*/ 145 w 220"/>
                  <a:gd name="T85" fmla="*/ 29 h 197"/>
                  <a:gd name="T86" fmla="*/ 140 w 220"/>
                  <a:gd name="T87" fmla="*/ 32 h 197"/>
                  <a:gd name="T88" fmla="*/ 135 w 220"/>
                  <a:gd name="T89" fmla="*/ 34 h 197"/>
                  <a:gd name="T90" fmla="*/ 130 w 220"/>
                  <a:gd name="T91" fmla="*/ 37 h 197"/>
                  <a:gd name="T92" fmla="*/ 125 w 220"/>
                  <a:gd name="T93" fmla="*/ 40 h 197"/>
                  <a:gd name="T94" fmla="*/ 120 w 220"/>
                  <a:gd name="T95" fmla="*/ 44 h 197"/>
                  <a:gd name="T96" fmla="*/ 115 w 220"/>
                  <a:gd name="T97" fmla="*/ 47 h 197"/>
                  <a:gd name="T98" fmla="*/ 110 w 220"/>
                  <a:gd name="T99" fmla="*/ 51 h 197"/>
                  <a:gd name="T100" fmla="*/ 105 w 220"/>
                  <a:gd name="T101" fmla="*/ 54 h 197"/>
                  <a:gd name="T102" fmla="*/ 99 w 220"/>
                  <a:gd name="T103" fmla="*/ 58 h 197"/>
                  <a:gd name="T104" fmla="*/ 94 w 220"/>
                  <a:gd name="T105" fmla="*/ 61 h 1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0"/>
                  <a:gd name="T160" fmla="*/ 0 h 197"/>
                  <a:gd name="T161" fmla="*/ 220 w 220"/>
                  <a:gd name="T162" fmla="*/ 197 h 1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0" h="197">
                    <a:moveTo>
                      <a:pt x="6" y="161"/>
                    </a:moveTo>
                    <a:lnTo>
                      <a:pt x="6" y="162"/>
                    </a:lnTo>
                    <a:lnTo>
                      <a:pt x="7" y="163"/>
                    </a:lnTo>
                    <a:lnTo>
                      <a:pt x="7" y="164"/>
                    </a:lnTo>
                    <a:lnTo>
                      <a:pt x="7" y="165"/>
                    </a:lnTo>
                    <a:lnTo>
                      <a:pt x="7" y="166"/>
                    </a:lnTo>
                    <a:lnTo>
                      <a:pt x="7" y="167"/>
                    </a:lnTo>
                    <a:lnTo>
                      <a:pt x="8" y="168"/>
                    </a:lnTo>
                    <a:lnTo>
                      <a:pt x="8" y="169"/>
                    </a:lnTo>
                    <a:lnTo>
                      <a:pt x="8" y="170"/>
                    </a:lnTo>
                    <a:lnTo>
                      <a:pt x="8" y="171"/>
                    </a:lnTo>
                    <a:lnTo>
                      <a:pt x="8" y="172"/>
                    </a:lnTo>
                    <a:lnTo>
                      <a:pt x="9" y="173"/>
                    </a:lnTo>
                    <a:lnTo>
                      <a:pt x="9" y="174"/>
                    </a:lnTo>
                    <a:lnTo>
                      <a:pt x="9" y="175"/>
                    </a:lnTo>
                    <a:lnTo>
                      <a:pt x="9" y="176"/>
                    </a:lnTo>
                    <a:lnTo>
                      <a:pt x="9" y="177"/>
                    </a:lnTo>
                    <a:lnTo>
                      <a:pt x="9" y="178"/>
                    </a:lnTo>
                    <a:lnTo>
                      <a:pt x="9" y="179"/>
                    </a:lnTo>
                    <a:lnTo>
                      <a:pt x="10" y="180"/>
                    </a:lnTo>
                    <a:lnTo>
                      <a:pt x="10" y="181"/>
                    </a:lnTo>
                    <a:lnTo>
                      <a:pt x="10" y="182"/>
                    </a:lnTo>
                    <a:lnTo>
                      <a:pt x="10" y="183"/>
                    </a:lnTo>
                    <a:lnTo>
                      <a:pt x="5" y="183"/>
                    </a:lnTo>
                    <a:lnTo>
                      <a:pt x="0" y="160"/>
                    </a:lnTo>
                    <a:lnTo>
                      <a:pt x="89" y="55"/>
                    </a:lnTo>
                    <a:lnTo>
                      <a:pt x="90" y="55"/>
                    </a:lnTo>
                    <a:lnTo>
                      <a:pt x="91" y="54"/>
                    </a:lnTo>
                    <a:lnTo>
                      <a:pt x="92" y="54"/>
                    </a:lnTo>
                    <a:lnTo>
                      <a:pt x="93" y="53"/>
                    </a:lnTo>
                    <a:lnTo>
                      <a:pt x="94" y="52"/>
                    </a:lnTo>
                    <a:lnTo>
                      <a:pt x="95" y="51"/>
                    </a:lnTo>
                    <a:lnTo>
                      <a:pt x="96" y="51"/>
                    </a:lnTo>
                    <a:lnTo>
                      <a:pt x="97" y="50"/>
                    </a:lnTo>
                    <a:lnTo>
                      <a:pt x="98" y="49"/>
                    </a:lnTo>
                    <a:lnTo>
                      <a:pt x="99" y="49"/>
                    </a:lnTo>
                    <a:lnTo>
                      <a:pt x="100" y="48"/>
                    </a:lnTo>
                    <a:lnTo>
                      <a:pt x="101" y="48"/>
                    </a:lnTo>
                    <a:lnTo>
                      <a:pt x="101" y="47"/>
                    </a:lnTo>
                    <a:lnTo>
                      <a:pt x="102" y="46"/>
                    </a:lnTo>
                    <a:lnTo>
                      <a:pt x="103" y="46"/>
                    </a:lnTo>
                    <a:lnTo>
                      <a:pt x="104" y="45"/>
                    </a:lnTo>
                    <a:lnTo>
                      <a:pt x="105" y="45"/>
                    </a:lnTo>
                    <a:lnTo>
                      <a:pt x="106" y="44"/>
                    </a:lnTo>
                    <a:lnTo>
                      <a:pt x="107" y="44"/>
                    </a:lnTo>
                    <a:lnTo>
                      <a:pt x="107" y="43"/>
                    </a:lnTo>
                    <a:lnTo>
                      <a:pt x="108" y="43"/>
                    </a:lnTo>
                    <a:lnTo>
                      <a:pt x="109" y="42"/>
                    </a:lnTo>
                    <a:lnTo>
                      <a:pt x="110" y="42"/>
                    </a:lnTo>
                    <a:lnTo>
                      <a:pt x="111" y="41"/>
                    </a:lnTo>
                    <a:lnTo>
                      <a:pt x="112" y="40"/>
                    </a:lnTo>
                    <a:lnTo>
                      <a:pt x="113" y="39"/>
                    </a:lnTo>
                    <a:lnTo>
                      <a:pt x="114" y="39"/>
                    </a:lnTo>
                    <a:lnTo>
                      <a:pt x="115" y="38"/>
                    </a:lnTo>
                    <a:lnTo>
                      <a:pt x="116" y="38"/>
                    </a:lnTo>
                    <a:lnTo>
                      <a:pt x="117" y="37"/>
                    </a:lnTo>
                    <a:lnTo>
                      <a:pt x="118" y="37"/>
                    </a:lnTo>
                    <a:lnTo>
                      <a:pt x="118" y="36"/>
                    </a:lnTo>
                    <a:lnTo>
                      <a:pt x="119" y="36"/>
                    </a:lnTo>
                    <a:lnTo>
                      <a:pt x="120" y="35"/>
                    </a:lnTo>
                    <a:lnTo>
                      <a:pt x="121" y="35"/>
                    </a:lnTo>
                    <a:lnTo>
                      <a:pt x="122" y="34"/>
                    </a:lnTo>
                    <a:lnTo>
                      <a:pt x="123" y="34"/>
                    </a:lnTo>
                    <a:lnTo>
                      <a:pt x="124" y="33"/>
                    </a:lnTo>
                    <a:lnTo>
                      <a:pt x="125" y="33"/>
                    </a:lnTo>
                    <a:lnTo>
                      <a:pt x="126" y="32"/>
                    </a:lnTo>
                    <a:lnTo>
                      <a:pt x="127" y="32"/>
                    </a:lnTo>
                    <a:lnTo>
                      <a:pt x="127" y="31"/>
                    </a:lnTo>
                    <a:lnTo>
                      <a:pt x="128" y="31"/>
                    </a:lnTo>
                    <a:lnTo>
                      <a:pt x="129" y="30"/>
                    </a:lnTo>
                    <a:lnTo>
                      <a:pt x="130" y="30"/>
                    </a:lnTo>
                    <a:lnTo>
                      <a:pt x="131" y="29"/>
                    </a:lnTo>
                    <a:lnTo>
                      <a:pt x="132" y="29"/>
                    </a:lnTo>
                    <a:lnTo>
                      <a:pt x="133" y="28"/>
                    </a:lnTo>
                    <a:lnTo>
                      <a:pt x="134" y="28"/>
                    </a:lnTo>
                    <a:lnTo>
                      <a:pt x="135" y="27"/>
                    </a:lnTo>
                    <a:lnTo>
                      <a:pt x="136" y="27"/>
                    </a:lnTo>
                    <a:lnTo>
                      <a:pt x="137" y="26"/>
                    </a:lnTo>
                    <a:lnTo>
                      <a:pt x="138" y="26"/>
                    </a:lnTo>
                    <a:lnTo>
                      <a:pt x="138" y="25"/>
                    </a:lnTo>
                    <a:lnTo>
                      <a:pt x="139" y="25"/>
                    </a:lnTo>
                    <a:lnTo>
                      <a:pt x="140" y="24"/>
                    </a:lnTo>
                    <a:lnTo>
                      <a:pt x="141" y="24"/>
                    </a:lnTo>
                    <a:lnTo>
                      <a:pt x="142" y="23"/>
                    </a:lnTo>
                    <a:lnTo>
                      <a:pt x="143" y="23"/>
                    </a:lnTo>
                    <a:lnTo>
                      <a:pt x="144" y="23"/>
                    </a:lnTo>
                    <a:lnTo>
                      <a:pt x="145" y="22"/>
                    </a:lnTo>
                    <a:lnTo>
                      <a:pt x="146" y="22"/>
                    </a:lnTo>
                    <a:lnTo>
                      <a:pt x="147" y="21"/>
                    </a:lnTo>
                    <a:lnTo>
                      <a:pt x="148" y="21"/>
                    </a:lnTo>
                    <a:lnTo>
                      <a:pt x="149" y="20"/>
                    </a:lnTo>
                    <a:lnTo>
                      <a:pt x="150" y="20"/>
                    </a:lnTo>
                    <a:lnTo>
                      <a:pt x="151" y="19"/>
                    </a:lnTo>
                    <a:lnTo>
                      <a:pt x="152" y="19"/>
                    </a:lnTo>
                    <a:lnTo>
                      <a:pt x="153" y="18"/>
                    </a:lnTo>
                    <a:lnTo>
                      <a:pt x="154" y="18"/>
                    </a:lnTo>
                    <a:lnTo>
                      <a:pt x="155" y="17"/>
                    </a:lnTo>
                    <a:lnTo>
                      <a:pt x="156" y="17"/>
                    </a:lnTo>
                    <a:lnTo>
                      <a:pt x="158" y="17"/>
                    </a:lnTo>
                    <a:lnTo>
                      <a:pt x="159" y="16"/>
                    </a:lnTo>
                    <a:lnTo>
                      <a:pt x="160" y="16"/>
                    </a:lnTo>
                    <a:lnTo>
                      <a:pt x="161" y="15"/>
                    </a:lnTo>
                    <a:lnTo>
                      <a:pt x="162" y="15"/>
                    </a:lnTo>
                    <a:lnTo>
                      <a:pt x="163" y="15"/>
                    </a:lnTo>
                    <a:lnTo>
                      <a:pt x="164" y="14"/>
                    </a:lnTo>
                    <a:lnTo>
                      <a:pt x="165" y="14"/>
                    </a:lnTo>
                    <a:lnTo>
                      <a:pt x="166" y="13"/>
                    </a:lnTo>
                    <a:lnTo>
                      <a:pt x="167" y="13"/>
                    </a:lnTo>
                    <a:lnTo>
                      <a:pt x="168" y="12"/>
                    </a:lnTo>
                    <a:lnTo>
                      <a:pt x="169" y="12"/>
                    </a:lnTo>
                    <a:lnTo>
                      <a:pt x="171" y="12"/>
                    </a:lnTo>
                    <a:lnTo>
                      <a:pt x="172" y="11"/>
                    </a:lnTo>
                    <a:lnTo>
                      <a:pt x="173" y="11"/>
                    </a:lnTo>
                    <a:lnTo>
                      <a:pt x="174" y="10"/>
                    </a:lnTo>
                    <a:lnTo>
                      <a:pt x="175" y="10"/>
                    </a:lnTo>
                    <a:lnTo>
                      <a:pt x="176" y="10"/>
                    </a:lnTo>
                    <a:lnTo>
                      <a:pt x="177" y="9"/>
                    </a:lnTo>
                    <a:lnTo>
                      <a:pt x="178" y="9"/>
                    </a:lnTo>
                    <a:lnTo>
                      <a:pt x="180" y="9"/>
                    </a:lnTo>
                    <a:lnTo>
                      <a:pt x="181" y="8"/>
                    </a:lnTo>
                    <a:lnTo>
                      <a:pt x="182" y="8"/>
                    </a:lnTo>
                    <a:lnTo>
                      <a:pt x="183" y="8"/>
                    </a:lnTo>
                    <a:lnTo>
                      <a:pt x="184" y="7"/>
                    </a:lnTo>
                    <a:lnTo>
                      <a:pt x="185" y="7"/>
                    </a:lnTo>
                    <a:lnTo>
                      <a:pt x="186" y="7"/>
                    </a:lnTo>
                    <a:lnTo>
                      <a:pt x="188" y="6"/>
                    </a:lnTo>
                    <a:lnTo>
                      <a:pt x="189" y="6"/>
                    </a:lnTo>
                    <a:lnTo>
                      <a:pt x="190" y="6"/>
                    </a:lnTo>
                    <a:lnTo>
                      <a:pt x="191" y="5"/>
                    </a:lnTo>
                    <a:lnTo>
                      <a:pt x="192" y="5"/>
                    </a:lnTo>
                    <a:lnTo>
                      <a:pt x="194" y="5"/>
                    </a:lnTo>
                    <a:lnTo>
                      <a:pt x="195" y="5"/>
                    </a:lnTo>
                    <a:lnTo>
                      <a:pt x="196" y="4"/>
                    </a:lnTo>
                    <a:lnTo>
                      <a:pt x="197" y="4"/>
                    </a:lnTo>
                    <a:lnTo>
                      <a:pt x="198" y="4"/>
                    </a:lnTo>
                    <a:lnTo>
                      <a:pt x="199" y="4"/>
                    </a:lnTo>
                    <a:lnTo>
                      <a:pt x="201" y="3"/>
                    </a:lnTo>
                    <a:lnTo>
                      <a:pt x="202" y="3"/>
                    </a:lnTo>
                    <a:lnTo>
                      <a:pt x="203" y="3"/>
                    </a:lnTo>
                    <a:lnTo>
                      <a:pt x="204" y="2"/>
                    </a:lnTo>
                    <a:lnTo>
                      <a:pt x="206" y="2"/>
                    </a:lnTo>
                    <a:lnTo>
                      <a:pt x="207" y="2"/>
                    </a:lnTo>
                    <a:lnTo>
                      <a:pt x="208" y="2"/>
                    </a:lnTo>
                    <a:lnTo>
                      <a:pt x="209" y="2"/>
                    </a:lnTo>
                    <a:lnTo>
                      <a:pt x="211" y="1"/>
                    </a:lnTo>
                    <a:lnTo>
                      <a:pt x="212" y="1"/>
                    </a:lnTo>
                    <a:lnTo>
                      <a:pt x="213" y="1"/>
                    </a:lnTo>
                    <a:lnTo>
                      <a:pt x="214" y="1"/>
                    </a:lnTo>
                    <a:lnTo>
                      <a:pt x="216" y="1"/>
                    </a:lnTo>
                    <a:lnTo>
                      <a:pt x="217" y="0"/>
                    </a:lnTo>
                    <a:lnTo>
                      <a:pt x="218" y="0"/>
                    </a:lnTo>
                    <a:lnTo>
                      <a:pt x="218" y="1"/>
                    </a:lnTo>
                    <a:lnTo>
                      <a:pt x="218" y="2"/>
                    </a:lnTo>
                    <a:lnTo>
                      <a:pt x="219" y="2"/>
                    </a:lnTo>
                    <a:lnTo>
                      <a:pt x="219" y="3"/>
                    </a:lnTo>
                    <a:lnTo>
                      <a:pt x="219" y="4"/>
                    </a:lnTo>
                    <a:lnTo>
                      <a:pt x="219" y="5"/>
                    </a:lnTo>
                    <a:lnTo>
                      <a:pt x="220" y="6"/>
                    </a:lnTo>
                    <a:lnTo>
                      <a:pt x="220" y="7"/>
                    </a:lnTo>
                    <a:lnTo>
                      <a:pt x="188" y="136"/>
                    </a:lnTo>
                    <a:lnTo>
                      <a:pt x="173" y="197"/>
                    </a:lnTo>
                    <a:lnTo>
                      <a:pt x="168" y="196"/>
                    </a:lnTo>
                    <a:lnTo>
                      <a:pt x="212" y="6"/>
                    </a:lnTo>
                    <a:lnTo>
                      <a:pt x="211" y="6"/>
                    </a:lnTo>
                    <a:lnTo>
                      <a:pt x="210" y="6"/>
                    </a:lnTo>
                    <a:lnTo>
                      <a:pt x="210" y="7"/>
                    </a:lnTo>
                    <a:lnTo>
                      <a:pt x="209" y="7"/>
                    </a:lnTo>
                    <a:lnTo>
                      <a:pt x="208" y="7"/>
                    </a:lnTo>
                    <a:lnTo>
                      <a:pt x="207" y="7"/>
                    </a:lnTo>
                    <a:lnTo>
                      <a:pt x="206" y="7"/>
                    </a:lnTo>
                    <a:lnTo>
                      <a:pt x="205" y="7"/>
                    </a:lnTo>
                    <a:lnTo>
                      <a:pt x="204" y="7"/>
                    </a:lnTo>
                    <a:lnTo>
                      <a:pt x="204" y="8"/>
                    </a:lnTo>
                    <a:lnTo>
                      <a:pt x="203" y="8"/>
                    </a:lnTo>
                    <a:lnTo>
                      <a:pt x="202" y="8"/>
                    </a:lnTo>
                    <a:lnTo>
                      <a:pt x="201" y="8"/>
                    </a:lnTo>
                    <a:lnTo>
                      <a:pt x="200" y="8"/>
                    </a:lnTo>
                    <a:lnTo>
                      <a:pt x="199" y="8"/>
                    </a:lnTo>
                    <a:lnTo>
                      <a:pt x="198" y="9"/>
                    </a:lnTo>
                    <a:lnTo>
                      <a:pt x="197" y="9"/>
                    </a:lnTo>
                    <a:lnTo>
                      <a:pt x="196" y="9"/>
                    </a:lnTo>
                    <a:lnTo>
                      <a:pt x="195" y="9"/>
                    </a:lnTo>
                    <a:lnTo>
                      <a:pt x="194" y="10"/>
                    </a:lnTo>
                    <a:lnTo>
                      <a:pt x="193" y="10"/>
                    </a:lnTo>
                    <a:lnTo>
                      <a:pt x="192" y="10"/>
                    </a:lnTo>
                    <a:lnTo>
                      <a:pt x="191" y="10"/>
                    </a:lnTo>
                    <a:lnTo>
                      <a:pt x="190" y="11"/>
                    </a:lnTo>
                    <a:lnTo>
                      <a:pt x="189" y="11"/>
                    </a:lnTo>
                    <a:lnTo>
                      <a:pt x="188" y="11"/>
                    </a:lnTo>
                    <a:lnTo>
                      <a:pt x="187" y="12"/>
                    </a:lnTo>
                    <a:lnTo>
                      <a:pt x="186" y="12"/>
                    </a:lnTo>
                    <a:lnTo>
                      <a:pt x="185" y="12"/>
                    </a:lnTo>
                    <a:lnTo>
                      <a:pt x="184" y="13"/>
                    </a:lnTo>
                    <a:lnTo>
                      <a:pt x="183" y="13"/>
                    </a:lnTo>
                    <a:lnTo>
                      <a:pt x="182" y="13"/>
                    </a:lnTo>
                    <a:lnTo>
                      <a:pt x="181" y="14"/>
                    </a:lnTo>
                    <a:lnTo>
                      <a:pt x="180" y="14"/>
                    </a:lnTo>
                    <a:lnTo>
                      <a:pt x="179" y="14"/>
                    </a:lnTo>
                    <a:lnTo>
                      <a:pt x="178" y="15"/>
                    </a:lnTo>
                    <a:lnTo>
                      <a:pt x="177" y="15"/>
                    </a:lnTo>
                    <a:lnTo>
                      <a:pt x="176" y="15"/>
                    </a:lnTo>
                    <a:lnTo>
                      <a:pt x="175" y="16"/>
                    </a:lnTo>
                    <a:lnTo>
                      <a:pt x="174" y="16"/>
                    </a:lnTo>
                    <a:lnTo>
                      <a:pt x="173" y="17"/>
                    </a:lnTo>
                    <a:lnTo>
                      <a:pt x="172" y="17"/>
                    </a:lnTo>
                    <a:lnTo>
                      <a:pt x="171" y="17"/>
                    </a:lnTo>
                    <a:lnTo>
                      <a:pt x="169" y="18"/>
                    </a:lnTo>
                    <a:lnTo>
                      <a:pt x="168" y="18"/>
                    </a:lnTo>
                    <a:lnTo>
                      <a:pt x="167" y="19"/>
                    </a:lnTo>
                    <a:lnTo>
                      <a:pt x="166" y="19"/>
                    </a:lnTo>
                    <a:lnTo>
                      <a:pt x="165" y="20"/>
                    </a:lnTo>
                    <a:lnTo>
                      <a:pt x="164" y="20"/>
                    </a:lnTo>
                    <a:lnTo>
                      <a:pt x="163" y="21"/>
                    </a:lnTo>
                    <a:lnTo>
                      <a:pt x="162" y="21"/>
                    </a:lnTo>
                    <a:lnTo>
                      <a:pt x="160" y="22"/>
                    </a:lnTo>
                    <a:lnTo>
                      <a:pt x="159" y="22"/>
                    </a:lnTo>
                    <a:lnTo>
                      <a:pt x="158" y="23"/>
                    </a:lnTo>
                    <a:lnTo>
                      <a:pt x="157" y="23"/>
                    </a:lnTo>
                    <a:lnTo>
                      <a:pt x="156" y="24"/>
                    </a:lnTo>
                    <a:lnTo>
                      <a:pt x="155" y="24"/>
                    </a:lnTo>
                    <a:lnTo>
                      <a:pt x="154" y="25"/>
                    </a:lnTo>
                    <a:lnTo>
                      <a:pt x="152" y="25"/>
                    </a:lnTo>
                    <a:lnTo>
                      <a:pt x="151" y="26"/>
                    </a:lnTo>
                    <a:lnTo>
                      <a:pt x="150" y="26"/>
                    </a:lnTo>
                    <a:lnTo>
                      <a:pt x="149" y="27"/>
                    </a:lnTo>
                    <a:lnTo>
                      <a:pt x="148" y="27"/>
                    </a:lnTo>
                    <a:lnTo>
                      <a:pt x="147" y="28"/>
                    </a:lnTo>
                    <a:lnTo>
                      <a:pt x="146" y="29"/>
                    </a:lnTo>
                    <a:lnTo>
                      <a:pt x="145" y="29"/>
                    </a:lnTo>
                    <a:lnTo>
                      <a:pt x="144" y="29"/>
                    </a:lnTo>
                    <a:lnTo>
                      <a:pt x="143" y="30"/>
                    </a:lnTo>
                    <a:lnTo>
                      <a:pt x="142" y="30"/>
                    </a:lnTo>
                    <a:lnTo>
                      <a:pt x="141" y="31"/>
                    </a:lnTo>
                    <a:lnTo>
                      <a:pt x="140" y="32"/>
                    </a:lnTo>
                    <a:lnTo>
                      <a:pt x="139" y="32"/>
                    </a:lnTo>
                    <a:lnTo>
                      <a:pt x="138" y="32"/>
                    </a:lnTo>
                    <a:lnTo>
                      <a:pt x="137" y="33"/>
                    </a:lnTo>
                    <a:lnTo>
                      <a:pt x="136" y="33"/>
                    </a:lnTo>
                    <a:lnTo>
                      <a:pt x="136" y="34"/>
                    </a:lnTo>
                    <a:lnTo>
                      <a:pt x="135" y="34"/>
                    </a:lnTo>
                    <a:lnTo>
                      <a:pt x="134" y="35"/>
                    </a:lnTo>
                    <a:lnTo>
                      <a:pt x="133" y="35"/>
                    </a:lnTo>
                    <a:lnTo>
                      <a:pt x="132" y="36"/>
                    </a:lnTo>
                    <a:lnTo>
                      <a:pt x="131" y="36"/>
                    </a:lnTo>
                    <a:lnTo>
                      <a:pt x="131" y="37"/>
                    </a:lnTo>
                    <a:lnTo>
                      <a:pt x="130" y="37"/>
                    </a:lnTo>
                    <a:lnTo>
                      <a:pt x="129" y="38"/>
                    </a:lnTo>
                    <a:lnTo>
                      <a:pt x="128" y="38"/>
                    </a:lnTo>
                    <a:lnTo>
                      <a:pt x="127" y="39"/>
                    </a:lnTo>
                    <a:lnTo>
                      <a:pt x="126" y="39"/>
                    </a:lnTo>
                    <a:lnTo>
                      <a:pt x="125" y="40"/>
                    </a:lnTo>
                    <a:lnTo>
                      <a:pt x="124" y="41"/>
                    </a:lnTo>
                    <a:lnTo>
                      <a:pt x="123" y="42"/>
                    </a:lnTo>
                    <a:lnTo>
                      <a:pt x="122" y="42"/>
                    </a:lnTo>
                    <a:lnTo>
                      <a:pt x="121" y="43"/>
                    </a:lnTo>
                    <a:lnTo>
                      <a:pt x="120" y="44"/>
                    </a:lnTo>
                    <a:lnTo>
                      <a:pt x="119" y="44"/>
                    </a:lnTo>
                    <a:lnTo>
                      <a:pt x="118" y="45"/>
                    </a:lnTo>
                    <a:lnTo>
                      <a:pt x="117" y="45"/>
                    </a:lnTo>
                    <a:lnTo>
                      <a:pt x="116" y="46"/>
                    </a:lnTo>
                    <a:lnTo>
                      <a:pt x="115" y="46"/>
                    </a:lnTo>
                    <a:lnTo>
                      <a:pt x="115" y="47"/>
                    </a:lnTo>
                    <a:lnTo>
                      <a:pt x="114" y="48"/>
                    </a:lnTo>
                    <a:lnTo>
                      <a:pt x="113" y="48"/>
                    </a:lnTo>
                    <a:lnTo>
                      <a:pt x="112" y="49"/>
                    </a:lnTo>
                    <a:lnTo>
                      <a:pt x="111" y="49"/>
                    </a:lnTo>
                    <a:lnTo>
                      <a:pt x="110" y="50"/>
                    </a:lnTo>
                    <a:lnTo>
                      <a:pt x="110" y="51"/>
                    </a:lnTo>
                    <a:lnTo>
                      <a:pt x="109" y="51"/>
                    </a:lnTo>
                    <a:lnTo>
                      <a:pt x="108" y="52"/>
                    </a:lnTo>
                    <a:lnTo>
                      <a:pt x="107" y="52"/>
                    </a:lnTo>
                    <a:lnTo>
                      <a:pt x="106" y="53"/>
                    </a:lnTo>
                    <a:lnTo>
                      <a:pt x="105" y="53"/>
                    </a:lnTo>
                    <a:lnTo>
                      <a:pt x="105" y="54"/>
                    </a:lnTo>
                    <a:lnTo>
                      <a:pt x="104" y="55"/>
                    </a:lnTo>
                    <a:lnTo>
                      <a:pt x="103" y="55"/>
                    </a:lnTo>
                    <a:lnTo>
                      <a:pt x="102" y="56"/>
                    </a:lnTo>
                    <a:lnTo>
                      <a:pt x="101" y="56"/>
                    </a:lnTo>
                    <a:lnTo>
                      <a:pt x="100" y="57"/>
                    </a:lnTo>
                    <a:lnTo>
                      <a:pt x="99" y="58"/>
                    </a:lnTo>
                    <a:lnTo>
                      <a:pt x="98" y="59"/>
                    </a:lnTo>
                    <a:lnTo>
                      <a:pt x="97" y="60"/>
                    </a:lnTo>
                    <a:lnTo>
                      <a:pt x="96" y="60"/>
                    </a:lnTo>
                    <a:lnTo>
                      <a:pt x="95" y="61"/>
                    </a:lnTo>
                    <a:lnTo>
                      <a:pt x="94" y="61"/>
                    </a:lnTo>
                    <a:lnTo>
                      <a:pt x="93" y="62"/>
                    </a:lnTo>
                    <a:lnTo>
                      <a:pt x="93" y="63"/>
                    </a:lnTo>
                    <a:lnTo>
                      <a:pt x="6" y="161"/>
                    </a:lnTo>
                    <a:close/>
                  </a:path>
                </a:pathLst>
              </a:custGeom>
              <a:solidFill>
                <a:srgbClr val="000000"/>
              </a:solidFill>
              <a:ln w="9525">
                <a:noFill/>
                <a:round/>
                <a:headEnd/>
                <a:tailEnd/>
              </a:ln>
            </p:spPr>
            <p:txBody>
              <a:bodyPr/>
              <a:lstStyle/>
              <a:p>
                <a:endParaRPr lang="es-ES"/>
              </a:p>
            </p:txBody>
          </p:sp>
          <p:sp>
            <p:nvSpPr>
              <p:cNvPr id="26" name="Freeform 135"/>
              <p:cNvSpPr>
                <a:spLocks/>
              </p:cNvSpPr>
              <p:nvPr/>
            </p:nvSpPr>
            <p:spPr bwMode="auto">
              <a:xfrm>
                <a:off x="2177" y="3684"/>
                <a:ext cx="65" cy="196"/>
              </a:xfrm>
              <a:custGeom>
                <a:avLst/>
                <a:gdLst>
                  <a:gd name="T0" fmla="*/ 30 w 65"/>
                  <a:gd name="T1" fmla="*/ 1 h 196"/>
                  <a:gd name="T2" fmla="*/ 31 w 65"/>
                  <a:gd name="T3" fmla="*/ 1 h 196"/>
                  <a:gd name="T4" fmla="*/ 32 w 65"/>
                  <a:gd name="T5" fmla="*/ 2 h 196"/>
                  <a:gd name="T6" fmla="*/ 33 w 65"/>
                  <a:gd name="T7" fmla="*/ 2 h 196"/>
                  <a:gd name="T8" fmla="*/ 34 w 65"/>
                  <a:gd name="T9" fmla="*/ 3 h 196"/>
                  <a:gd name="T10" fmla="*/ 35 w 65"/>
                  <a:gd name="T11" fmla="*/ 4 h 196"/>
                  <a:gd name="T12" fmla="*/ 36 w 65"/>
                  <a:gd name="T13" fmla="*/ 5 h 196"/>
                  <a:gd name="T14" fmla="*/ 37 w 65"/>
                  <a:gd name="T15" fmla="*/ 6 h 196"/>
                  <a:gd name="T16" fmla="*/ 39 w 65"/>
                  <a:gd name="T17" fmla="*/ 8 h 196"/>
                  <a:gd name="T18" fmla="*/ 40 w 65"/>
                  <a:gd name="T19" fmla="*/ 9 h 196"/>
                  <a:gd name="T20" fmla="*/ 41 w 65"/>
                  <a:gd name="T21" fmla="*/ 11 h 196"/>
                  <a:gd name="T22" fmla="*/ 43 w 65"/>
                  <a:gd name="T23" fmla="*/ 13 h 196"/>
                  <a:gd name="T24" fmla="*/ 45 w 65"/>
                  <a:gd name="T25" fmla="*/ 15 h 196"/>
                  <a:gd name="T26" fmla="*/ 46 w 65"/>
                  <a:gd name="T27" fmla="*/ 17 h 196"/>
                  <a:gd name="T28" fmla="*/ 48 w 65"/>
                  <a:gd name="T29" fmla="*/ 19 h 196"/>
                  <a:gd name="T30" fmla="*/ 49 w 65"/>
                  <a:gd name="T31" fmla="*/ 22 h 196"/>
                  <a:gd name="T32" fmla="*/ 51 w 65"/>
                  <a:gd name="T33" fmla="*/ 24 h 196"/>
                  <a:gd name="T34" fmla="*/ 52 w 65"/>
                  <a:gd name="T35" fmla="*/ 27 h 196"/>
                  <a:gd name="T36" fmla="*/ 54 w 65"/>
                  <a:gd name="T37" fmla="*/ 30 h 196"/>
                  <a:gd name="T38" fmla="*/ 55 w 65"/>
                  <a:gd name="T39" fmla="*/ 33 h 196"/>
                  <a:gd name="T40" fmla="*/ 57 w 65"/>
                  <a:gd name="T41" fmla="*/ 36 h 196"/>
                  <a:gd name="T42" fmla="*/ 58 w 65"/>
                  <a:gd name="T43" fmla="*/ 40 h 196"/>
                  <a:gd name="T44" fmla="*/ 59 w 65"/>
                  <a:gd name="T45" fmla="*/ 44 h 196"/>
                  <a:gd name="T46" fmla="*/ 60 w 65"/>
                  <a:gd name="T47" fmla="*/ 48 h 196"/>
                  <a:gd name="T48" fmla="*/ 61 w 65"/>
                  <a:gd name="T49" fmla="*/ 52 h 196"/>
                  <a:gd name="T50" fmla="*/ 62 w 65"/>
                  <a:gd name="T51" fmla="*/ 56 h 196"/>
                  <a:gd name="T52" fmla="*/ 63 w 65"/>
                  <a:gd name="T53" fmla="*/ 61 h 196"/>
                  <a:gd name="T54" fmla="*/ 64 w 65"/>
                  <a:gd name="T55" fmla="*/ 65 h 196"/>
                  <a:gd name="T56" fmla="*/ 64 w 65"/>
                  <a:gd name="T57" fmla="*/ 70 h 196"/>
                  <a:gd name="T58" fmla="*/ 65 w 65"/>
                  <a:gd name="T59" fmla="*/ 75 h 196"/>
                  <a:gd name="T60" fmla="*/ 0 w 65"/>
                  <a:gd name="T61" fmla="*/ 196 h 196"/>
                  <a:gd name="T62" fmla="*/ 60 w 65"/>
                  <a:gd name="T63" fmla="*/ 72 h 196"/>
                  <a:gd name="T64" fmla="*/ 60 w 65"/>
                  <a:gd name="T65" fmla="*/ 71 h 196"/>
                  <a:gd name="T66" fmla="*/ 60 w 65"/>
                  <a:gd name="T67" fmla="*/ 70 h 196"/>
                  <a:gd name="T68" fmla="*/ 60 w 65"/>
                  <a:gd name="T69" fmla="*/ 69 h 196"/>
                  <a:gd name="T70" fmla="*/ 59 w 65"/>
                  <a:gd name="T71" fmla="*/ 68 h 196"/>
                  <a:gd name="T72" fmla="*/ 59 w 65"/>
                  <a:gd name="T73" fmla="*/ 67 h 196"/>
                  <a:gd name="T74" fmla="*/ 59 w 65"/>
                  <a:gd name="T75" fmla="*/ 65 h 196"/>
                  <a:gd name="T76" fmla="*/ 59 w 65"/>
                  <a:gd name="T77" fmla="*/ 64 h 196"/>
                  <a:gd name="T78" fmla="*/ 58 w 65"/>
                  <a:gd name="T79" fmla="*/ 62 h 196"/>
                  <a:gd name="T80" fmla="*/ 58 w 65"/>
                  <a:gd name="T81" fmla="*/ 60 h 196"/>
                  <a:gd name="T82" fmla="*/ 58 w 65"/>
                  <a:gd name="T83" fmla="*/ 58 h 196"/>
                  <a:gd name="T84" fmla="*/ 57 w 65"/>
                  <a:gd name="T85" fmla="*/ 55 h 196"/>
                  <a:gd name="T86" fmla="*/ 57 w 65"/>
                  <a:gd name="T87" fmla="*/ 53 h 196"/>
                  <a:gd name="T88" fmla="*/ 56 w 65"/>
                  <a:gd name="T89" fmla="*/ 51 h 196"/>
                  <a:gd name="T90" fmla="*/ 55 w 65"/>
                  <a:gd name="T91" fmla="*/ 48 h 196"/>
                  <a:gd name="T92" fmla="*/ 55 w 65"/>
                  <a:gd name="T93" fmla="*/ 45 h 196"/>
                  <a:gd name="T94" fmla="*/ 54 w 65"/>
                  <a:gd name="T95" fmla="*/ 43 h 196"/>
                  <a:gd name="T96" fmla="*/ 53 w 65"/>
                  <a:gd name="T97" fmla="*/ 40 h 196"/>
                  <a:gd name="T98" fmla="*/ 52 w 65"/>
                  <a:gd name="T99" fmla="*/ 37 h 196"/>
                  <a:gd name="T100" fmla="*/ 51 w 65"/>
                  <a:gd name="T101" fmla="*/ 34 h 196"/>
                  <a:gd name="T102" fmla="*/ 49 w 65"/>
                  <a:gd name="T103" fmla="*/ 32 h 196"/>
                  <a:gd name="T104" fmla="*/ 48 w 65"/>
                  <a:gd name="T105" fmla="*/ 29 h 196"/>
                  <a:gd name="T106" fmla="*/ 46 w 65"/>
                  <a:gd name="T107" fmla="*/ 26 h 196"/>
                  <a:gd name="T108" fmla="*/ 45 w 65"/>
                  <a:gd name="T109" fmla="*/ 23 h 196"/>
                  <a:gd name="T110" fmla="*/ 43 w 65"/>
                  <a:gd name="T111" fmla="*/ 21 h 196"/>
                  <a:gd name="T112" fmla="*/ 41 w 65"/>
                  <a:gd name="T113" fmla="*/ 18 h 196"/>
                  <a:gd name="T114" fmla="*/ 39 w 65"/>
                  <a:gd name="T115" fmla="*/ 15 h 196"/>
                  <a:gd name="T116" fmla="*/ 37 w 65"/>
                  <a:gd name="T117" fmla="*/ 13 h 196"/>
                  <a:gd name="T118" fmla="*/ 35 w 65"/>
                  <a:gd name="T119" fmla="*/ 10 h 196"/>
                  <a:gd name="T120" fmla="*/ 33 w 65"/>
                  <a:gd name="T121" fmla="*/ 8 h 196"/>
                  <a:gd name="T122" fmla="*/ 30 w 65"/>
                  <a:gd name="T123" fmla="*/ 6 h 196"/>
                  <a:gd name="T124" fmla="*/ 30 w 65"/>
                  <a:gd name="T125" fmla="*/ 0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196"/>
                  <a:gd name="T191" fmla="*/ 65 w 65"/>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196">
                    <a:moveTo>
                      <a:pt x="30" y="0"/>
                    </a:moveTo>
                    <a:lnTo>
                      <a:pt x="30" y="1"/>
                    </a:lnTo>
                    <a:lnTo>
                      <a:pt x="31" y="1"/>
                    </a:lnTo>
                    <a:lnTo>
                      <a:pt x="32" y="1"/>
                    </a:lnTo>
                    <a:lnTo>
                      <a:pt x="32" y="2"/>
                    </a:lnTo>
                    <a:lnTo>
                      <a:pt x="33" y="2"/>
                    </a:lnTo>
                    <a:lnTo>
                      <a:pt x="33" y="3"/>
                    </a:lnTo>
                    <a:lnTo>
                      <a:pt x="34" y="3"/>
                    </a:lnTo>
                    <a:lnTo>
                      <a:pt x="34" y="4"/>
                    </a:lnTo>
                    <a:lnTo>
                      <a:pt x="35" y="4"/>
                    </a:lnTo>
                    <a:lnTo>
                      <a:pt x="36" y="5"/>
                    </a:lnTo>
                    <a:lnTo>
                      <a:pt x="37" y="6"/>
                    </a:lnTo>
                    <a:lnTo>
                      <a:pt x="38" y="7"/>
                    </a:lnTo>
                    <a:lnTo>
                      <a:pt x="39" y="8"/>
                    </a:lnTo>
                    <a:lnTo>
                      <a:pt x="40" y="9"/>
                    </a:lnTo>
                    <a:lnTo>
                      <a:pt x="41" y="10"/>
                    </a:lnTo>
                    <a:lnTo>
                      <a:pt x="41" y="11"/>
                    </a:lnTo>
                    <a:lnTo>
                      <a:pt x="42" y="12"/>
                    </a:lnTo>
                    <a:lnTo>
                      <a:pt x="43" y="13"/>
                    </a:lnTo>
                    <a:lnTo>
                      <a:pt x="44" y="14"/>
                    </a:lnTo>
                    <a:lnTo>
                      <a:pt x="45" y="15"/>
                    </a:lnTo>
                    <a:lnTo>
                      <a:pt x="45" y="16"/>
                    </a:lnTo>
                    <a:lnTo>
                      <a:pt x="46" y="17"/>
                    </a:lnTo>
                    <a:lnTo>
                      <a:pt x="47" y="18"/>
                    </a:lnTo>
                    <a:lnTo>
                      <a:pt x="48" y="19"/>
                    </a:lnTo>
                    <a:lnTo>
                      <a:pt x="48" y="20"/>
                    </a:lnTo>
                    <a:lnTo>
                      <a:pt x="49" y="22"/>
                    </a:lnTo>
                    <a:lnTo>
                      <a:pt x="50" y="23"/>
                    </a:lnTo>
                    <a:lnTo>
                      <a:pt x="51" y="24"/>
                    </a:lnTo>
                    <a:lnTo>
                      <a:pt x="51" y="26"/>
                    </a:lnTo>
                    <a:lnTo>
                      <a:pt x="52" y="27"/>
                    </a:lnTo>
                    <a:lnTo>
                      <a:pt x="53" y="28"/>
                    </a:lnTo>
                    <a:lnTo>
                      <a:pt x="54" y="30"/>
                    </a:lnTo>
                    <a:lnTo>
                      <a:pt x="54" y="32"/>
                    </a:lnTo>
                    <a:lnTo>
                      <a:pt x="55" y="33"/>
                    </a:lnTo>
                    <a:lnTo>
                      <a:pt x="56" y="35"/>
                    </a:lnTo>
                    <a:lnTo>
                      <a:pt x="57" y="36"/>
                    </a:lnTo>
                    <a:lnTo>
                      <a:pt x="57" y="38"/>
                    </a:lnTo>
                    <a:lnTo>
                      <a:pt x="58" y="40"/>
                    </a:lnTo>
                    <a:lnTo>
                      <a:pt x="58" y="42"/>
                    </a:lnTo>
                    <a:lnTo>
                      <a:pt x="59" y="44"/>
                    </a:lnTo>
                    <a:lnTo>
                      <a:pt x="60" y="46"/>
                    </a:lnTo>
                    <a:lnTo>
                      <a:pt x="60" y="48"/>
                    </a:lnTo>
                    <a:lnTo>
                      <a:pt x="61" y="50"/>
                    </a:lnTo>
                    <a:lnTo>
                      <a:pt x="61" y="52"/>
                    </a:lnTo>
                    <a:lnTo>
                      <a:pt x="62" y="54"/>
                    </a:lnTo>
                    <a:lnTo>
                      <a:pt x="62" y="56"/>
                    </a:lnTo>
                    <a:lnTo>
                      <a:pt x="63" y="58"/>
                    </a:lnTo>
                    <a:lnTo>
                      <a:pt x="63" y="61"/>
                    </a:lnTo>
                    <a:lnTo>
                      <a:pt x="63" y="63"/>
                    </a:lnTo>
                    <a:lnTo>
                      <a:pt x="64" y="65"/>
                    </a:lnTo>
                    <a:lnTo>
                      <a:pt x="64" y="68"/>
                    </a:lnTo>
                    <a:lnTo>
                      <a:pt x="64" y="70"/>
                    </a:lnTo>
                    <a:lnTo>
                      <a:pt x="65" y="73"/>
                    </a:lnTo>
                    <a:lnTo>
                      <a:pt x="65" y="75"/>
                    </a:lnTo>
                    <a:lnTo>
                      <a:pt x="6" y="196"/>
                    </a:lnTo>
                    <a:lnTo>
                      <a:pt x="0" y="196"/>
                    </a:lnTo>
                    <a:lnTo>
                      <a:pt x="60" y="72"/>
                    </a:lnTo>
                    <a:lnTo>
                      <a:pt x="60" y="71"/>
                    </a:lnTo>
                    <a:lnTo>
                      <a:pt x="60" y="70"/>
                    </a:lnTo>
                    <a:lnTo>
                      <a:pt x="60" y="69"/>
                    </a:lnTo>
                    <a:lnTo>
                      <a:pt x="59" y="68"/>
                    </a:lnTo>
                    <a:lnTo>
                      <a:pt x="59" y="67"/>
                    </a:lnTo>
                    <a:lnTo>
                      <a:pt x="59" y="66"/>
                    </a:lnTo>
                    <a:lnTo>
                      <a:pt x="59" y="65"/>
                    </a:lnTo>
                    <a:lnTo>
                      <a:pt x="59" y="64"/>
                    </a:lnTo>
                    <a:lnTo>
                      <a:pt x="59" y="63"/>
                    </a:lnTo>
                    <a:lnTo>
                      <a:pt x="58" y="62"/>
                    </a:lnTo>
                    <a:lnTo>
                      <a:pt x="58" y="61"/>
                    </a:lnTo>
                    <a:lnTo>
                      <a:pt x="58" y="60"/>
                    </a:lnTo>
                    <a:lnTo>
                      <a:pt x="58" y="59"/>
                    </a:lnTo>
                    <a:lnTo>
                      <a:pt x="58" y="58"/>
                    </a:lnTo>
                    <a:lnTo>
                      <a:pt x="58" y="57"/>
                    </a:lnTo>
                    <a:lnTo>
                      <a:pt x="57" y="55"/>
                    </a:lnTo>
                    <a:lnTo>
                      <a:pt x="57" y="54"/>
                    </a:lnTo>
                    <a:lnTo>
                      <a:pt x="57" y="53"/>
                    </a:lnTo>
                    <a:lnTo>
                      <a:pt x="57" y="52"/>
                    </a:lnTo>
                    <a:lnTo>
                      <a:pt x="56" y="51"/>
                    </a:lnTo>
                    <a:lnTo>
                      <a:pt x="56" y="49"/>
                    </a:lnTo>
                    <a:lnTo>
                      <a:pt x="55" y="48"/>
                    </a:lnTo>
                    <a:lnTo>
                      <a:pt x="55" y="47"/>
                    </a:lnTo>
                    <a:lnTo>
                      <a:pt x="55" y="45"/>
                    </a:lnTo>
                    <a:lnTo>
                      <a:pt x="54" y="44"/>
                    </a:lnTo>
                    <a:lnTo>
                      <a:pt x="54" y="43"/>
                    </a:lnTo>
                    <a:lnTo>
                      <a:pt x="53" y="41"/>
                    </a:lnTo>
                    <a:lnTo>
                      <a:pt x="53" y="40"/>
                    </a:lnTo>
                    <a:lnTo>
                      <a:pt x="52" y="39"/>
                    </a:lnTo>
                    <a:lnTo>
                      <a:pt x="52" y="37"/>
                    </a:lnTo>
                    <a:lnTo>
                      <a:pt x="51" y="36"/>
                    </a:lnTo>
                    <a:lnTo>
                      <a:pt x="51" y="34"/>
                    </a:lnTo>
                    <a:lnTo>
                      <a:pt x="50" y="33"/>
                    </a:lnTo>
                    <a:lnTo>
                      <a:pt x="49" y="32"/>
                    </a:lnTo>
                    <a:lnTo>
                      <a:pt x="49" y="30"/>
                    </a:lnTo>
                    <a:lnTo>
                      <a:pt x="48" y="29"/>
                    </a:lnTo>
                    <a:lnTo>
                      <a:pt x="47" y="27"/>
                    </a:lnTo>
                    <a:lnTo>
                      <a:pt x="46" y="26"/>
                    </a:lnTo>
                    <a:lnTo>
                      <a:pt x="46" y="25"/>
                    </a:lnTo>
                    <a:lnTo>
                      <a:pt x="45" y="23"/>
                    </a:lnTo>
                    <a:lnTo>
                      <a:pt x="44" y="22"/>
                    </a:lnTo>
                    <a:lnTo>
                      <a:pt x="43" y="21"/>
                    </a:lnTo>
                    <a:lnTo>
                      <a:pt x="42" y="19"/>
                    </a:lnTo>
                    <a:lnTo>
                      <a:pt x="41" y="18"/>
                    </a:lnTo>
                    <a:lnTo>
                      <a:pt x="40" y="16"/>
                    </a:lnTo>
                    <a:lnTo>
                      <a:pt x="39" y="15"/>
                    </a:lnTo>
                    <a:lnTo>
                      <a:pt x="38" y="14"/>
                    </a:lnTo>
                    <a:lnTo>
                      <a:pt x="37" y="13"/>
                    </a:lnTo>
                    <a:lnTo>
                      <a:pt x="36" y="11"/>
                    </a:lnTo>
                    <a:lnTo>
                      <a:pt x="35" y="10"/>
                    </a:lnTo>
                    <a:lnTo>
                      <a:pt x="34" y="9"/>
                    </a:lnTo>
                    <a:lnTo>
                      <a:pt x="33" y="8"/>
                    </a:lnTo>
                    <a:lnTo>
                      <a:pt x="31" y="7"/>
                    </a:lnTo>
                    <a:lnTo>
                      <a:pt x="30" y="6"/>
                    </a:lnTo>
                    <a:lnTo>
                      <a:pt x="29" y="5"/>
                    </a:lnTo>
                    <a:lnTo>
                      <a:pt x="30" y="0"/>
                    </a:lnTo>
                    <a:close/>
                  </a:path>
                </a:pathLst>
              </a:custGeom>
              <a:solidFill>
                <a:srgbClr val="000000"/>
              </a:solidFill>
              <a:ln w="9525">
                <a:noFill/>
                <a:round/>
                <a:headEnd/>
                <a:tailEnd/>
              </a:ln>
            </p:spPr>
            <p:txBody>
              <a:bodyPr/>
              <a:lstStyle/>
              <a:p>
                <a:endParaRPr lang="es-ES"/>
              </a:p>
            </p:txBody>
          </p:sp>
          <p:sp>
            <p:nvSpPr>
              <p:cNvPr id="27" name="Freeform 136"/>
              <p:cNvSpPr>
                <a:spLocks/>
              </p:cNvSpPr>
              <p:nvPr/>
            </p:nvSpPr>
            <p:spPr bwMode="auto">
              <a:xfrm>
                <a:off x="2039" y="3654"/>
                <a:ext cx="76" cy="71"/>
              </a:xfrm>
              <a:custGeom>
                <a:avLst/>
                <a:gdLst>
                  <a:gd name="T0" fmla="*/ 55 w 76"/>
                  <a:gd name="T1" fmla="*/ 0 h 71"/>
                  <a:gd name="T2" fmla="*/ 54 w 76"/>
                  <a:gd name="T3" fmla="*/ 0 h 71"/>
                  <a:gd name="T4" fmla="*/ 51 w 76"/>
                  <a:gd name="T5" fmla="*/ 0 h 71"/>
                  <a:gd name="T6" fmla="*/ 49 w 76"/>
                  <a:gd name="T7" fmla="*/ 0 h 71"/>
                  <a:gd name="T8" fmla="*/ 48 w 76"/>
                  <a:gd name="T9" fmla="*/ 0 h 71"/>
                  <a:gd name="T10" fmla="*/ 46 w 76"/>
                  <a:gd name="T11" fmla="*/ 0 h 71"/>
                  <a:gd name="T12" fmla="*/ 44 w 76"/>
                  <a:gd name="T13" fmla="*/ 0 h 71"/>
                  <a:gd name="T14" fmla="*/ 43 w 76"/>
                  <a:gd name="T15" fmla="*/ 0 h 71"/>
                  <a:gd name="T16" fmla="*/ 41 w 76"/>
                  <a:gd name="T17" fmla="*/ 0 h 71"/>
                  <a:gd name="T18" fmla="*/ 39 w 76"/>
                  <a:gd name="T19" fmla="*/ 0 h 71"/>
                  <a:gd name="T20" fmla="*/ 37 w 76"/>
                  <a:gd name="T21" fmla="*/ 0 h 71"/>
                  <a:gd name="T22" fmla="*/ 35 w 76"/>
                  <a:gd name="T23" fmla="*/ 1 h 71"/>
                  <a:gd name="T24" fmla="*/ 33 w 76"/>
                  <a:gd name="T25" fmla="*/ 1 h 71"/>
                  <a:gd name="T26" fmla="*/ 31 w 76"/>
                  <a:gd name="T27" fmla="*/ 2 h 71"/>
                  <a:gd name="T28" fmla="*/ 29 w 76"/>
                  <a:gd name="T29" fmla="*/ 2 h 71"/>
                  <a:gd name="T30" fmla="*/ 26 w 76"/>
                  <a:gd name="T31" fmla="*/ 3 h 71"/>
                  <a:gd name="T32" fmla="*/ 24 w 76"/>
                  <a:gd name="T33" fmla="*/ 4 h 71"/>
                  <a:gd name="T34" fmla="*/ 22 w 76"/>
                  <a:gd name="T35" fmla="*/ 5 h 71"/>
                  <a:gd name="T36" fmla="*/ 19 w 76"/>
                  <a:gd name="T37" fmla="*/ 6 h 71"/>
                  <a:gd name="T38" fmla="*/ 17 w 76"/>
                  <a:gd name="T39" fmla="*/ 8 h 71"/>
                  <a:gd name="T40" fmla="*/ 15 w 76"/>
                  <a:gd name="T41" fmla="*/ 9 h 71"/>
                  <a:gd name="T42" fmla="*/ 13 w 76"/>
                  <a:gd name="T43" fmla="*/ 11 h 71"/>
                  <a:gd name="T44" fmla="*/ 10 w 76"/>
                  <a:gd name="T45" fmla="*/ 12 h 71"/>
                  <a:gd name="T46" fmla="*/ 8 w 76"/>
                  <a:gd name="T47" fmla="*/ 14 h 71"/>
                  <a:gd name="T48" fmla="*/ 6 w 76"/>
                  <a:gd name="T49" fmla="*/ 16 h 71"/>
                  <a:gd name="T50" fmla="*/ 4 w 76"/>
                  <a:gd name="T51" fmla="*/ 19 h 71"/>
                  <a:gd name="T52" fmla="*/ 2 w 76"/>
                  <a:gd name="T53" fmla="*/ 21 h 71"/>
                  <a:gd name="T54" fmla="*/ 0 w 76"/>
                  <a:gd name="T55" fmla="*/ 24 h 71"/>
                  <a:gd name="T56" fmla="*/ 6 w 76"/>
                  <a:gd name="T57" fmla="*/ 24 h 71"/>
                  <a:gd name="T58" fmla="*/ 7 w 76"/>
                  <a:gd name="T59" fmla="*/ 24 h 71"/>
                  <a:gd name="T60" fmla="*/ 8 w 76"/>
                  <a:gd name="T61" fmla="*/ 22 h 71"/>
                  <a:gd name="T62" fmla="*/ 9 w 76"/>
                  <a:gd name="T63" fmla="*/ 21 h 71"/>
                  <a:gd name="T64" fmla="*/ 10 w 76"/>
                  <a:gd name="T65" fmla="*/ 20 h 71"/>
                  <a:gd name="T66" fmla="*/ 11 w 76"/>
                  <a:gd name="T67" fmla="*/ 19 h 71"/>
                  <a:gd name="T68" fmla="*/ 13 w 76"/>
                  <a:gd name="T69" fmla="*/ 18 h 71"/>
                  <a:gd name="T70" fmla="*/ 14 w 76"/>
                  <a:gd name="T71" fmla="*/ 16 h 71"/>
                  <a:gd name="T72" fmla="*/ 16 w 76"/>
                  <a:gd name="T73" fmla="*/ 15 h 71"/>
                  <a:gd name="T74" fmla="*/ 18 w 76"/>
                  <a:gd name="T75" fmla="*/ 14 h 71"/>
                  <a:gd name="T76" fmla="*/ 20 w 76"/>
                  <a:gd name="T77" fmla="*/ 12 h 71"/>
                  <a:gd name="T78" fmla="*/ 23 w 76"/>
                  <a:gd name="T79" fmla="*/ 11 h 71"/>
                  <a:gd name="T80" fmla="*/ 25 w 76"/>
                  <a:gd name="T81" fmla="*/ 9 h 71"/>
                  <a:gd name="T82" fmla="*/ 28 w 76"/>
                  <a:gd name="T83" fmla="*/ 8 h 71"/>
                  <a:gd name="T84" fmla="*/ 31 w 76"/>
                  <a:gd name="T85" fmla="*/ 7 h 71"/>
                  <a:gd name="T86" fmla="*/ 35 w 76"/>
                  <a:gd name="T87" fmla="*/ 6 h 71"/>
                  <a:gd name="T88" fmla="*/ 38 w 76"/>
                  <a:gd name="T89" fmla="*/ 5 h 71"/>
                  <a:gd name="T90" fmla="*/ 42 w 76"/>
                  <a:gd name="T91" fmla="*/ 5 h 71"/>
                  <a:gd name="T92" fmla="*/ 46 w 76"/>
                  <a:gd name="T93" fmla="*/ 4 h 71"/>
                  <a:gd name="T94" fmla="*/ 50 w 76"/>
                  <a:gd name="T95" fmla="*/ 4 h 71"/>
                  <a:gd name="T96" fmla="*/ 76 w 76"/>
                  <a:gd name="T97" fmla="*/ 42 h 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
                  <a:gd name="T148" fmla="*/ 0 h 71"/>
                  <a:gd name="T149" fmla="*/ 76 w 76"/>
                  <a:gd name="T150" fmla="*/ 71 h 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 h="71">
                    <a:moveTo>
                      <a:pt x="76" y="42"/>
                    </a:moveTo>
                    <a:lnTo>
                      <a:pt x="55" y="0"/>
                    </a:lnTo>
                    <a:lnTo>
                      <a:pt x="54" y="0"/>
                    </a:lnTo>
                    <a:lnTo>
                      <a:pt x="53" y="0"/>
                    </a:lnTo>
                    <a:lnTo>
                      <a:pt x="52" y="0"/>
                    </a:lnTo>
                    <a:lnTo>
                      <a:pt x="51" y="0"/>
                    </a:lnTo>
                    <a:lnTo>
                      <a:pt x="50" y="0"/>
                    </a:lnTo>
                    <a:lnTo>
                      <a:pt x="49" y="0"/>
                    </a:lnTo>
                    <a:lnTo>
                      <a:pt x="48" y="0"/>
                    </a:lnTo>
                    <a:lnTo>
                      <a:pt x="47" y="0"/>
                    </a:lnTo>
                    <a:lnTo>
                      <a:pt x="46" y="0"/>
                    </a:lnTo>
                    <a:lnTo>
                      <a:pt x="45" y="0"/>
                    </a:lnTo>
                    <a:lnTo>
                      <a:pt x="44" y="0"/>
                    </a:lnTo>
                    <a:lnTo>
                      <a:pt x="43" y="0"/>
                    </a:lnTo>
                    <a:lnTo>
                      <a:pt x="42" y="0"/>
                    </a:lnTo>
                    <a:lnTo>
                      <a:pt x="41" y="0"/>
                    </a:lnTo>
                    <a:lnTo>
                      <a:pt x="40" y="0"/>
                    </a:lnTo>
                    <a:lnTo>
                      <a:pt x="39" y="0"/>
                    </a:lnTo>
                    <a:lnTo>
                      <a:pt x="38" y="0"/>
                    </a:lnTo>
                    <a:lnTo>
                      <a:pt x="37" y="0"/>
                    </a:lnTo>
                    <a:lnTo>
                      <a:pt x="36" y="0"/>
                    </a:lnTo>
                    <a:lnTo>
                      <a:pt x="35" y="0"/>
                    </a:lnTo>
                    <a:lnTo>
                      <a:pt x="35" y="1"/>
                    </a:lnTo>
                    <a:lnTo>
                      <a:pt x="34" y="1"/>
                    </a:lnTo>
                    <a:lnTo>
                      <a:pt x="33" y="1"/>
                    </a:lnTo>
                    <a:lnTo>
                      <a:pt x="32" y="1"/>
                    </a:lnTo>
                    <a:lnTo>
                      <a:pt x="31" y="2"/>
                    </a:lnTo>
                    <a:lnTo>
                      <a:pt x="30" y="2"/>
                    </a:lnTo>
                    <a:lnTo>
                      <a:pt x="29" y="2"/>
                    </a:lnTo>
                    <a:lnTo>
                      <a:pt x="28" y="3"/>
                    </a:lnTo>
                    <a:lnTo>
                      <a:pt x="27" y="3"/>
                    </a:lnTo>
                    <a:lnTo>
                      <a:pt x="26" y="3"/>
                    </a:lnTo>
                    <a:lnTo>
                      <a:pt x="25" y="4"/>
                    </a:lnTo>
                    <a:lnTo>
                      <a:pt x="24" y="4"/>
                    </a:lnTo>
                    <a:lnTo>
                      <a:pt x="23" y="5"/>
                    </a:lnTo>
                    <a:lnTo>
                      <a:pt x="22" y="5"/>
                    </a:lnTo>
                    <a:lnTo>
                      <a:pt x="21" y="6"/>
                    </a:lnTo>
                    <a:lnTo>
                      <a:pt x="20" y="6"/>
                    </a:lnTo>
                    <a:lnTo>
                      <a:pt x="19" y="6"/>
                    </a:lnTo>
                    <a:lnTo>
                      <a:pt x="19" y="7"/>
                    </a:lnTo>
                    <a:lnTo>
                      <a:pt x="18" y="7"/>
                    </a:lnTo>
                    <a:lnTo>
                      <a:pt x="17" y="8"/>
                    </a:lnTo>
                    <a:lnTo>
                      <a:pt x="16" y="8"/>
                    </a:lnTo>
                    <a:lnTo>
                      <a:pt x="16" y="9"/>
                    </a:lnTo>
                    <a:lnTo>
                      <a:pt x="15" y="9"/>
                    </a:lnTo>
                    <a:lnTo>
                      <a:pt x="14" y="10"/>
                    </a:lnTo>
                    <a:lnTo>
                      <a:pt x="13" y="10"/>
                    </a:lnTo>
                    <a:lnTo>
                      <a:pt x="13" y="11"/>
                    </a:lnTo>
                    <a:lnTo>
                      <a:pt x="12" y="11"/>
                    </a:lnTo>
                    <a:lnTo>
                      <a:pt x="11" y="12"/>
                    </a:lnTo>
                    <a:lnTo>
                      <a:pt x="10" y="12"/>
                    </a:lnTo>
                    <a:lnTo>
                      <a:pt x="10" y="13"/>
                    </a:lnTo>
                    <a:lnTo>
                      <a:pt x="9" y="14"/>
                    </a:lnTo>
                    <a:lnTo>
                      <a:pt x="8" y="14"/>
                    </a:lnTo>
                    <a:lnTo>
                      <a:pt x="7" y="15"/>
                    </a:lnTo>
                    <a:lnTo>
                      <a:pt x="7" y="16"/>
                    </a:lnTo>
                    <a:lnTo>
                      <a:pt x="6" y="16"/>
                    </a:lnTo>
                    <a:lnTo>
                      <a:pt x="5" y="17"/>
                    </a:lnTo>
                    <a:lnTo>
                      <a:pt x="5" y="18"/>
                    </a:lnTo>
                    <a:lnTo>
                      <a:pt x="4" y="19"/>
                    </a:lnTo>
                    <a:lnTo>
                      <a:pt x="3" y="19"/>
                    </a:lnTo>
                    <a:lnTo>
                      <a:pt x="3" y="20"/>
                    </a:lnTo>
                    <a:lnTo>
                      <a:pt x="2" y="21"/>
                    </a:lnTo>
                    <a:lnTo>
                      <a:pt x="1" y="22"/>
                    </a:lnTo>
                    <a:lnTo>
                      <a:pt x="1" y="23"/>
                    </a:lnTo>
                    <a:lnTo>
                      <a:pt x="0" y="24"/>
                    </a:lnTo>
                    <a:lnTo>
                      <a:pt x="27" y="71"/>
                    </a:lnTo>
                    <a:lnTo>
                      <a:pt x="31" y="66"/>
                    </a:lnTo>
                    <a:lnTo>
                      <a:pt x="6" y="24"/>
                    </a:lnTo>
                    <a:lnTo>
                      <a:pt x="7" y="24"/>
                    </a:lnTo>
                    <a:lnTo>
                      <a:pt x="7" y="23"/>
                    </a:lnTo>
                    <a:lnTo>
                      <a:pt x="8" y="22"/>
                    </a:lnTo>
                    <a:lnTo>
                      <a:pt x="9" y="21"/>
                    </a:lnTo>
                    <a:lnTo>
                      <a:pt x="10" y="20"/>
                    </a:lnTo>
                    <a:lnTo>
                      <a:pt x="11" y="19"/>
                    </a:lnTo>
                    <a:lnTo>
                      <a:pt x="12" y="18"/>
                    </a:lnTo>
                    <a:lnTo>
                      <a:pt x="13" y="18"/>
                    </a:lnTo>
                    <a:lnTo>
                      <a:pt x="13" y="17"/>
                    </a:lnTo>
                    <a:lnTo>
                      <a:pt x="14" y="17"/>
                    </a:lnTo>
                    <a:lnTo>
                      <a:pt x="14" y="16"/>
                    </a:lnTo>
                    <a:lnTo>
                      <a:pt x="15" y="16"/>
                    </a:lnTo>
                    <a:lnTo>
                      <a:pt x="15" y="15"/>
                    </a:lnTo>
                    <a:lnTo>
                      <a:pt x="16" y="15"/>
                    </a:lnTo>
                    <a:lnTo>
                      <a:pt x="17" y="15"/>
                    </a:lnTo>
                    <a:lnTo>
                      <a:pt x="17" y="14"/>
                    </a:lnTo>
                    <a:lnTo>
                      <a:pt x="18" y="14"/>
                    </a:lnTo>
                    <a:lnTo>
                      <a:pt x="19" y="13"/>
                    </a:lnTo>
                    <a:lnTo>
                      <a:pt x="20" y="13"/>
                    </a:lnTo>
                    <a:lnTo>
                      <a:pt x="20" y="12"/>
                    </a:lnTo>
                    <a:lnTo>
                      <a:pt x="21" y="12"/>
                    </a:lnTo>
                    <a:lnTo>
                      <a:pt x="22" y="11"/>
                    </a:lnTo>
                    <a:lnTo>
                      <a:pt x="23" y="11"/>
                    </a:lnTo>
                    <a:lnTo>
                      <a:pt x="24" y="10"/>
                    </a:lnTo>
                    <a:lnTo>
                      <a:pt x="25" y="9"/>
                    </a:lnTo>
                    <a:lnTo>
                      <a:pt x="26" y="9"/>
                    </a:lnTo>
                    <a:lnTo>
                      <a:pt x="27" y="9"/>
                    </a:lnTo>
                    <a:lnTo>
                      <a:pt x="28" y="8"/>
                    </a:lnTo>
                    <a:lnTo>
                      <a:pt x="29" y="8"/>
                    </a:lnTo>
                    <a:lnTo>
                      <a:pt x="30" y="8"/>
                    </a:lnTo>
                    <a:lnTo>
                      <a:pt x="31" y="7"/>
                    </a:lnTo>
                    <a:lnTo>
                      <a:pt x="32" y="7"/>
                    </a:lnTo>
                    <a:lnTo>
                      <a:pt x="33" y="7"/>
                    </a:lnTo>
                    <a:lnTo>
                      <a:pt x="35" y="6"/>
                    </a:lnTo>
                    <a:lnTo>
                      <a:pt x="36" y="6"/>
                    </a:lnTo>
                    <a:lnTo>
                      <a:pt x="37" y="6"/>
                    </a:lnTo>
                    <a:lnTo>
                      <a:pt x="38" y="5"/>
                    </a:lnTo>
                    <a:lnTo>
                      <a:pt x="39" y="5"/>
                    </a:lnTo>
                    <a:lnTo>
                      <a:pt x="41" y="5"/>
                    </a:lnTo>
                    <a:lnTo>
                      <a:pt x="42" y="5"/>
                    </a:lnTo>
                    <a:lnTo>
                      <a:pt x="43" y="4"/>
                    </a:lnTo>
                    <a:lnTo>
                      <a:pt x="44" y="4"/>
                    </a:lnTo>
                    <a:lnTo>
                      <a:pt x="46" y="4"/>
                    </a:lnTo>
                    <a:lnTo>
                      <a:pt x="47" y="4"/>
                    </a:lnTo>
                    <a:lnTo>
                      <a:pt x="48" y="4"/>
                    </a:lnTo>
                    <a:lnTo>
                      <a:pt x="50" y="4"/>
                    </a:lnTo>
                    <a:lnTo>
                      <a:pt x="51" y="4"/>
                    </a:lnTo>
                    <a:lnTo>
                      <a:pt x="71" y="44"/>
                    </a:lnTo>
                    <a:lnTo>
                      <a:pt x="76" y="42"/>
                    </a:lnTo>
                    <a:close/>
                  </a:path>
                </a:pathLst>
              </a:custGeom>
              <a:solidFill>
                <a:srgbClr val="000000"/>
              </a:solidFill>
              <a:ln w="9525">
                <a:noFill/>
                <a:round/>
                <a:headEnd/>
                <a:tailEnd/>
              </a:ln>
            </p:spPr>
            <p:txBody>
              <a:bodyPr/>
              <a:lstStyle/>
              <a:p>
                <a:endParaRPr lang="es-ES"/>
              </a:p>
            </p:txBody>
          </p:sp>
          <p:sp>
            <p:nvSpPr>
              <p:cNvPr id="28" name="Freeform 137"/>
              <p:cNvSpPr>
                <a:spLocks/>
              </p:cNvSpPr>
              <p:nvPr/>
            </p:nvSpPr>
            <p:spPr bwMode="auto">
              <a:xfrm>
                <a:off x="2005" y="3698"/>
                <a:ext cx="51" cy="77"/>
              </a:xfrm>
              <a:custGeom>
                <a:avLst/>
                <a:gdLst>
                  <a:gd name="T0" fmla="*/ 29 w 51"/>
                  <a:gd name="T1" fmla="*/ 0 h 77"/>
                  <a:gd name="T2" fmla="*/ 28 w 51"/>
                  <a:gd name="T3" fmla="*/ 0 h 77"/>
                  <a:gd name="T4" fmla="*/ 27 w 51"/>
                  <a:gd name="T5" fmla="*/ 0 h 77"/>
                  <a:gd name="T6" fmla="*/ 26 w 51"/>
                  <a:gd name="T7" fmla="*/ 1 h 77"/>
                  <a:gd name="T8" fmla="*/ 25 w 51"/>
                  <a:gd name="T9" fmla="*/ 1 h 77"/>
                  <a:gd name="T10" fmla="*/ 24 w 51"/>
                  <a:gd name="T11" fmla="*/ 2 h 77"/>
                  <a:gd name="T12" fmla="*/ 23 w 51"/>
                  <a:gd name="T13" fmla="*/ 2 h 77"/>
                  <a:gd name="T14" fmla="*/ 22 w 51"/>
                  <a:gd name="T15" fmla="*/ 3 h 77"/>
                  <a:gd name="T16" fmla="*/ 21 w 51"/>
                  <a:gd name="T17" fmla="*/ 4 h 77"/>
                  <a:gd name="T18" fmla="*/ 20 w 51"/>
                  <a:gd name="T19" fmla="*/ 5 h 77"/>
                  <a:gd name="T20" fmla="*/ 18 w 51"/>
                  <a:gd name="T21" fmla="*/ 6 h 77"/>
                  <a:gd name="T22" fmla="*/ 17 w 51"/>
                  <a:gd name="T23" fmla="*/ 7 h 77"/>
                  <a:gd name="T24" fmla="*/ 15 w 51"/>
                  <a:gd name="T25" fmla="*/ 8 h 77"/>
                  <a:gd name="T26" fmla="*/ 14 w 51"/>
                  <a:gd name="T27" fmla="*/ 10 h 77"/>
                  <a:gd name="T28" fmla="*/ 13 w 51"/>
                  <a:gd name="T29" fmla="*/ 11 h 77"/>
                  <a:gd name="T30" fmla="*/ 11 w 51"/>
                  <a:gd name="T31" fmla="*/ 13 h 77"/>
                  <a:gd name="T32" fmla="*/ 10 w 51"/>
                  <a:gd name="T33" fmla="*/ 14 h 77"/>
                  <a:gd name="T34" fmla="*/ 8 w 51"/>
                  <a:gd name="T35" fmla="*/ 16 h 77"/>
                  <a:gd name="T36" fmla="*/ 7 w 51"/>
                  <a:gd name="T37" fmla="*/ 18 h 77"/>
                  <a:gd name="T38" fmla="*/ 6 w 51"/>
                  <a:gd name="T39" fmla="*/ 20 h 77"/>
                  <a:gd name="T40" fmla="*/ 5 w 51"/>
                  <a:gd name="T41" fmla="*/ 22 h 77"/>
                  <a:gd name="T42" fmla="*/ 4 w 51"/>
                  <a:gd name="T43" fmla="*/ 24 h 77"/>
                  <a:gd name="T44" fmla="*/ 3 w 51"/>
                  <a:gd name="T45" fmla="*/ 27 h 77"/>
                  <a:gd name="T46" fmla="*/ 2 w 51"/>
                  <a:gd name="T47" fmla="*/ 29 h 77"/>
                  <a:gd name="T48" fmla="*/ 1 w 51"/>
                  <a:gd name="T49" fmla="*/ 32 h 77"/>
                  <a:gd name="T50" fmla="*/ 1 w 51"/>
                  <a:gd name="T51" fmla="*/ 34 h 77"/>
                  <a:gd name="T52" fmla="*/ 0 w 51"/>
                  <a:gd name="T53" fmla="*/ 37 h 77"/>
                  <a:gd name="T54" fmla="*/ 0 w 51"/>
                  <a:gd name="T55" fmla="*/ 40 h 77"/>
                  <a:gd name="T56" fmla="*/ 0 w 51"/>
                  <a:gd name="T57" fmla="*/ 43 h 77"/>
                  <a:gd name="T58" fmla="*/ 0 w 51"/>
                  <a:gd name="T59" fmla="*/ 46 h 77"/>
                  <a:gd name="T60" fmla="*/ 1 w 51"/>
                  <a:gd name="T61" fmla="*/ 49 h 77"/>
                  <a:gd name="T62" fmla="*/ 19 w 51"/>
                  <a:gd name="T63" fmla="*/ 69 h 77"/>
                  <a:gd name="T64" fmla="*/ 8 w 51"/>
                  <a:gd name="T65" fmla="*/ 47 h 77"/>
                  <a:gd name="T66" fmla="*/ 8 w 51"/>
                  <a:gd name="T67" fmla="*/ 46 h 77"/>
                  <a:gd name="T68" fmla="*/ 7 w 51"/>
                  <a:gd name="T69" fmla="*/ 45 h 77"/>
                  <a:gd name="T70" fmla="*/ 7 w 51"/>
                  <a:gd name="T71" fmla="*/ 44 h 77"/>
                  <a:gd name="T72" fmla="*/ 7 w 51"/>
                  <a:gd name="T73" fmla="*/ 43 h 77"/>
                  <a:gd name="T74" fmla="*/ 7 w 51"/>
                  <a:gd name="T75" fmla="*/ 42 h 77"/>
                  <a:gd name="T76" fmla="*/ 7 w 51"/>
                  <a:gd name="T77" fmla="*/ 41 h 77"/>
                  <a:gd name="T78" fmla="*/ 7 w 51"/>
                  <a:gd name="T79" fmla="*/ 40 h 77"/>
                  <a:gd name="T80" fmla="*/ 7 w 51"/>
                  <a:gd name="T81" fmla="*/ 39 h 77"/>
                  <a:gd name="T82" fmla="*/ 7 w 51"/>
                  <a:gd name="T83" fmla="*/ 37 h 77"/>
                  <a:gd name="T84" fmla="*/ 7 w 51"/>
                  <a:gd name="T85" fmla="*/ 36 h 77"/>
                  <a:gd name="T86" fmla="*/ 7 w 51"/>
                  <a:gd name="T87" fmla="*/ 35 h 77"/>
                  <a:gd name="T88" fmla="*/ 7 w 51"/>
                  <a:gd name="T89" fmla="*/ 33 h 77"/>
                  <a:gd name="T90" fmla="*/ 7 w 51"/>
                  <a:gd name="T91" fmla="*/ 32 h 77"/>
                  <a:gd name="T92" fmla="*/ 8 w 51"/>
                  <a:gd name="T93" fmla="*/ 30 h 77"/>
                  <a:gd name="T94" fmla="*/ 8 w 51"/>
                  <a:gd name="T95" fmla="*/ 29 h 77"/>
                  <a:gd name="T96" fmla="*/ 9 w 51"/>
                  <a:gd name="T97" fmla="*/ 27 h 77"/>
                  <a:gd name="T98" fmla="*/ 9 w 51"/>
                  <a:gd name="T99" fmla="*/ 25 h 77"/>
                  <a:gd name="T100" fmla="*/ 10 w 51"/>
                  <a:gd name="T101" fmla="*/ 24 h 77"/>
                  <a:gd name="T102" fmla="*/ 11 w 51"/>
                  <a:gd name="T103" fmla="*/ 22 h 77"/>
                  <a:gd name="T104" fmla="*/ 12 w 51"/>
                  <a:gd name="T105" fmla="*/ 21 h 77"/>
                  <a:gd name="T106" fmla="*/ 13 w 51"/>
                  <a:gd name="T107" fmla="*/ 19 h 77"/>
                  <a:gd name="T108" fmla="*/ 14 w 51"/>
                  <a:gd name="T109" fmla="*/ 17 h 77"/>
                  <a:gd name="T110" fmla="*/ 16 w 51"/>
                  <a:gd name="T111" fmla="*/ 16 h 77"/>
                  <a:gd name="T112" fmla="*/ 17 w 51"/>
                  <a:gd name="T113" fmla="*/ 14 h 77"/>
                  <a:gd name="T114" fmla="*/ 19 w 51"/>
                  <a:gd name="T115" fmla="*/ 13 h 77"/>
                  <a:gd name="T116" fmla="*/ 21 w 51"/>
                  <a:gd name="T117" fmla="*/ 11 h 77"/>
                  <a:gd name="T118" fmla="*/ 23 w 51"/>
                  <a:gd name="T119" fmla="*/ 10 h 77"/>
                  <a:gd name="T120" fmla="*/ 26 w 51"/>
                  <a:gd name="T121" fmla="*/ 9 h 77"/>
                  <a:gd name="T122" fmla="*/ 47 w 51"/>
                  <a:gd name="T123" fmla="*/ 43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
                  <a:gd name="T187" fmla="*/ 0 h 77"/>
                  <a:gd name="T188" fmla="*/ 51 w 5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 h="77">
                    <a:moveTo>
                      <a:pt x="51" y="39"/>
                    </a:moveTo>
                    <a:lnTo>
                      <a:pt x="29" y="0"/>
                    </a:lnTo>
                    <a:lnTo>
                      <a:pt x="28" y="0"/>
                    </a:lnTo>
                    <a:lnTo>
                      <a:pt x="27" y="0"/>
                    </a:lnTo>
                    <a:lnTo>
                      <a:pt x="26" y="1"/>
                    </a:lnTo>
                    <a:lnTo>
                      <a:pt x="25" y="1"/>
                    </a:lnTo>
                    <a:lnTo>
                      <a:pt x="24" y="2"/>
                    </a:lnTo>
                    <a:lnTo>
                      <a:pt x="23" y="2"/>
                    </a:lnTo>
                    <a:lnTo>
                      <a:pt x="23" y="3"/>
                    </a:lnTo>
                    <a:lnTo>
                      <a:pt x="22" y="3"/>
                    </a:lnTo>
                    <a:lnTo>
                      <a:pt x="21" y="4"/>
                    </a:lnTo>
                    <a:lnTo>
                      <a:pt x="20" y="4"/>
                    </a:lnTo>
                    <a:lnTo>
                      <a:pt x="20" y="5"/>
                    </a:lnTo>
                    <a:lnTo>
                      <a:pt x="19" y="5"/>
                    </a:lnTo>
                    <a:lnTo>
                      <a:pt x="18" y="6"/>
                    </a:lnTo>
                    <a:lnTo>
                      <a:pt x="17" y="6"/>
                    </a:lnTo>
                    <a:lnTo>
                      <a:pt x="17" y="7"/>
                    </a:lnTo>
                    <a:lnTo>
                      <a:pt x="16" y="8"/>
                    </a:lnTo>
                    <a:lnTo>
                      <a:pt x="15" y="8"/>
                    </a:lnTo>
                    <a:lnTo>
                      <a:pt x="15" y="9"/>
                    </a:lnTo>
                    <a:lnTo>
                      <a:pt x="14" y="10"/>
                    </a:lnTo>
                    <a:lnTo>
                      <a:pt x="13" y="10"/>
                    </a:lnTo>
                    <a:lnTo>
                      <a:pt x="13" y="11"/>
                    </a:lnTo>
                    <a:lnTo>
                      <a:pt x="12" y="12"/>
                    </a:lnTo>
                    <a:lnTo>
                      <a:pt x="11" y="13"/>
                    </a:lnTo>
                    <a:lnTo>
                      <a:pt x="10" y="13"/>
                    </a:lnTo>
                    <a:lnTo>
                      <a:pt x="10" y="14"/>
                    </a:lnTo>
                    <a:lnTo>
                      <a:pt x="9" y="15"/>
                    </a:lnTo>
                    <a:lnTo>
                      <a:pt x="8" y="16"/>
                    </a:lnTo>
                    <a:lnTo>
                      <a:pt x="8" y="17"/>
                    </a:lnTo>
                    <a:lnTo>
                      <a:pt x="7" y="18"/>
                    </a:lnTo>
                    <a:lnTo>
                      <a:pt x="6" y="19"/>
                    </a:lnTo>
                    <a:lnTo>
                      <a:pt x="6" y="20"/>
                    </a:lnTo>
                    <a:lnTo>
                      <a:pt x="5" y="21"/>
                    </a:lnTo>
                    <a:lnTo>
                      <a:pt x="5" y="22"/>
                    </a:lnTo>
                    <a:lnTo>
                      <a:pt x="4" y="23"/>
                    </a:lnTo>
                    <a:lnTo>
                      <a:pt x="4" y="24"/>
                    </a:lnTo>
                    <a:lnTo>
                      <a:pt x="3" y="25"/>
                    </a:lnTo>
                    <a:lnTo>
                      <a:pt x="3" y="27"/>
                    </a:lnTo>
                    <a:lnTo>
                      <a:pt x="2" y="28"/>
                    </a:lnTo>
                    <a:lnTo>
                      <a:pt x="2" y="29"/>
                    </a:lnTo>
                    <a:lnTo>
                      <a:pt x="1" y="30"/>
                    </a:lnTo>
                    <a:lnTo>
                      <a:pt x="1" y="32"/>
                    </a:lnTo>
                    <a:lnTo>
                      <a:pt x="1" y="33"/>
                    </a:lnTo>
                    <a:lnTo>
                      <a:pt x="1" y="34"/>
                    </a:lnTo>
                    <a:lnTo>
                      <a:pt x="1" y="36"/>
                    </a:lnTo>
                    <a:lnTo>
                      <a:pt x="0" y="37"/>
                    </a:lnTo>
                    <a:lnTo>
                      <a:pt x="0" y="38"/>
                    </a:lnTo>
                    <a:lnTo>
                      <a:pt x="0" y="40"/>
                    </a:lnTo>
                    <a:lnTo>
                      <a:pt x="0" y="41"/>
                    </a:lnTo>
                    <a:lnTo>
                      <a:pt x="0" y="43"/>
                    </a:lnTo>
                    <a:lnTo>
                      <a:pt x="0" y="44"/>
                    </a:lnTo>
                    <a:lnTo>
                      <a:pt x="0" y="46"/>
                    </a:lnTo>
                    <a:lnTo>
                      <a:pt x="1" y="48"/>
                    </a:lnTo>
                    <a:lnTo>
                      <a:pt x="1" y="49"/>
                    </a:lnTo>
                    <a:lnTo>
                      <a:pt x="15" y="77"/>
                    </a:lnTo>
                    <a:lnTo>
                      <a:pt x="19" y="69"/>
                    </a:lnTo>
                    <a:lnTo>
                      <a:pt x="8" y="47"/>
                    </a:lnTo>
                    <a:lnTo>
                      <a:pt x="8" y="46"/>
                    </a:lnTo>
                    <a:lnTo>
                      <a:pt x="7" y="45"/>
                    </a:lnTo>
                    <a:lnTo>
                      <a:pt x="7" y="44"/>
                    </a:lnTo>
                    <a:lnTo>
                      <a:pt x="7" y="43"/>
                    </a:lnTo>
                    <a:lnTo>
                      <a:pt x="7" y="42"/>
                    </a:lnTo>
                    <a:lnTo>
                      <a:pt x="7" y="41"/>
                    </a:lnTo>
                    <a:lnTo>
                      <a:pt x="7" y="40"/>
                    </a:lnTo>
                    <a:lnTo>
                      <a:pt x="7" y="39"/>
                    </a:lnTo>
                    <a:lnTo>
                      <a:pt x="7" y="38"/>
                    </a:lnTo>
                    <a:lnTo>
                      <a:pt x="7" y="37"/>
                    </a:lnTo>
                    <a:lnTo>
                      <a:pt x="7" y="36"/>
                    </a:lnTo>
                    <a:lnTo>
                      <a:pt x="7" y="35"/>
                    </a:lnTo>
                    <a:lnTo>
                      <a:pt x="7" y="34"/>
                    </a:lnTo>
                    <a:lnTo>
                      <a:pt x="7" y="33"/>
                    </a:lnTo>
                    <a:lnTo>
                      <a:pt x="7" y="32"/>
                    </a:lnTo>
                    <a:lnTo>
                      <a:pt x="8" y="31"/>
                    </a:lnTo>
                    <a:lnTo>
                      <a:pt x="8" y="30"/>
                    </a:lnTo>
                    <a:lnTo>
                      <a:pt x="8" y="29"/>
                    </a:lnTo>
                    <a:lnTo>
                      <a:pt x="8" y="28"/>
                    </a:lnTo>
                    <a:lnTo>
                      <a:pt x="9" y="27"/>
                    </a:lnTo>
                    <a:lnTo>
                      <a:pt x="9" y="26"/>
                    </a:lnTo>
                    <a:lnTo>
                      <a:pt x="9" y="25"/>
                    </a:lnTo>
                    <a:lnTo>
                      <a:pt x="10" y="25"/>
                    </a:lnTo>
                    <a:lnTo>
                      <a:pt x="10" y="24"/>
                    </a:lnTo>
                    <a:lnTo>
                      <a:pt x="10" y="23"/>
                    </a:lnTo>
                    <a:lnTo>
                      <a:pt x="11" y="22"/>
                    </a:lnTo>
                    <a:lnTo>
                      <a:pt x="11" y="21"/>
                    </a:lnTo>
                    <a:lnTo>
                      <a:pt x="12" y="21"/>
                    </a:lnTo>
                    <a:lnTo>
                      <a:pt x="13" y="20"/>
                    </a:lnTo>
                    <a:lnTo>
                      <a:pt x="13" y="19"/>
                    </a:lnTo>
                    <a:lnTo>
                      <a:pt x="14" y="18"/>
                    </a:lnTo>
                    <a:lnTo>
                      <a:pt x="14" y="17"/>
                    </a:lnTo>
                    <a:lnTo>
                      <a:pt x="15" y="17"/>
                    </a:lnTo>
                    <a:lnTo>
                      <a:pt x="16" y="16"/>
                    </a:lnTo>
                    <a:lnTo>
                      <a:pt x="17" y="15"/>
                    </a:lnTo>
                    <a:lnTo>
                      <a:pt x="17" y="14"/>
                    </a:lnTo>
                    <a:lnTo>
                      <a:pt x="18" y="13"/>
                    </a:lnTo>
                    <a:lnTo>
                      <a:pt x="19" y="13"/>
                    </a:lnTo>
                    <a:lnTo>
                      <a:pt x="20" y="12"/>
                    </a:lnTo>
                    <a:lnTo>
                      <a:pt x="21" y="11"/>
                    </a:lnTo>
                    <a:lnTo>
                      <a:pt x="22" y="11"/>
                    </a:lnTo>
                    <a:lnTo>
                      <a:pt x="23" y="10"/>
                    </a:lnTo>
                    <a:lnTo>
                      <a:pt x="24" y="9"/>
                    </a:lnTo>
                    <a:lnTo>
                      <a:pt x="26" y="9"/>
                    </a:lnTo>
                    <a:lnTo>
                      <a:pt x="27" y="8"/>
                    </a:lnTo>
                    <a:lnTo>
                      <a:pt x="47" y="43"/>
                    </a:lnTo>
                    <a:lnTo>
                      <a:pt x="51" y="39"/>
                    </a:lnTo>
                    <a:close/>
                  </a:path>
                </a:pathLst>
              </a:custGeom>
              <a:solidFill>
                <a:srgbClr val="000000"/>
              </a:solidFill>
              <a:ln w="9525">
                <a:noFill/>
                <a:round/>
                <a:headEnd/>
                <a:tailEnd/>
              </a:ln>
            </p:spPr>
            <p:txBody>
              <a:bodyPr/>
              <a:lstStyle/>
              <a:p>
                <a:endParaRPr lang="es-ES"/>
              </a:p>
            </p:txBody>
          </p:sp>
          <p:sp>
            <p:nvSpPr>
              <p:cNvPr id="29" name="Freeform 138"/>
              <p:cNvSpPr>
                <a:spLocks/>
              </p:cNvSpPr>
              <p:nvPr/>
            </p:nvSpPr>
            <p:spPr bwMode="auto">
              <a:xfrm>
                <a:off x="2124" y="3731"/>
                <a:ext cx="34" cy="42"/>
              </a:xfrm>
              <a:custGeom>
                <a:avLst/>
                <a:gdLst>
                  <a:gd name="T0" fmla="*/ 21 w 34"/>
                  <a:gd name="T1" fmla="*/ 7 h 42"/>
                  <a:gd name="T2" fmla="*/ 24 w 34"/>
                  <a:gd name="T3" fmla="*/ 9 h 42"/>
                  <a:gd name="T4" fmla="*/ 26 w 34"/>
                  <a:gd name="T5" fmla="*/ 13 h 42"/>
                  <a:gd name="T6" fmla="*/ 28 w 34"/>
                  <a:gd name="T7" fmla="*/ 17 h 42"/>
                  <a:gd name="T8" fmla="*/ 29 w 34"/>
                  <a:gd name="T9" fmla="*/ 21 h 42"/>
                  <a:gd name="T10" fmla="*/ 29 w 34"/>
                  <a:gd name="T11" fmla="*/ 24 h 42"/>
                  <a:gd name="T12" fmla="*/ 28 w 34"/>
                  <a:gd name="T13" fmla="*/ 28 h 42"/>
                  <a:gd name="T14" fmla="*/ 27 w 34"/>
                  <a:gd name="T15" fmla="*/ 31 h 42"/>
                  <a:gd name="T16" fmla="*/ 25 w 34"/>
                  <a:gd name="T17" fmla="*/ 34 h 42"/>
                  <a:gd name="T18" fmla="*/ 23 w 34"/>
                  <a:gd name="T19" fmla="*/ 36 h 42"/>
                  <a:gd name="T20" fmla="*/ 20 w 34"/>
                  <a:gd name="T21" fmla="*/ 37 h 42"/>
                  <a:gd name="T22" fmla="*/ 21 w 34"/>
                  <a:gd name="T23" fmla="*/ 42 h 42"/>
                  <a:gd name="T24" fmla="*/ 25 w 34"/>
                  <a:gd name="T25" fmla="*/ 41 h 42"/>
                  <a:gd name="T26" fmla="*/ 28 w 34"/>
                  <a:gd name="T27" fmla="*/ 38 h 42"/>
                  <a:gd name="T28" fmla="*/ 31 w 34"/>
                  <a:gd name="T29" fmla="*/ 35 h 42"/>
                  <a:gd name="T30" fmla="*/ 33 w 34"/>
                  <a:gd name="T31" fmla="*/ 30 h 42"/>
                  <a:gd name="T32" fmla="*/ 34 w 34"/>
                  <a:gd name="T33" fmla="*/ 27 h 42"/>
                  <a:gd name="T34" fmla="*/ 34 w 34"/>
                  <a:gd name="T35" fmla="*/ 24 h 42"/>
                  <a:gd name="T36" fmla="*/ 34 w 34"/>
                  <a:gd name="T37" fmla="*/ 21 h 42"/>
                  <a:gd name="T38" fmla="*/ 33 w 34"/>
                  <a:gd name="T39" fmla="*/ 17 h 42"/>
                  <a:gd name="T40" fmla="*/ 32 w 34"/>
                  <a:gd name="T41" fmla="*/ 14 h 42"/>
                  <a:gd name="T42" fmla="*/ 31 w 34"/>
                  <a:gd name="T43" fmla="*/ 11 h 42"/>
                  <a:gd name="T44" fmla="*/ 30 w 34"/>
                  <a:gd name="T45" fmla="*/ 9 h 42"/>
                  <a:gd name="T46" fmla="*/ 28 w 34"/>
                  <a:gd name="T47" fmla="*/ 6 h 42"/>
                  <a:gd name="T48" fmla="*/ 26 w 34"/>
                  <a:gd name="T49" fmla="*/ 4 h 42"/>
                  <a:gd name="T50" fmla="*/ 21 w 34"/>
                  <a:gd name="T51" fmla="*/ 1 h 42"/>
                  <a:gd name="T52" fmla="*/ 17 w 34"/>
                  <a:gd name="T53" fmla="*/ 0 h 42"/>
                  <a:gd name="T54" fmla="*/ 12 w 34"/>
                  <a:gd name="T55" fmla="*/ 0 h 42"/>
                  <a:gd name="T56" fmla="*/ 8 w 34"/>
                  <a:gd name="T57" fmla="*/ 2 h 42"/>
                  <a:gd name="T58" fmla="*/ 4 w 34"/>
                  <a:gd name="T59" fmla="*/ 5 h 42"/>
                  <a:gd name="T60" fmla="*/ 2 w 34"/>
                  <a:gd name="T61" fmla="*/ 8 h 42"/>
                  <a:gd name="T62" fmla="*/ 1 w 34"/>
                  <a:gd name="T63" fmla="*/ 11 h 42"/>
                  <a:gd name="T64" fmla="*/ 0 w 34"/>
                  <a:gd name="T65" fmla="*/ 14 h 42"/>
                  <a:gd name="T66" fmla="*/ 0 w 34"/>
                  <a:gd name="T67" fmla="*/ 17 h 42"/>
                  <a:gd name="T68" fmla="*/ 0 w 34"/>
                  <a:gd name="T69" fmla="*/ 20 h 42"/>
                  <a:gd name="T70" fmla="*/ 1 w 34"/>
                  <a:gd name="T71" fmla="*/ 23 h 42"/>
                  <a:gd name="T72" fmla="*/ 1 w 34"/>
                  <a:gd name="T73" fmla="*/ 27 h 42"/>
                  <a:gd name="T74" fmla="*/ 3 w 34"/>
                  <a:gd name="T75" fmla="*/ 29 h 42"/>
                  <a:gd name="T76" fmla="*/ 4 w 34"/>
                  <a:gd name="T77" fmla="*/ 32 h 42"/>
                  <a:gd name="T78" fmla="*/ 6 w 34"/>
                  <a:gd name="T79" fmla="*/ 35 h 42"/>
                  <a:gd name="T80" fmla="*/ 9 w 34"/>
                  <a:gd name="T81" fmla="*/ 38 h 42"/>
                  <a:gd name="T82" fmla="*/ 13 w 34"/>
                  <a:gd name="T83" fmla="*/ 41 h 42"/>
                  <a:gd name="T84" fmla="*/ 16 w 34"/>
                  <a:gd name="T85" fmla="*/ 37 h 42"/>
                  <a:gd name="T86" fmla="*/ 13 w 34"/>
                  <a:gd name="T87" fmla="*/ 35 h 42"/>
                  <a:gd name="T88" fmla="*/ 10 w 34"/>
                  <a:gd name="T89" fmla="*/ 32 h 42"/>
                  <a:gd name="T90" fmla="*/ 8 w 34"/>
                  <a:gd name="T91" fmla="*/ 29 h 42"/>
                  <a:gd name="T92" fmla="*/ 6 w 34"/>
                  <a:gd name="T93" fmla="*/ 25 h 42"/>
                  <a:gd name="T94" fmla="*/ 5 w 34"/>
                  <a:gd name="T95" fmla="*/ 20 h 42"/>
                  <a:gd name="T96" fmla="*/ 5 w 34"/>
                  <a:gd name="T97" fmla="*/ 17 h 42"/>
                  <a:gd name="T98" fmla="*/ 6 w 34"/>
                  <a:gd name="T99" fmla="*/ 14 h 42"/>
                  <a:gd name="T100" fmla="*/ 7 w 34"/>
                  <a:gd name="T101" fmla="*/ 10 h 42"/>
                  <a:gd name="T102" fmla="*/ 10 w 34"/>
                  <a:gd name="T103" fmla="*/ 7 h 42"/>
                  <a:gd name="T104" fmla="*/ 12 w 34"/>
                  <a:gd name="T105" fmla="*/ 6 h 42"/>
                  <a:gd name="T106" fmla="*/ 16 w 34"/>
                  <a:gd name="T107" fmla="*/ 5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42"/>
                  <a:gd name="T164" fmla="*/ 34 w 34"/>
                  <a:gd name="T165" fmla="*/ 42 h 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42">
                    <a:moveTo>
                      <a:pt x="18" y="6"/>
                    </a:moveTo>
                    <a:lnTo>
                      <a:pt x="18" y="6"/>
                    </a:lnTo>
                    <a:lnTo>
                      <a:pt x="19" y="6"/>
                    </a:lnTo>
                    <a:lnTo>
                      <a:pt x="20" y="7"/>
                    </a:lnTo>
                    <a:lnTo>
                      <a:pt x="21" y="7"/>
                    </a:lnTo>
                    <a:lnTo>
                      <a:pt x="22" y="7"/>
                    </a:lnTo>
                    <a:lnTo>
                      <a:pt x="22" y="8"/>
                    </a:lnTo>
                    <a:lnTo>
                      <a:pt x="23" y="8"/>
                    </a:lnTo>
                    <a:lnTo>
                      <a:pt x="23" y="9"/>
                    </a:lnTo>
                    <a:lnTo>
                      <a:pt x="24" y="9"/>
                    </a:lnTo>
                    <a:lnTo>
                      <a:pt x="24" y="10"/>
                    </a:lnTo>
                    <a:lnTo>
                      <a:pt x="25" y="10"/>
                    </a:lnTo>
                    <a:lnTo>
                      <a:pt x="25" y="11"/>
                    </a:lnTo>
                    <a:lnTo>
                      <a:pt x="26" y="11"/>
                    </a:lnTo>
                    <a:lnTo>
                      <a:pt x="26" y="12"/>
                    </a:lnTo>
                    <a:lnTo>
                      <a:pt x="26" y="13"/>
                    </a:lnTo>
                    <a:lnTo>
                      <a:pt x="27" y="13"/>
                    </a:lnTo>
                    <a:lnTo>
                      <a:pt x="27" y="14"/>
                    </a:lnTo>
                    <a:lnTo>
                      <a:pt x="27" y="15"/>
                    </a:lnTo>
                    <a:lnTo>
                      <a:pt x="28" y="15"/>
                    </a:lnTo>
                    <a:lnTo>
                      <a:pt x="28" y="16"/>
                    </a:lnTo>
                    <a:lnTo>
                      <a:pt x="28" y="17"/>
                    </a:lnTo>
                    <a:lnTo>
                      <a:pt x="28" y="18"/>
                    </a:lnTo>
                    <a:lnTo>
                      <a:pt x="28" y="19"/>
                    </a:lnTo>
                    <a:lnTo>
                      <a:pt x="29" y="20"/>
                    </a:lnTo>
                    <a:lnTo>
                      <a:pt x="29" y="21"/>
                    </a:lnTo>
                    <a:lnTo>
                      <a:pt x="29" y="22"/>
                    </a:lnTo>
                    <a:lnTo>
                      <a:pt x="29" y="23"/>
                    </a:lnTo>
                    <a:lnTo>
                      <a:pt x="29" y="24"/>
                    </a:lnTo>
                    <a:lnTo>
                      <a:pt x="29" y="25"/>
                    </a:lnTo>
                    <a:lnTo>
                      <a:pt x="29" y="26"/>
                    </a:lnTo>
                    <a:lnTo>
                      <a:pt x="28" y="26"/>
                    </a:lnTo>
                    <a:lnTo>
                      <a:pt x="28" y="27"/>
                    </a:lnTo>
                    <a:lnTo>
                      <a:pt x="28" y="28"/>
                    </a:lnTo>
                    <a:lnTo>
                      <a:pt x="28" y="29"/>
                    </a:lnTo>
                    <a:lnTo>
                      <a:pt x="28" y="30"/>
                    </a:lnTo>
                    <a:lnTo>
                      <a:pt x="27" y="31"/>
                    </a:lnTo>
                    <a:lnTo>
                      <a:pt x="27" y="32"/>
                    </a:lnTo>
                    <a:lnTo>
                      <a:pt x="26" y="33"/>
                    </a:lnTo>
                    <a:lnTo>
                      <a:pt x="26" y="34"/>
                    </a:lnTo>
                    <a:lnTo>
                      <a:pt x="25" y="34"/>
                    </a:lnTo>
                    <a:lnTo>
                      <a:pt x="25" y="35"/>
                    </a:lnTo>
                    <a:lnTo>
                      <a:pt x="24" y="35"/>
                    </a:lnTo>
                    <a:lnTo>
                      <a:pt x="23" y="36"/>
                    </a:lnTo>
                    <a:lnTo>
                      <a:pt x="22" y="36"/>
                    </a:lnTo>
                    <a:lnTo>
                      <a:pt x="21" y="37"/>
                    </a:lnTo>
                    <a:lnTo>
                      <a:pt x="20" y="37"/>
                    </a:lnTo>
                    <a:lnTo>
                      <a:pt x="19" y="37"/>
                    </a:lnTo>
                    <a:lnTo>
                      <a:pt x="18" y="37"/>
                    </a:lnTo>
                    <a:lnTo>
                      <a:pt x="20" y="42"/>
                    </a:lnTo>
                    <a:lnTo>
                      <a:pt x="21" y="42"/>
                    </a:lnTo>
                    <a:lnTo>
                      <a:pt x="22" y="42"/>
                    </a:lnTo>
                    <a:lnTo>
                      <a:pt x="23" y="42"/>
                    </a:lnTo>
                    <a:lnTo>
                      <a:pt x="24" y="42"/>
                    </a:lnTo>
                    <a:lnTo>
                      <a:pt x="24" y="41"/>
                    </a:lnTo>
                    <a:lnTo>
                      <a:pt x="25" y="41"/>
                    </a:lnTo>
                    <a:lnTo>
                      <a:pt x="26" y="40"/>
                    </a:lnTo>
                    <a:lnTo>
                      <a:pt x="27" y="40"/>
                    </a:lnTo>
                    <a:lnTo>
                      <a:pt x="27" y="39"/>
                    </a:lnTo>
                    <a:lnTo>
                      <a:pt x="28" y="39"/>
                    </a:lnTo>
                    <a:lnTo>
                      <a:pt x="28" y="38"/>
                    </a:lnTo>
                    <a:lnTo>
                      <a:pt x="29" y="38"/>
                    </a:lnTo>
                    <a:lnTo>
                      <a:pt x="29" y="37"/>
                    </a:lnTo>
                    <a:lnTo>
                      <a:pt x="30" y="37"/>
                    </a:lnTo>
                    <a:lnTo>
                      <a:pt x="30" y="36"/>
                    </a:lnTo>
                    <a:lnTo>
                      <a:pt x="31" y="35"/>
                    </a:lnTo>
                    <a:lnTo>
                      <a:pt x="31" y="34"/>
                    </a:lnTo>
                    <a:lnTo>
                      <a:pt x="32" y="33"/>
                    </a:lnTo>
                    <a:lnTo>
                      <a:pt x="32" y="32"/>
                    </a:lnTo>
                    <a:lnTo>
                      <a:pt x="33" y="32"/>
                    </a:lnTo>
                    <a:lnTo>
                      <a:pt x="33" y="31"/>
                    </a:lnTo>
                    <a:lnTo>
                      <a:pt x="33" y="30"/>
                    </a:lnTo>
                    <a:lnTo>
                      <a:pt x="33" y="29"/>
                    </a:lnTo>
                    <a:lnTo>
                      <a:pt x="34" y="29"/>
                    </a:lnTo>
                    <a:lnTo>
                      <a:pt x="34" y="28"/>
                    </a:lnTo>
                    <a:lnTo>
                      <a:pt x="34" y="27"/>
                    </a:lnTo>
                    <a:lnTo>
                      <a:pt x="34" y="26"/>
                    </a:lnTo>
                    <a:lnTo>
                      <a:pt x="34" y="25"/>
                    </a:lnTo>
                    <a:lnTo>
                      <a:pt x="34" y="24"/>
                    </a:lnTo>
                    <a:lnTo>
                      <a:pt x="34" y="23"/>
                    </a:lnTo>
                    <a:lnTo>
                      <a:pt x="34" y="22"/>
                    </a:lnTo>
                    <a:lnTo>
                      <a:pt x="34" y="21"/>
                    </a:lnTo>
                    <a:lnTo>
                      <a:pt x="34" y="20"/>
                    </a:lnTo>
                    <a:lnTo>
                      <a:pt x="34" y="19"/>
                    </a:lnTo>
                    <a:lnTo>
                      <a:pt x="34" y="18"/>
                    </a:lnTo>
                    <a:lnTo>
                      <a:pt x="33" y="17"/>
                    </a:lnTo>
                    <a:lnTo>
                      <a:pt x="33" y="16"/>
                    </a:lnTo>
                    <a:lnTo>
                      <a:pt x="33" y="15"/>
                    </a:lnTo>
                    <a:lnTo>
                      <a:pt x="32" y="14"/>
                    </a:lnTo>
                    <a:lnTo>
                      <a:pt x="32" y="13"/>
                    </a:lnTo>
                    <a:lnTo>
                      <a:pt x="32" y="12"/>
                    </a:lnTo>
                    <a:lnTo>
                      <a:pt x="31" y="12"/>
                    </a:lnTo>
                    <a:lnTo>
                      <a:pt x="31" y="11"/>
                    </a:lnTo>
                    <a:lnTo>
                      <a:pt x="31" y="10"/>
                    </a:lnTo>
                    <a:lnTo>
                      <a:pt x="30" y="10"/>
                    </a:lnTo>
                    <a:lnTo>
                      <a:pt x="30" y="9"/>
                    </a:lnTo>
                    <a:lnTo>
                      <a:pt x="29" y="8"/>
                    </a:lnTo>
                    <a:lnTo>
                      <a:pt x="28" y="7"/>
                    </a:lnTo>
                    <a:lnTo>
                      <a:pt x="28" y="6"/>
                    </a:lnTo>
                    <a:lnTo>
                      <a:pt x="27" y="6"/>
                    </a:lnTo>
                    <a:lnTo>
                      <a:pt x="27" y="5"/>
                    </a:lnTo>
                    <a:lnTo>
                      <a:pt x="26" y="5"/>
                    </a:lnTo>
                    <a:lnTo>
                      <a:pt x="26" y="4"/>
                    </a:lnTo>
                    <a:lnTo>
                      <a:pt x="25" y="4"/>
                    </a:lnTo>
                    <a:lnTo>
                      <a:pt x="24" y="3"/>
                    </a:lnTo>
                    <a:lnTo>
                      <a:pt x="23" y="2"/>
                    </a:lnTo>
                    <a:lnTo>
                      <a:pt x="22" y="2"/>
                    </a:lnTo>
                    <a:lnTo>
                      <a:pt x="21" y="1"/>
                    </a:lnTo>
                    <a:lnTo>
                      <a:pt x="20" y="1"/>
                    </a:lnTo>
                    <a:lnTo>
                      <a:pt x="19" y="0"/>
                    </a:lnTo>
                    <a:lnTo>
                      <a:pt x="18" y="0"/>
                    </a:lnTo>
                    <a:lnTo>
                      <a:pt x="17" y="0"/>
                    </a:lnTo>
                    <a:lnTo>
                      <a:pt x="16" y="0"/>
                    </a:lnTo>
                    <a:lnTo>
                      <a:pt x="15" y="0"/>
                    </a:lnTo>
                    <a:lnTo>
                      <a:pt x="14" y="0"/>
                    </a:lnTo>
                    <a:lnTo>
                      <a:pt x="13" y="0"/>
                    </a:lnTo>
                    <a:lnTo>
                      <a:pt x="12" y="0"/>
                    </a:lnTo>
                    <a:lnTo>
                      <a:pt x="11" y="0"/>
                    </a:lnTo>
                    <a:lnTo>
                      <a:pt x="11" y="1"/>
                    </a:lnTo>
                    <a:lnTo>
                      <a:pt x="10" y="1"/>
                    </a:lnTo>
                    <a:lnTo>
                      <a:pt x="9" y="1"/>
                    </a:lnTo>
                    <a:lnTo>
                      <a:pt x="8" y="2"/>
                    </a:lnTo>
                    <a:lnTo>
                      <a:pt x="7" y="2"/>
                    </a:lnTo>
                    <a:lnTo>
                      <a:pt x="6" y="3"/>
                    </a:lnTo>
                    <a:lnTo>
                      <a:pt x="6" y="4"/>
                    </a:lnTo>
                    <a:lnTo>
                      <a:pt x="5" y="4"/>
                    </a:lnTo>
                    <a:lnTo>
                      <a:pt x="4" y="5"/>
                    </a:lnTo>
                    <a:lnTo>
                      <a:pt x="3" y="6"/>
                    </a:lnTo>
                    <a:lnTo>
                      <a:pt x="3" y="7"/>
                    </a:lnTo>
                    <a:lnTo>
                      <a:pt x="2" y="8"/>
                    </a:lnTo>
                    <a:lnTo>
                      <a:pt x="2" y="9"/>
                    </a:lnTo>
                    <a:lnTo>
                      <a:pt x="1" y="9"/>
                    </a:lnTo>
                    <a:lnTo>
                      <a:pt x="1" y="10"/>
                    </a:lnTo>
                    <a:lnTo>
                      <a:pt x="1" y="11"/>
                    </a:lnTo>
                    <a:lnTo>
                      <a:pt x="1" y="12"/>
                    </a:lnTo>
                    <a:lnTo>
                      <a:pt x="0" y="12"/>
                    </a:lnTo>
                    <a:lnTo>
                      <a:pt x="0" y="13"/>
                    </a:lnTo>
                    <a:lnTo>
                      <a:pt x="0" y="14"/>
                    </a:lnTo>
                    <a:lnTo>
                      <a:pt x="0" y="15"/>
                    </a:lnTo>
                    <a:lnTo>
                      <a:pt x="0" y="16"/>
                    </a:lnTo>
                    <a:lnTo>
                      <a:pt x="0" y="17"/>
                    </a:lnTo>
                    <a:lnTo>
                      <a:pt x="0" y="18"/>
                    </a:lnTo>
                    <a:lnTo>
                      <a:pt x="0" y="19"/>
                    </a:lnTo>
                    <a:lnTo>
                      <a:pt x="0" y="20"/>
                    </a:lnTo>
                    <a:lnTo>
                      <a:pt x="0" y="21"/>
                    </a:lnTo>
                    <a:lnTo>
                      <a:pt x="0" y="22"/>
                    </a:lnTo>
                    <a:lnTo>
                      <a:pt x="0" y="23"/>
                    </a:lnTo>
                    <a:lnTo>
                      <a:pt x="1" y="23"/>
                    </a:lnTo>
                    <a:lnTo>
                      <a:pt x="1" y="24"/>
                    </a:lnTo>
                    <a:lnTo>
                      <a:pt x="1" y="25"/>
                    </a:lnTo>
                    <a:lnTo>
                      <a:pt x="1" y="26"/>
                    </a:lnTo>
                    <a:lnTo>
                      <a:pt x="1" y="27"/>
                    </a:lnTo>
                    <a:lnTo>
                      <a:pt x="2" y="27"/>
                    </a:lnTo>
                    <a:lnTo>
                      <a:pt x="2" y="28"/>
                    </a:lnTo>
                    <a:lnTo>
                      <a:pt x="2" y="29"/>
                    </a:lnTo>
                    <a:lnTo>
                      <a:pt x="3" y="29"/>
                    </a:lnTo>
                    <a:lnTo>
                      <a:pt x="3" y="30"/>
                    </a:lnTo>
                    <a:lnTo>
                      <a:pt x="3" y="31"/>
                    </a:lnTo>
                    <a:lnTo>
                      <a:pt x="4" y="31"/>
                    </a:lnTo>
                    <a:lnTo>
                      <a:pt x="4" y="32"/>
                    </a:lnTo>
                    <a:lnTo>
                      <a:pt x="4" y="33"/>
                    </a:lnTo>
                    <a:lnTo>
                      <a:pt x="5" y="33"/>
                    </a:lnTo>
                    <a:lnTo>
                      <a:pt x="5" y="34"/>
                    </a:lnTo>
                    <a:lnTo>
                      <a:pt x="6" y="35"/>
                    </a:lnTo>
                    <a:lnTo>
                      <a:pt x="7" y="36"/>
                    </a:lnTo>
                    <a:lnTo>
                      <a:pt x="7" y="37"/>
                    </a:lnTo>
                    <a:lnTo>
                      <a:pt x="8" y="37"/>
                    </a:lnTo>
                    <a:lnTo>
                      <a:pt x="9" y="38"/>
                    </a:lnTo>
                    <a:lnTo>
                      <a:pt x="10" y="38"/>
                    </a:lnTo>
                    <a:lnTo>
                      <a:pt x="10" y="39"/>
                    </a:lnTo>
                    <a:lnTo>
                      <a:pt x="11" y="39"/>
                    </a:lnTo>
                    <a:lnTo>
                      <a:pt x="12" y="40"/>
                    </a:lnTo>
                    <a:lnTo>
                      <a:pt x="13" y="41"/>
                    </a:lnTo>
                    <a:lnTo>
                      <a:pt x="14" y="41"/>
                    </a:lnTo>
                    <a:lnTo>
                      <a:pt x="15" y="41"/>
                    </a:lnTo>
                    <a:lnTo>
                      <a:pt x="18" y="37"/>
                    </a:lnTo>
                    <a:lnTo>
                      <a:pt x="17" y="37"/>
                    </a:lnTo>
                    <a:lnTo>
                      <a:pt x="16" y="37"/>
                    </a:lnTo>
                    <a:lnTo>
                      <a:pt x="15" y="36"/>
                    </a:lnTo>
                    <a:lnTo>
                      <a:pt x="14" y="36"/>
                    </a:lnTo>
                    <a:lnTo>
                      <a:pt x="13" y="35"/>
                    </a:lnTo>
                    <a:lnTo>
                      <a:pt x="12" y="35"/>
                    </a:lnTo>
                    <a:lnTo>
                      <a:pt x="12" y="34"/>
                    </a:lnTo>
                    <a:lnTo>
                      <a:pt x="11" y="33"/>
                    </a:lnTo>
                    <a:lnTo>
                      <a:pt x="10" y="33"/>
                    </a:lnTo>
                    <a:lnTo>
                      <a:pt x="10" y="32"/>
                    </a:lnTo>
                    <a:lnTo>
                      <a:pt x="9" y="31"/>
                    </a:lnTo>
                    <a:lnTo>
                      <a:pt x="8" y="30"/>
                    </a:lnTo>
                    <a:lnTo>
                      <a:pt x="8" y="29"/>
                    </a:lnTo>
                    <a:lnTo>
                      <a:pt x="7" y="28"/>
                    </a:lnTo>
                    <a:lnTo>
                      <a:pt x="7" y="27"/>
                    </a:lnTo>
                    <a:lnTo>
                      <a:pt x="6" y="26"/>
                    </a:lnTo>
                    <a:lnTo>
                      <a:pt x="6" y="25"/>
                    </a:lnTo>
                    <a:lnTo>
                      <a:pt x="6" y="24"/>
                    </a:lnTo>
                    <a:lnTo>
                      <a:pt x="5" y="23"/>
                    </a:lnTo>
                    <a:lnTo>
                      <a:pt x="5" y="22"/>
                    </a:lnTo>
                    <a:lnTo>
                      <a:pt x="5" y="21"/>
                    </a:lnTo>
                    <a:lnTo>
                      <a:pt x="5" y="20"/>
                    </a:lnTo>
                    <a:lnTo>
                      <a:pt x="5" y="19"/>
                    </a:lnTo>
                    <a:lnTo>
                      <a:pt x="5" y="18"/>
                    </a:lnTo>
                    <a:lnTo>
                      <a:pt x="5" y="17"/>
                    </a:lnTo>
                    <a:lnTo>
                      <a:pt x="5" y="16"/>
                    </a:lnTo>
                    <a:lnTo>
                      <a:pt x="5" y="15"/>
                    </a:lnTo>
                    <a:lnTo>
                      <a:pt x="5" y="14"/>
                    </a:lnTo>
                    <a:lnTo>
                      <a:pt x="6" y="14"/>
                    </a:lnTo>
                    <a:lnTo>
                      <a:pt x="6" y="13"/>
                    </a:lnTo>
                    <a:lnTo>
                      <a:pt x="6" y="12"/>
                    </a:lnTo>
                    <a:lnTo>
                      <a:pt x="6" y="11"/>
                    </a:lnTo>
                    <a:lnTo>
                      <a:pt x="7" y="11"/>
                    </a:lnTo>
                    <a:lnTo>
                      <a:pt x="7" y="10"/>
                    </a:lnTo>
                    <a:lnTo>
                      <a:pt x="8" y="9"/>
                    </a:lnTo>
                    <a:lnTo>
                      <a:pt x="8" y="8"/>
                    </a:lnTo>
                    <a:lnTo>
                      <a:pt x="9" y="8"/>
                    </a:lnTo>
                    <a:lnTo>
                      <a:pt x="10" y="7"/>
                    </a:lnTo>
                    <a:lnTo>
                      <a:pt x="10" y="6"/>
                    </a:lnTo>
                    <a:lnTo>
                      <a:pt x="11" y="6"/>
                    </a:lnTo>
                    <a:lnTo>
                      <a:pt x="12" y="6"/>
                    </a:lnTo>
                    <a:lnTo>
                      <a:pt x="13" y="6"/>
                    </a:lnTo>
                    <a:lnTo>
                      <a:pt x="14" y="5"/>
                    </a:lnTo>
                    <a:lnTo>
                      <a:pt x="15" y="5"/>
                    </a:lnTo>
                    <a:lnTo>
                      <a:pt x="16" y="5"/>
                    </a:lnTo>
                    <a:lnTo>
                      <a:pt x="17" y="5"/>
                    </a:lnTo>
                    <a:lnTo>
                      <a:pt x="18" y="6"/>
                    </a:lnTo>
                    <a:close/>
                  </a:path>
                </a:pathLst>
              </a:custGeom>
              <a:solidFill>
                <a:srgbClr val="000000"/>
              </a:solidFill>
              <a:ln w="9525">
                <a:noFill/>
                <a:round/>
                <a:headEnd/>
                <a:tailEnd/>
              </a:ln>
            </p:spPr>
            <p:txBody>
              <a:bodyPr/>
              <a:lstStyle/>
              <a:p>
                <a:endParaRPr lang="es-ES"/>
              </a:p>
            </p:txBody>
          </p:sp>
          <p:sp>
            <p:nvSpPr>
              <p:cNvPr id="30" name="Freeform 139"/>
              <p:cNvSpPr>
                <a:spLocks/>
              </p:cNvSpPr>
              <p:nvPr/>
            </p:nvSpPr>
            <p:spPr bwMode="auto">
              <a:xfrm>
                <a:off x="2135" y="3768"/>
                <a:ext cx="12" cy="5"/>
              </a:xfrm>
              <a:custGeom>
                <a:avLst/>
                <a:gdLst>
                  <a:gd name="T0" fmla="*/ 0 w 12"/>
                  <a:gd name="T1" fmla="*/ 3 h 5"/>
                  <a:gd name="T2" fmla="*/ 0 w 12"/>
                  <a:gd name="T3" fmla="*/ 3 h 5"/>
                  <a:gd name="T4" fmla="*/ 1 w 12"/>
                  <a:gd name="T5" fmla="*/ 3 h 5"/>
                  <a:gd name="T6" fmla="*/ 1 w 12"/>
                  <a:gd name="T7" fmla="*/ 3 h 5"/>
                  <a:gd name="T8" fmla="*/ 2 w 12"/>
                  <a:gd name="T9" fmla="*/ 3 h 5"/>
                  <a:gd name="T10" fmla="*/ 2 w 12"/>
                  <a:gd name="T11" fmla="*/ 4 h 5"/>
                  <a:gd name="T12" fmla="*/ 3 w 12"/>
                  <a:gd name="T13" fmla="*/ 4 h 5"/>
                  <a:gd name="T14" fmla="*/ 4 w 12"/>
                  <a:gd name="T15" fmla="*/ 4 h 5"/>
                  <a:gd name="T16" fmla="*/ 4 w 12"/>
                  <a:gd name="T17" fmla="*/ 5 h 5"/>
                  <a:gd name="T18" fmla="*/ 4 w 12"/>
                  <a:gd name="T19" fmla="*/ 5 h 5"/>
                  <a:gd name="T20" fmla="*/ 5 w 12"/>
                  <a:gd name="T21" fmla="*/ 5 h 5"/>
                  <a:gd name="T22" fmla="*/ 6 w 12"/>
                  <a:gd name="T23" fmla="*/ 5 h 5"/>
                  <a:gd name="T24" fmla="*/ 6 w 12"/>
                  <a:gd name="T25" fmla="*/ 5 h 5"/>
                  <a:gd name="T26" fmla="*/ 7 w 12"/>
                  <a:gd name="T27" fmla="*/ 5 h 5"/>
                  <a:gd name="T28" fmla="*/ 7 w 12"/>
                  <a:gd name="T29" fmla="*/ 5 h 5"/>
                  <a:gd name="T30" fmla="*/ 8 w 12"/>
                  <a:gd name="T31" fmla="*/ 5 h 5"/>
                  <a:gd name="T32" fmla="*/ 8 w 12"/>
                  <a:gd name="T33" fmla="*/ 5 h 5"/>
                  <a:gd name="T34" fmla="*/ 9 w 12"/>
                  <a:gd name="T35" fmla="*/ 5 h 5"/>
                  <a:gd name="T36" fmla="*/ 9 w 12"/>
                  <a:gd name="T37" fmla="*/ 5 h 5"/>
                  <a:gd name="T38" fmla="*/ 10 w 12"/>
                  <a:gd name="T39" fmla="*/ 5 h 5"/>
                  <a:gd name="T40" fmla="*/ 10 w 12"/>
                  <a:gd name="T41" fmla="*/ 5 h 5"/>
                  <a:gd name="T42" fmla="*/ 11 w 12"/>
                  <a:gd name="T43" fmla="*/ 5 h 5"/>
                  <a:gd name="T44" fmla="*/ 12 w 12"/>
                  <a:gd name="T45" fmla="*/ 5 h 5"/>
                  <a:gd name="T46" fmla="*/ 12 w 12"/>
                  <a:gd name="T47" fmla="*/ 5 h 5"/>
                  <a:gd name="T48" fmla="*/ 8 w 12"/>
                  <a:gd name="T49" fmla="*/ 0 h 5"/>
                  <a:gd name="T50" fmla="*/ 8 w 12"/>
                  <a:gd name="T51" fmla="*/ 0 h 5"/>
                  <a:gd name="T52" fmla="*/ 8 w 12"/>
                  <a:gd name="T53" fmla="*/ 0 h 5"/>
                  <a:gd name="T54" fmla="*/ 8 w 12"/>
                  <a:gd name="T55" fmla="*/ 0 h 5"/>
                  <a:gd name="T56" fmla="*/ 7 w 12"/>
                  <a:gd name="T57" fmla="*/ 0 h 5"/>
                  <a:gd name="T58" fmla="*/ 7 w 12"/>
                  <a:gd name="T59" fmla="*/ 0 h 5"/>
                  <a:gd name="T60" fmla="*/ 6 w 12"/>
                  <a:gd name="T61" fmla="*/ 0 h 5"/>
                  <a:gd name="T62" fmla="*/ 6 w 12"/>
                  <a:gd name="T63" fmla="*/ 0 h 5"/>
                  <a:gd name="T64" fmla="*/ 5 w 12"/>
                  <a:gd name="T65" fmla="*/ 0 h 5"/>
                  <a:gd name="T66" fmla="*/ 0 w 12"/>
                  <a:gd name="T67" fmla="*/ 3 h 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
                  <a:gd name="T103" fmla="*/ 0 h 5"/>
                  <a:gd name="T104" fmla="*/ 12 w 12"/>
                  <a:gd name="T105" fmla="*/ 5 h 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 h="5">
                    <a:moveTo>
                      <a:pt x="0" y="3"/>
                    </a:moveTo>
                    <a:lnTo>
                      <a:pt x="0" y="3"/>
                    </a:lnTo>
                    <a:lnTo>
                      <a:pt x="1" y="3"/>
                    </a:lnTo>
                    <a:lnTo>
                      <a:pt x="2" y="3"/>
                    </a:lnTo>
                    <a:lnTo>
                      <a:pt x="2" y="4"/>
                    </a:lnTo>
                    <a:lnTo>
                      <a:pt x="3" y="4"/>
                    </a:lnTo>
                    <a:lnTo>
                      <a:pt x="4" y="4"/>
                    </a:lnTo>
                    <a:lnTo>
                      <a:pt x="4" y="5"/>
                    </a:lnTo>
                    <a:lnTo>
                      <a:pt x="5" y="5"/>
                    </a:lnTo>
                    <a:lnTo>
                      <a:pt x="6" y="5"/>
                    </a:lnTo>
                    <a:lnTo>
                      <a:pt x="7" y="5"/>
                    </a:lnTo>
                    <a:lnTo>
                      <a:pt x="8" y="5"/>
                    </a:lnTo>
                    <a:lnTo>
                      <a:pt x="9" y="5"/>
                    </a:lnTo>
                    <a:lnTo>
                      <a:pt x="10" y="5"/>
                    </a:lnTo>
                    <a:lnTo>
                      <a:pt x="11" y="5"/>
                    </a:lnTo>
                    <a:lnTo>
                      <a:pt x="12" y="5"/>
                    </a:lnTo>
                    <a:lnTo>
                      <a:pt x="8" y="0"/>
                    </a:lnTo>
                    <a:lnTo>
                      <a:pt x="7" y="0"/>
                    </a:lnTo>
                    <a:lnTo>
                      <a:pt x="6" y="0"/>
                    </a:lnTo>
                    <a:lnTo>
                      <a:pt x="5" y="0"/>
                    </a:lnTo>
                    <a:lnTo>
                      <a:pt x="0" y="3"/>
                    </a:lnTo>
                    <a:close/>
                  </a:path>
                </a:pathLst>
              </a:custGeom>
              <a:solidFill>
                <a:srgbClr val="000000"/>
              </a:solidFill>
              <a:ln w="9525">
                <a:noFill/>
                <a:round/>
                <a:headEnd/>
                <a:tailEnd/>
              </a:ln>
            </p:spPr>
            <p:txBody>
              <a:bodyPr/>
              <a:lstStyle/>
              <a:p>
                <a:endParaRPr lang="es-ES"/>
              </a:p>
            </p:txBody>
          </p:sp>
          <p:sp>
            <p:nvSpPr>
              <p:cNvPr id="31" name="Freeform 140"/>
              <p:cNvSpPr>
                <a:spLocks/>
              </p:cNvSpPr>
              <p:nvPr/>
            </p:nvSpPr>
            <p:spPr bwMode="auto">
              <a:xfrm>
                <a:off x="2210" y="3753"/>
                <a:ext cx="30" cy="42"/>
              </a:xfrm>
              <a:custGeom>
                <a:avLst/>
                <a:gdLst>
                  <a:gd name="T0" fmla="*/ 14 w 30"/>
                  <a:gd name="T1" fmla="*/ 7 h 42"/>
                  <a:gd name="T2" fmla="*/ 12 w 30"/>
                  <a:gd name="T3" fmla="*/ 8 h 42"/>
                  <a:gd name="T4" fmla="*/ 10 w 30"/>
                  <a:gd name="T5" fmla="*/ 10 h 42"/>
                  <a:gd name="T6" fmla="*/ 8 w 30"/>
                  <a:gd name="T7" fmla="*/ 13 h 42"/>
                  <a:gd name="T8" fmla="*/ 7 w 30"/>
                  <a:gd name="T9" fmla="*/ 15 h 42"/>
                  <a:gd name="T10" fmla="*/ 6 w 30"/>
                  <a:gd name="T11" fmla="*/ 18 h 42"/>
                  <a:gd name="T12" fmla="*/ 6 w 30"/>
                  <a:gd name="T13" fmla="*/ 21 h 42"/>
                  <a:gd name="T14" fmla="*/ 6 w 30"/>
                  <a:gd name="T15" fmla="*/ 23 h 42"/>
                  <a:gd name="T16" fmla="*/ 6 w 30"/>
                  <a:gd name="T17" fmla="*/ 25 h 42"/>
                  <a:gd name="T18" fmla="*/ 6 w 30"/>
                  <a:gd name="T19" fmla="*/ 27 h 42"/>
                  <a:gd name="T20" fmla="*/ 6 w 30"/>
                  <a:gd name="T21" fmla="*/ 29 h 42"/>
                  <a:gd name="T22" fmla="*/ 7 w 30"/>
                  <a:gd name="T23" fmla="*/ 31 h 42"/>
                  <a:gd name="T24" fmla="*/ 8 w 30"/>
                  <a:gd name="T25" fmla="*/ 33 h 42"/>
                  <a:gd name="T26" fmla="*/ 10 w 30"/>
                  <a:gd name="T27" fmla="*/ 35 h 42"/>
                  <a:gd name="T28" fmla="*/ 13 w 30"/>
                  <a:gd name="T29" fmla="*/ 37 h 42"/>
                  <a:gd name="T30" fmla="*/ 13 w 30"/>
                  <a:gd name="T31" fmla="*/ 39 h 42"/>
                  <a:gd name="T32" fmla="*/ 11 w 30"/>
                  <a:gd name="T33" fmla="*/ 42 h 42"/>
                  <a:gd name="T34" fmla="*/ 10 w 30"/>
                  <a:gd name="T35" fmla="*/ 41 h 42"/>
                  <a:gd name="T36" fmla="*/ 8 w 30"/>
                  <a:gd name="T37" fmla="*/ 40 h 42"/>
                  <a:gd name="T38" fmla="*/ 6 w 30"/>
                  <a:gd name="T39" fmla="*/ 39 h 42"/>
                  <a:gd name="T40" fmla="*/ 4 w 30"/>
                  <a:gd name="T41" fmla="*/ 37 h 42"/>
                  <a:gd name="T42" fmla="*/ 3 w 30"/>
                  <a:gd name="T43" fmla="*/ 35 h 42"/>
                  <a:gd name="T44" fmla="*/ 2 w 30"/>
                  <a:gd name="T45" fmla="*/ 32 h 42"/>
                  <a:gd name="T46" fmla="*/ 1 w 30"/>
                  <a:gd name="T47" fmla="*/ 30 h 42"/>
                  <a:gd name="T48" fmla="*/ 0 w 30"/>
                  <a:gd name="T49" fmla="*/ 27 h 42"/>
                  <a:gd name="T50" fmla="*/ 0 w 30"/>
                  <a:gd name="T51" fmla="*/ 25 h 42"/>
                  <a:gd name="T52" fmla="*/ 0 w 30"/>
                  <a:gd name="T53" fmla="*/ 22 h 42"/>
                  <a:gd name="T54" fmla="*/ 0 w 30"/>
                  <a:gd name="T55" fmla="*/ 20 h 42"/>
                  <a:gd name="T56" fmla="*/ 1 w 30"/>
                  <a:gd name="T57" fmla="*/ 18 h 42"/>
                  <a:gd name="T58" fmla="*/ 1 w 30"/>
                  <a:gd name="T59" fmla="*/ 16 h 42"/>
                  <a:gd name="T60" fmla="*/ 2 w 30"/>
                  <a:gd name="T61" fmla="*/ 14 h 42"/>
                  <a:gd name="T62" fmla="*/ 3 w 30"/>
                  <a:gd name="T63" fmla="*/ 12 h 42"/>
                  <a:gd name="T64" fmla="*/ 4 w 30"/>
                  <a:gd name="T65" fmla="*/ 10 h 42"/>
                  <a:gd name="T66" fmla="*/ 5 w 30"/>
                  <a:gd name="T67" fmla="*/ 9 h 42"/>
                  <a:gd name="T68" fmla="*/ 6 w 30"/>
                  <a:gd name="T69" fmla="*/ 7 h 42"/>
                  <a:gd name="T70" fmla="*/ 8 w 30"/>
                  <a:gd name="T71" fmla="*/ 5 h 42"/>
                  <a:gd name="T72" fmla="*/ 11 w 30"/>
                  <a:gd name="T73" fmla="*/ 3 h 42"/>
                  <a:gd name="T74" fmla="*/ 14 w 30"/>
                  <a:gd name="T75" fmla="*/ 1 h 42"/>
                  <a:gd name="T76" fmla="*/ 16 w 30"/>
                  <a:gd name="T77" fmla="*/ 1 h 42"/>
                  <a:gd name="T78" fmla="*/ 18 w 30"/>
                  <a:gd name="T79" fmla="*/ 0 h 42"/>
                  <a:gd name="T80" fmla="*/ 20 w 30"/>
                  <a:gd name="T81" fmla="*/ 0 h 42"/>
                  <a:gd name="T82" fmla="*/ 22 w 30"/>
                  <a:gd name="T83" fmla="*/ 1 h 42"/>
                  <a:gd name="T84" fmla="*/ 24 w 30"/>
                  <a:gd name="T85" fmla="*/ 2 h 42"/>
                  <a:gd name="T86" fmla="*/ 26 w 30"/>
                  <a:gd name="T87" fmla="*/ 3 h 42"/>
                  <a:gd name="T88" fmla="*/ 28 w 30"/>
                  <a:gd name="T89" fmla="*/ 4 h 42"/>
                  <a:gd name="T90" fmla="*/ 29 w 30"/>
                  <a:gd name="T91" fmla="*/ 5 h 42"/>
                  <a:gd name="T92" fmla="*/ 29 w 30"/>
                  <a:gd name="T93" fmla="*/ 7 h 42"/>
                  <a:gd name="T94" fmla="*/ 28 w 30"/>
                  <a:gd name="T95" fmla="*/ 10 h 42"/>
                  <a:gd name="T96" fmla="*/ 27 w 30"/>
                  <a:gd name="T97" fmla="*/ 11 h 42"/>
                  <a:gd name="T98" fmla="*/ 26 w 30"/>
                  <a:gd name="T99" fmla="*/ 9 h 42"/>
                  <a:gd name="T100" fmla="*/ 24 w 30"/>
                  <a:gd name="T101" fmla="*/ 8 h 42"/>
                  <a:gd name="T102" fmla="*/ 21 w 30"/>
                  <a:gd name="T103" fmla="*/ 6 h 42"/>
                  <a:gd name="T104" fmla="*/ 18 w 30"/>
                  <a:gd name="T105" fmla="*/ 6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42"/>
                  <a:gd name="T161" fmla="*/ 30 w 30"/>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42">
                    <a:moveTo>
                      <a:pt x="16" y="6"/>
                    </a:moveTo>
                    <a:lnTo>
                      <a:pt x="15" y="7"/>
                    </a:lnTo>
                    <a:lnTo>
                      <a:pt x="14" y="7"/>
                    </a:lnTo>
                    <a:lnTo>
                      <a:pt x="13" y="7"/>
                    </a:lnTo>
                    <a:lnTo>
                      <a:pt x="13" y="8"/>
                    </a:lnTo>
                    <a:lnTo>
                      <a:pt x="12" y="8"/>
                    </a:lnTo>
                    <a:lnTo>
                      <a:pt x="11" y="9"/>
                    </a:lnTo>
                    <a:lnTo>
                      <a:pt x="10" y="10"/>
                    </a:lnTo>
                    <a:lnTo>
                      <a:pt x="9" y="11"/>
                    </a:lnTo>
                    <a:lnTo>
                      <a:pt x="8" y="12"/>
                    </a:lnTo>
                    <a:lnTo>
                      <a:pt x="8" y="13"/>
                    </a:lnTo>
                    <a:lnTo>
                      <a:pt x="7" y="14"/>
                    </a:lnTo>
                    <a:lnTo>
                      <a:pt x="7" y="15"/>
                    </a:lnTo>
                    <a:lnTo>
                      <a:pt x="7" y="16"/>
                    </a:lnTo>
                    <a:lnTo>
                      <a:pt x="6" y="17"/>
                    </a:lnTo>
                    <a:lnTo>
                      <a:pt x="6" y="18"/>
                    </a:lnTo>
                    <a:lnTo>
                      <a:pt x="6" y="19"/>
                    </a:lnTo>
                    <a:lnTo>
                      <a:pt x="6" y="20"/>
                    </a:lnTo>
                    <a:lnTo>
                      <a:pt x="6" y="21"/>
                    </a:lnTo>
                    <a:lnTo>
                      <a:pt x="6" y="22"/>
                    </a:lnTo>
                    <a:lnTo>
                      <a:pt x="6" y="23"/>
                    </a:lnTo>
                    <a:lnTo>
                      <a:pt x="6" y="24"/>
                    </a:lnTo>
                    <a:lnTo>
                      <a:pt x="6" y="25"/>
                    </a:lnTo>
                    <a:lnTo>
                      <a:pt x="6" y="26"/>
                    </a:lnTo>
                    <a:lnTo>
                      <a:pt x="6" y="27"/>
                    </a:lnTo>
                    <a:lnTo>
                      <a:pt x="6" y="28"/>
                    </a:lnTo>
                    <a:lnTo>
                      <a:pt x="6" y="29"/>
                    </a:lnTo>
                    <a:lnTo>
                      <a:pt x="7" y="30"/>
                    </a:lnTo>
                    <a:lnTo>
                      <a:pt x="7" y="31"/>
                    </a:lnTo>
                    <a:lnTo>
                      <a:pt x="7" y="32"/>
                    </a:lnTo>
                    <a:lnTo>
                      <a:pt x="8" y="33"/>
                    </a:lnTo>
                    <a:lnTo>
                      <a:pt x="8" y="34"/>
                    </a:lnTo>
                    <a:lnTo>
                      <a:pt x="9" y="34"/>
                    </a:lnTo>
                    <a:lnTo>
                      <a:pt x="9" y="35"/>
                    </a:lnTo>
                    <a:lnTo>
                      <a:pt x="10" y="35"/>
                    </a:lnTo>
                    <a:lnTo>
                      <a:pt x="11" y="36"/>
                    </a:lnTo>
                    <a:lnTo>
                      <a:pt x="12" y="37"/>
                    </a:lnTo>
                    <a:lnTo>
                      <a:pt x="13" y="37"/>
                    </a:lnTo>
                    <a:lnTo>
                      <a:pt x="14" y="38"/>
                    </a:lnTo>
                    <a:lnTo>
                      <a:pt x="13" y="38"/>
                    </a:lnTo>
                    <a:lnTo>
                      <a:pt x="13" y="39"/>
                    </a:lnTo>
                    <a:lnTo>
                      <a:pt x="12" y="40"/>
                    </a:lnTo>
                    <a:lnTo>
                      <a:pt x="12" y="41"/>
                    </a:lnTo>
                    <a:lnTo>
                      <a:pt x="11" y="42"/>
                    </a:lnTo>
                    <a:lnTo>
                      <a:pt x="10" y="42"/>
                    </a:lnTo>
                    <a:lnTo>
                      <a:pt x="10" y="41"/>
                    </a:lnTo>
                    <a:lnTo>
                      <a:pt x="9" y="41"/>
                    </a:lnTo>
                    <a:lnTo>
                      <a:pt x="8" y="41"/>
                    </a:lnTo>
                    <a:lnTo>
                      <a:pt x="8" y="40"/>
                    </a:lnTo>
                    <a:lnTo>
                      <a:pt x="7" y="40"/>
                    </a:lnTo>
                    <a:lnTo>
                      <a:pt x="7" y="39"/>
                    </a:lnTo>
                    <a:lnTo>
                      <a:pt x="6" y="39"/>
                    </a:lnTo>
                    <a:lnTo>
                      <a:pt x="6" y="38"/>
                    </a:lnTo>
                    <a:lnTo>
                      <a:pt x="5" y="38"/>
                    </a:lnTo>
                    <a:lnTo>
                      <a:pt x="5" y="37"/>
                    </a:lnTo>
                    <a:lnTo>
                      <a:pt x="4" y="37"/>
                    </a:lnTo>
                    <a:lnTo>
                      <a:pt x="4" y="36"/>
                    </a:lnTo>
                    <a:lnTo>
                      <a:pt x="3" y="35"/>
                    </a:lnTo>
                    <a:lnTo>
                      <a:pt x="3" y="34"/>
                    </a:lnTo>
                    <a:lnTo>
                      <a:pt x="2" y="34"/>
                    </a:lnTo>
                    <a:lnTo>
                      <a:pt x="2" y="33"/>
                    </a:lnTo>
                    <a:lnTo>
                      <a:pt x="2" y="32"/>
                    </a:lnTo>
                    <a:lnTo>
                      <a:pt x="1" y="31"/>
                    </a:lnTo>
                    <a:lnTo>
                      <a:pt x="1" y="30"/>
                    </a:lnTo>
                    <a:lnTo>
                      <a:pt x="1" y="29"/>
                    </a:lnTo>
                    <a:lnTo>
                      <a:pt x="0" y="28"/>
                    </a:lnTo>
                    <a:lnTo>
                      <a:pt x="0" y="27"/>
                    </a:lnTo>
                    <a:lnTo>
                      <a:pt x="0" y="26"/>
                    </a:lnTo>
                    <a:lnTo>
                      <a:pt x="0" y="25"/>
                    </a:lnTo>
                    <a:lnTo>
                      <a:pt x="0" y="24"/>
                    </a:lnTo>
                    <a:lnTo>
                      <a:pt x="0" y="23"/>
                    </a:lnTo>
                    <a:lnTo>
                      <a:pt x="0" y="22"/>
                    </a:lnTo>
                    <a:lnTo>
                      <a:pt x="0" y="21"/>
                    </a:lnTo>
                    <a:lnTo>
                      <a:pt x="0" y="20"/>
                    </a:lnTo>
                    <a:lnTo>
                      <a:pt x="0" y="19"/>
                    </a:lnTo>
                    <a:lnTo>
                      <a:pt x="1" y="18"/>
                    </a:lnTo>
                    <a:lnTo>
                      <a:pt x="1" y="17"/>
                    </a:lnTo>
                    <a:lnTo>
                      <a:pt x="1" y="16"/>
                    </a:lnTo>
                    <a:lnTo>
                      <a:pt x="1" y="15"/>
                    </a:lnTo>
                    <a:lnTo>
                      <a:pt x="2" y="15"/>
                    </a:lnTo>
                    <a:lnTo>
                      <a:pt x="2" y="14"/>
                    </a:lnTo>
                    <a:lnTo>
                      <a:pt x="2" y="13"/>
                    </a:lnTo>
                    <a:lnTo>
                      <a:pt x="3" y="12"/>
                    </a:lnTo>
                    <a:lnTo>
                      <a:pt x="3" y="11"/>
                    </a:lnTo>
                    <a:lnTo>
                      <a:pt x="4" y="10"/>
                    </a:lnTo>
                    <a:lnTo>
                      <a:pt x="4" y="9"/>
                    </a:lnTo>
                    <a:lnTo>
                      <a:pt x="5" y="9"/>
                    </a:lnTo>
                    <a:lnTo>
                      <a:pt x="5" y="8"/>
                    </a:lnTo>
                    <a:lnTo>
                      <a:pt x="6" y="8"/>
                    </a:lnTo>
                    <a:lnTo>
                      <a:pt x="6" y="7"/>
                    </a:lnTo>
                    <a:lnTo>
                      <a:pt x="7" y="6"/>
                    </a:lnTo>
                    <a:lnTo>
                      <a:pt x="7" y="5"/>
                    </a:lnTo>
                    <a:lnTo>
                      <a:pt x="8" y="5"/>
                    </a:lnTo>
                    <a:lnTo>
                      <a:pt x="9" y="4"/>
                    </a:lnTo>
                    <a:lnTo>
                      <a:pt x="10" y="4"/>
                    </a:lnTo>
                    <a:lnTo>
                      <a:pt x="10" y="3"/>
                    </a:lnTo>
                    <a:lnTo>
                      <a:pt x="11" y="3"/>
                    </a:lnTo>
                    <a:lnTo>
                      <a:pt x="12" y="2"/>
                    </a:lnTo>
                    <a:lnTo>
                      <a:pt x="13" y="2"/>
                    </a:lnTo>
                    <a:lnTo>
                      <a:pt x="14" y="1"/>
                    </a:lnTo>
                    <a:lnTo>
                      <a:pt x="15" y="1"/>
                    </a:lnTo>
                    <a:lnTo>
                      <a:pt x="16" y="1"/>
                    </a:lnTo>
                    <a:lnTo>
                      <a:pt x="17" y="1"/>
                    </a:lnTo>
                    <a:lnTo>
                      <a:pt x="17" y="0"/>
                    </a:lnTo>
                    <a:lnTo>
                      <a:pt x="18" y="0"/>
                    </a:lnTo>
                    <a:lnTo>
                      <a:pt x="19" y="0"/>
                    </a:lnTo>
                    <a:lnTo>
                      <a:pt x="20" y="0"/>
                    </a:lnTo>
                    <a:lnTo>
                      <a:pt x="21" y="1"/>
                    </a:lnTo>
                    <a:lnTo>
                      <a:pt x="22" y="1"/>
                    </a:lnTo>
                    <a:lnTo>
                      <a:pt x="23" y="1"/>
                    </a:lnTo>
                    <a:lnTo>
                      <a:pt x="24" y="1"/>
                    </a:lnTo>
                    <a:lnTo>
                      <a:pt x="24" y="2"/>
                    </a:lnTo>
                    <a:lnTo>
                      <a:pt x="25" y="2"/>
                    </a:lnTo>
                    <a:lnTo>
                      <a:pt x="26" y="3"/>
                    </a:lnTo>
                    <a:lnTo>
                      <a:pt x="27" y="3"/>
                    </a:lnTo>
                    <a:lnTo>
                      <a:pt x="27" y="4"/>
                    </a:lnTo>
                    <a:lnTo>
                      <a:pt x="28" y="4"/>
                    </a:lnTo>
                    <a:lnTo>
                      <a:pt x="29" y="5"/>
                    </a:lnTo>
                    <a:lnTo>
                      <a:pt x="30" y="6"/>
                    </a:lnTo>
                    <a:lnTo>
                      <a:pt x="29" y="7"/>
                    </a:lnTo>
                    <a:lnTo>
                      <a:pt x="29" y="8"/>
                    </a:lnTo>
                    <a:lnTo>
                      <a:pt x="28" y="9"/>
                    </a:lnTo>
                    <a:lnTo>
                      <a:pt x="28" y="10"/>
                    </a:lnTo>
                    <a:lnTo>
                      <a:pt x="27" y="11"/>
                    </a:lnTo>
                    <a:lnTo>
                      <a:pt x="27" y="10"/>
                    </a:lnTo>
                    <a:lnTo>
                      <a:pt x="26" y="10"/>
                    </a:lnTo>
                    <a:lnTo>
                      <a:pt x="26" y="9"/>
                    </a:lnTo>
                    <a:lnTo>
                      <a:pt x="25" y="9"/>
                    </a:lnTo>
                    <a:lnTo>
                      <a:pt x="25" y="8"/>
                    </a:lnTo>
                    <a:lnTo>
                      <a:pt x="24" y="8"/>
                    </a:lnTo>
                    <a:lnTo>
                      <a:pt x="24" y="7"/>
                    </a:lnTo>
                    <a:lnTo>
                      <a:pt x="23" y="7"/>
                    </a:lnTo>
                    <a:lnTo>
                      <a:pt x="22" y="7"/>
                    </a:lnTo>
                    <a:lnTo>
                      <a:pt x="21" y="6"/>
                    </a:lnTo>
                    <a:lnTo>
                      <a:pt x="20" y="6"/>
                    </a:lnTo>
                    <a:lnTo>
                      <a:pt x="19" y="6"/>
                    </a:lnTo>
                    <a:lnTo>
                      <a:pt x="18" y="6"/>
                    </a:lnTo>
                    <a:lnTo>
                      <a:pt x="17" y="6"/>
                    </a:lnTo>
                    <a:lnTo>
                      <a:pt x="16" y="6"/>
                    </a:lnTo>
                    <a:close/>
                  </a:path>
                </a:pathLst>
              </a:custGeom>
              <a:solidFill>
                <a:srgbClr val="000000"/>
              </a:solidFill>
              <a:ln w="9525">
                <a:noFill/>
                <a:round/>
                <a:headEnd/>
                <a:tailEnd/>
              </a:ln>
            </p:spPr>
            <p:txBody>
              <a:bodyPr/>
              <a:lstStyle/>
              <a:p>
                <a:endParaRPr lang="es-ES"/>
              </a:p>
            </p:txBody>
          </p:sp>
          <p:sp>
            <p:nvSpPr>
              <p:cNvPr id="32" name="Freeform 141"/>
              <p:cNvSpPr>
                <a:spLocks/>
              </p:cNvSpPr>
              <p:nvPr/>
            </p:nvSpPr>
            <p:spPr bwMode="auto">
              <a:xfrm>
                <a:off x="2157" y="3878"/>
                <a:ext cx="27" cy="7"/>
              </a:xfrm>
              <a:custGeom>
                <a:avLst/>
                <a:gdLst>
                  <a:gd name="T0" fmla="*/ 4 w 27"/>
                  <a:gd name="T1" fmla="*/ 1 h 7"/>
                  <a:gd name="T2" fmla="*/ 27 w 27"/>
                  <a:gd name="T3" fmla="*/ 0 h 7"/>
                  <a:gd name="T4" fmla="*/ 24 w 27"/>
                  <a:gd name="T5" fmla="*/ 7 h 7"/>
                  <a:gd name="T6" fmla="*/ 0 w 27"/>
                  <a:gd name="T7" fmla="*/ 5 h 7"/>
                  <a:gd name="T8" fmla="*/ 0 w 27"/>
                  <a:gd name="T9" fmla="*/ 0 h 7"/>
                  <a:gd name="T10" fmla="*/ 4 w 27"/>
                  <a:gd name="T11" fmla="*/ 1 h 7"/>
                  <a:gd name="T12" fmla="*/ 0 60000 65536"/>
                  <a:gd name="T13" fmla="*/ 0 60000 65536"/>
                  <a:gd name="T14" fmla="*/ 0 60000 65536"/>
                  <a:gd name="T15" fmla="*/ 0 60000 65536"/>
                  <a:gd name="T16" fmla="*/ 0 60000 65536"/>
                  <a:gd name="T17" fmla="*/ 0 60000 65536"/>
                  <a:gd name="T18" fmla="*/ 0 w 27"/>
                  <a:gd name="T19" fmla="*/ 0 h 7"/>
                  <a:gd name="T20" fmla="*/ 27 w 27"/>
                  <a:gd name="T21" fmla="*/ 7 h 7"/>
                </a:gdLst>
                <a:ahLst/>
                <a:cxnLst>
                  <a:cxn ang="T12">
                    <a:pos x="T0" y="T1"/>
                  </a:cxn>
                  <a:cxn ang="T13">
                    <a:pos x="T2" y="T3"/>
                  </a:cxn>
                  <a:cxn ang="T14">
                    <a:pos x="T4" y="T5"/>
                  </a:cxn>
                  <a:cxn ang="T15">
                    <a:pos x="T6" y="T7"/>
                  </a:cxn>
                  <a:cxn ang="T16">
                    <a:pos x="T8" y="T9"/>
                  </a:cxn>
                  <a:cxn ang="T17">
                    <a:pos x="T10" y="T11"/>
                  </a:cxn>
                </a:cxnLst>
                <a:rect l="T18" t="T19" r="T20" b="T21"/>
                <a:pathLst>
                  <a:path w="27" h="7">
                    <a:moveTo>
                      <a:pt x="4" y="1"/>
                    </a:moveTo>
                    <a:lnTo>
                      <a:pt x="27" y="0"/>
                    </a:lnTo>
                    <a:lnTo>
                      <a:pt x="24" y="7"/>
                    </a:lnTo>
                    <a:lnTo>
                      <a:pt x="0" y="5"/>
                    </a:lnTo>
                    <a:lnTo>
                      <a:pt x="0" y="0"/>
                    </a:lnTo>
                    <a:lnTo>
                      <a:pt x="4" y="1"/>
                    </a:lnTo>
                    <a:close/>
                  </a:path>
                </a:pathLst>
              </a:custGeom>
              <a:solidFill>
                <a:srgbClr val="000000"/>
              </a:solidFill>
              <a:ln w="9525">
                <a:noFill/>
                <a:round/>
                <a:headEnd/>
                <a:tailEnd/>
              </a:ln>
            </p:spPr>
            <p:txBody>
              <a:bodyPr/>
              <a:lstStyle/>
              <a:p>
                <a:endParaRPr lang="es-ES"/>
              </a:p>
            </p:txBody>
          </p:sp>
          <p:sp>
            <p:nvSpPr>
              <p:cNvPr id="33" name="Freeform 142"/>
              <p:cNvSpPr>
                <a:spLocks/>
              </p:cNvSpPr>
              <p:nvPr/>
            </p:nvSpPr>
            <p:spPr bwMode="auto">
              <a:xfrm>
                <a:off x="1994" y="3864"/>
                <a:ext cx="172" cy="30"/>
              </a:xfrm>
              <a:custGeom>
                <a:avLst/>
                <a:gdLst>
                  <a:gd name="T0" fmla="*/ 0 w 172"/>
                  <a:gd name="T1" fmla="*/ 0 h 30"/>
                  <a:gd name="T2" fmla="*/ 5 w 172"/>
                  <a:gd name="T3" fmla="*/ 30 h 30"/>
                  <a:gd name="T4" fmla="*/ 172 w 172"/>
                  <a:gd name="T5" fmla="*/ 20 h 30"/>
                  <a:gd name="T6" fmla="*/ 166 w 172"/>
                  <a:gd name="T7" fmla="*/ 16 h 30"/>
                  <a:gd name="T8" fmla="*/ 11 w 172"/>
                  <a:gd name="T9" fmla="*/ 22 h 30"/>
                  <a:gd name="T10" fmla="*/ 5 w 172"/>
                  <a:gd name="T11" fmla="*/ 2 h 30"/>
                  <a:gd name="T12" fmla="*/ 0 w 172"/>
                  <a:gd name="T13" fmla="*/ 0 h 30"/>
                  <a:gd name="T14" fmla="*/ 0 60000 65536"/>
                  <a:gd name="T15" fmla="*/ 0 60000 65536"/>
                  <a:gd name="T16" fmla="*/ 0 60000 65536"/>
                  <a:gd name="T17" fmla="*/ 0 60000 65536"/>
                  <a:gd name="T18" fmla="*/ 0 60000 65536"/>
                  <a:gd name="T19" fmla="*/ 0 60000 65536"/>
                  <a:gd name="T20" fmla="*/ 0 60000 65536"/>
                  <a:gd name="T21" fmla="*/ 0 w 172"/>
                  <a:gd name="T22" fmla="*/ 0 h 30"/>
                  <a:gd name="T23" fmla="*/ 172 w 17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0">
                    <a:moveTo>
                      <a:pt x="0" y="0"/>
                    </a:moveTo>
                    <a:lnTo>
                      <a:pt x="5" y="30"/>
                    </a:lnTo>
                    <a:lnTo>
                      <a:pt x="172" y="20"/>
                    </a:lnTo>
                    <a:lnTo>
                      <a:pt x="166" y="16"/>
                    </a:lnTo>
                    <a:lnTo>
                      <a:pt x="11" y="22"/>
                    </a:lnTo>
                    <a:lnTo>
                      <a:pt x="5" y="2"/>
                    </a:lnTo>
                    <a:lnTo>
                      <a:pt x="0" y="0"/>
                    </a:lnTo>
                    <a:close/>
                  </a:path>
                </a:pathLst>
              </a:custGeom>
              <a:solidFill>
                <a:srgbClr val="000000"/>
              </a:solidFill>
              <a:ln w="9525">
                <a:noFill/>
                <a:round/>
                <a:headEnd/>
                <a:tailEnd/>
              </a:ln>
            </p:spPr>
            <p:txBody>
              <a:bodyPr/>
              <a:lstStyle/>
              <a:p>
                <a:endParaRPr lang="es-ES"/>
              </a:p>
            </p:txBody>
          </p:sp>
          <p:sp>
            <p:nvSpPr>
              <p:cNvPr id="34" name="Freeform 143"/>
              <p:cNvSpPr>
                <a:spLocks/>
              </p:cNvSpPr>
              <p:nvPr/>
            </p:nvSpPr>
            <p:spPr bwMode="auto">
              <a:xfrm>
                <a:off x="1997" y="3797"/>
                <a:ext cx="202" cy="84"/>
              </a:xfrm>
              <a:custGeom>
                <a:avLst/>
                <a:gdLst>
                  <a:gd name="T0" fmla="*/ 0 w 202"/>
                  <a:gd name="T1" fmla="*/ 78 h 84"/>
                  <a:gd name="T2" fmla="*/ 174 w 202"/>
                  <a:gd name="T3" fmla="*/ 0 h 84"/>
                  <a:gd name="T4" fmla="*/ 202 w 202"/>
                  <a:gd name="T5" fmla="*/ 30 h 84"/>
                  <a:gd name="T6" fmla="*/ 200 w 202"/>
                  <a:gd name="T7" fmla="*/ 35 h 84"/>
                  <a:gd name="T8" fmla="*/ 172 w 202"/>
                  <a:gd name="T9" fmla="*/ 8 h 84"/>
                  <a:gd name="T10" fmla="*/ 0 w 202"/>
                  <a:gd name="T11" fmla="*/ 84 h 84"/>
                  <a:gd name="T12" fmla="*/ 0 w 202"/>
                  <a:gd name="T13" fmla="*/ 78 h 84"/>
                  <a:gd name="T14" fmla="*/ 0 60000 65536"/>
                  <a:gd name="T15" fmla="*/ 0 60000 65536"/>
                  <a:gd name="T16" fmla="*/ 0 60000 65536"/>
                  <a:gd name="T17" fmla="*/ 0 60000 65536"/>
                  <a:gd name="T18" fmla="*/ 0 60000 65536"/>
                  <a:gd name="T19" fmla="*/ 0 60000 65536"/>
                  <a:gd name="T20" fmla="*/ 0 60000 65536"/>
                  <a:gd name="T21" fmla="*/ 0 w 202"/>
                  <a:gd name="T22" fmla="*/ 0 h 84"/>
                  <a:gd name="T23" fmla="*/ 202 w 202"/>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84">
                    <a:moveTo>
                      <a:pt x="0" y="78"/>
                    </a:moveTo>
                    <a:lnTo>
                      <a:pt x="174" y="0"/>
                    </a:lnTo>
                    <a:lnTo>
                      <a:pt x="202" y="30"/>
                    </a:lnTo>
                    <a:lnTo>
                      <a:pt x="200" y="35"/>
                    </a:lnTo>
                    <a:lnTo>
                      <a:pt x="172" y="8"/>
                    </a:lnTo>
                    <a:lnTo>
                      <a:pt x="0" y="84"/>
                    </a:lnTo>
                    <a:lnTo>
                      <a:pt x="0" y="78"/>
                    </a:lnTo>
                    <a:close/>
                  </a:path>
                </a:pathLst>
              </a:custGeom>
              <a:solidFill>
                <a:srgbClr val="000000"/>
              </a:solidFill>
              <a:ln w="9525">
                <a:noFill/>
                <a:round/>
                <a:headEnd/>
                <a:tailEnd/>
              </a:ln>
            </p:spPr>
            <p:txBody>
              <a:bodyPr/>
              <a:lstStyle/>
              <a:p>
                <a:endParaRPr lang="es-ES"/>
              </a:p>
            </p:txBody>
          </p:sp>
        </p:grpSp>
        <p:sp>
          <p:nvSpPr>
            <p:cNvPr id="15" name="143 Anillo"/>
            <p:cNvSpPr/>
            <p:nvPr/>
          </p:nvSpPr>
          <p:spPr>
            <a:xfrm>
              <a:off x="611189" y="5013325"/>
              <a:ext cx="1162050" cy="1152525"/>
            </a:xfrm>
            <a:prstGeom prst="donut">
              <a:avLst>
                <a:gd name="adj" fmla="val 12381"/>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grpSp>
        <p:nvGrpSpPr>
          <p:cNvPr id="35" name="Group 27"/>
          <p:cNvGrpSpPr>
            <a:grpSpLocks noChangeAspect="1"/>
          </p:cNvGrpSpPr>
          <p:nvPr/>
        </p:nvGrpSpPr>
        <p:grpSpPr bwMode="auto">
          <a:xfrm>
            <a:off x="10911458" y="348005"/>
            <a:ext cx="584200" cy="579438"/>
            <a:chOff x="2339976" y="5013325"/>
            <a:chExt cx="1162050" cy="1152525"/>
          </a:xfrm>
        </p:grpSpPr>
        <p:grpSp>
          <p:nvGrpSpPr>
            <p:cNvPr id="36" name="Group 7"/>
            <p:cNvGrpSpPr>
              <a:grpSpLocks/>
            </p:cNvGrpSpPr>
            <p:nvPr/>
          </p:nvGrpSpPr>
          <p:grpSpPr bwMode="auto">
            <a:xfrm>
              <a:off x="2411413" y="5052224"/>
              <a:ext cx="1039374" cy="880264"/>
              <a:chOff x="1507" y="3655"/>
              <a:chExt cx="386" cy="251"/>
            </a:xfrm>
          </p:grpSpPr>
          <p:sp>
            <p:nvSpPr>
              <p:cNvPr id="38" name="Freeform 8"/>
              <p:cNvSpPr>
                <a:spLocks/>
              </p:cNvSpPr>
              <p:nvPr/>
            </p:nvSpPr>
            <p:spPr bwMode="auto">
              <a:xfrm>
                <a:off x="1512" y="3719"/>
                <a:ext cx="195" cy="101"/>
              </a:xfrm>
              <a:custGeom>
                <a:avLst/>
                <a:gdLst>
                  <a:gd name="T0" fmla="*/ 187 w 195"/>
                  <a:gd name="T1" fmla="*/ 76 h 101"/>
                  <a:gd name="T2" fmla="*/ 181 w 195"/>
                  <a:gd name="T3" fmla="*/ 76 h 101"/>
                  <a:gd name="T4" fmla="*/ 177 w 195"/>
                  <a:gd name="T5" fmla="*/ 76 h 101"/>
                  <a:gd name="T6" fmla="*/ 172 w 195"/>
                  <a:gd name="T7" fmla="*/ 82 h 101"/>
                  <a:gd name="T8" fmla="*/ 172 w 195"/>
                  <a:gd name="T9" fmla="*/ 86 h 101"/>
                  <a:gd name="T10" fmla="*/ 171 w 195"/>
                  <a:gd name="T11" fmla="*/ 88 h 101"/>
                  <a:gd name="T12" fmla="*/ 165 w 195"/>
                  <a:gd name="T13" fmla="*/ 88 h 101"/>
                  <a:gd name="T14" fmla="*/ 157 w 195"/>
                  <a:gd name="T15" fmla="*/ 88 h 101"/>
                  <a:gd name="T16" fmla="*/ 148 w 195"/>
                  <a:gd name="T17" fmla="*/ 88 h 101"/>
                  <a:gd name="T18" fmla="*/ 141 w 195"/>
                  <a:gd name="T19" fmla="*/ 88 h 101"/>
                  <a:gd name="T20" fmla="*/ 136 w 195"/>
                  <a:gd name="T21" fmla="*/ 88 h 101"/>
                  <a:gd name="T22" fmla="*/ 136 w 195"/>
                  <a:gd name="T23" fmla="*/ 86 h 101"/>
                  <a:gd name="T24" fmla="*/ 131 w 195"/>
                  <a:gd name="T25" fmla="*/ 5 h 101"/>
                  <a:gd name="T26" fmla="*/ 131 w 195"/>
                  <a:gd name="T27" fmla="*/ 71 h 101"/>
                  <a:gd name="T28" fmla="*/ 128 w 195"/>
                  <a:gd name="T29" fmla="*/ 79 h 101"/>
                  <a:gd name="T30" fmla="*/ 122 w 195"/>
                  <a:gd name="T31" fmla="*/ 79 h 101"/>
                  <a:gd name="T32" fmla="*/ 115 w 195"/>
                  <a:gd name="T33" fmla="*/ 79 h 101"/>
                  <a:gd name="T34" fmla="*/ 107 w 195"/>
                  <a:gd name="T35" fmla="*/ 79 h 101"/>
                  <a:gd name="T36" fmla="*/ 101 w 195"/>
                  <a:gd name="T37" fmla="*/ 79 h 101"/>
                  <a:gd name="T38" fmla="*/ 99 w 195"/>
                  <a:gd name="T39" fmla="*/ 3 h 101"/>
                  <a:gd name="T40" fmla="*/ 93 w 195"/>
                  <a:gd name="T41" fmla="*/ 50 h 101"/>
                  <a:gd name="T42" fmla="*/ 92 w 195"/>
                  <a:gd name="T43" fmla="*/ 82 h 101"/>
                  <a:gd name="T44" fmla="*/ 84 w 195"/>
                  <a:gd name="T45" fmla="*/ 82 h 101"/>
                  <a:gd name="T46" fmla="*/ 73 w 195"/>
                  <a:gd name="T47" fmla="*/ 82 h 101"/>
                  <a:gd name="T48" fmla="*/ 61 w 195"/>
                  <a:gd name="T49" fmla="*/ 82 h 101"/>
                  <a:gd name="T50" fmla="*/ 51 w 195"/>
                  <a:gd name="T51" fmla="*/ 82 h 101"/>
                  <a:gd name="T52" fmla="*/ 45 w 195"/>
                  <a:gd name="T53" fmla="*/ 82 h 101"/>
                  <a:gd name="T54" fmla="*/ 40 w 195"/>
                  <a:gd name="T55" fmla="*/ 26 h 101"/>
                  <a:gd name="T56" fmla="*/ 40 w 195"/>
                  <a:gd name="T57" fmla="*/ 88 h 101"/>
                  <a:gd name="T58" fmla="*/ 40 w 195"/>
                  <a:gd name="T59" fmla="*/ 94 h 101"/>
                  <a:gd name="T60" fmla="*/ 37 w 195"/>
                  <a:gd name="T61" fmla="*/ 95 h 101"/>
                  <a:gd name="T62" fmla="*/ 31 w 195"/>
                  <a:gd name="T63" fmla="*/ 95 h 101"/>
                  <a:gd name="T64" fmla="*/ 23 w 195"/>
                  <a:gd name="T65" fmla="*/ 95 h 101"/>
                  <a:gd name="T66" fmla="*/ 14 w 195"/>
                  <a:gd name="T67" fmla="*/ 95 h 101"/>
                  <a:gd name="T68" fmla="*/ 8 w 195"/>
                  <a:gd name="T69" fmla="*/ 95 h 101"/>
                  <a:gd name="T70" fmla="*/ 5 w 195"/>
                  <a:gd name="T71" fmla="*/ 84 h 101"/>
                  <a:gd name="T72" fmla="*/ 5 w 195"/>
                  <a:gd name="T73" fmla="*/ 0 h 101"/>
                  <a:gd name="T74" fmla="*/ 45 w 195"/>
                  <a:gd name="T75" fmla="*/ 101 h 101"/>
                  <a:gd name="T76" fmla="*/ 99 w 195"/>
                  <a:gd name="T77" fmla="*/ 85 h 101"/>
                  <a:gd name="T78" fmla="*/ 177 w 195"/>
                  <a:gd name="T79" fmla="*/ 93 h 101"/>
                  <a:gd name="T80" fmla="*/ 195 w 195"/>
                  <a:gd name="T81" fmla="*/ 7 h 101"/>
                  <a:gd name="T82" fmla="*/ 190 w 195"/>
                  <a:gd name="T83" fmla="*/ 51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5"/>
                  <a:gd name="T127" fmla="*/ 0 h 101"/>
                  <a:gd name="T128" fmla="*/ 195 w 195"/>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5" h="101">
                    <a:moveTo>
                      <a:pt x="190" y="76"/>
                    </a:moveTo>
                    <a:lnTo>
                      <a:pt x="188" y="76"/>
                    </a:lnTo>
                    <a:lnTo>
                      <a:pt x="187" y="76"/>
                    </a:lnTo>
                    <a:lnTo>
                      <a:pt x="185" y="76"/>
                    </a:lnTo>
                    <a:lnTo>
                      <a:pt x="183" y="76"/>
                    </a:lnTo>
                    <a:lnTo>
                      <a:pt x="181" y="76"/>
                    </a:lnTo>
                    <a:lnTo>
                      <a:pt x="180" y="76"/>
                    </a:lnTo>
                    <a:lnTo>
                      <a:pt x="178" y="76"/>
                    </a:lnTo>
                    <a:lnTo>
                      <a:pt x="177" y="76"/>
                    </a:lnTo>
                    <a:lnTo>
                      <a:pt x="177" y="7"/>
                    </a:lnTo>
                    <a:lnTo>
                      <a:pt x="172" y="6"/>
                    </a:lnTo>
                    <a:lnTo>
                      <a:pt x="172" y="82"/>
                    </a:lnTo>
                    <a:lnTo>
                      <a:pt x="172" y="84"/>
                    </a:lnTo>
                    <a:lnTo>
                      <a:pt x="172" y="86"/>
                    </a:lnTo>
                    <a:lnTo>
                      <a:pt x="172" y="87"/>
                    </a:lnTo>
                    <a:lnTo>
                      <a:pt x="172" y="88"/>
                    </a:lnTo>
                    <a:lnTo>
                      <a:pt x="171" y="88"/>
                    </a:lnTo>
                    <a:lnTo>
                      <a:pt x="169" y="88"/>
                    </a:lnTo>
                    <a:lnTo>
                      <a:pt x="167" y="88"/>
                    </a:lnTo>
                    <a:lnTo>
                      <a:pt x="165" y="88"/>
                    </a:lnTo>
                    <a:lnTo>
                      <a:pt x="162" y="88"/>
                    </a:lnTo>
                    <a:lnTo>
                      <a:pt x="160" y="88"/>
                    </a:lnTo>
                    <a:lnTo>
                      <a:pt x="157" y="88"/>
                    </a:lnTo>
                    <a:lnTo>
                      <a:pt x="154" y="88"/>
                    </a:lnTo>
                    <a:lnTo>
                      <a:pt x="151" y="88"/>
                    </a:lnTo>
                    <a:lnTo>
                      <a:pt x="148" y="88"/>
                    </a:lnTo>
                    <a:lnTo>
                      <a:pt x="145" y="88"/>
                    </a:lnTo>
                    <a:lnTo>
                      <a:pt x="143" y="88"/>
                    </a:lnTo>
                    <a:lnTo>
                      <a:pt x="141" y="88"/>
                    </a:lnTo>
                    <a:lnTo>
                      <a:pt x="139" y="88"/>
                    </a:lnTo>
                    <a:lnTo>
                      <a:pt x="137" y="88"/>
                    </a:lnTo>
                    <a:lnTo>
                      <a:pt x="136" y="88"/>
                    </a:lnTo>
                    <a:lnTo>
                      <a:pt x="136" y="87"/>
                    </a:lnTo>
                    <a:lnTo>
                      <a:pt x="136" y="86"/>
                    </a:lnTo>
                    <a:lnTo>
                      <a:pt x="136" y="85"/>
                    </a:lnTo>
                    <a:lnTo>
                      <a:pt x="136" y="5"/>
                    </a:lnTo>
                    <a:lnTo>
                      <a:pt x="131" y="5"/>
                    </a:lnTo>
                    <a:lnTo>
                      <a:pt x="131" y="30"/>
                    </a:lnTo>
                    <a:lnTo>
                      <a:pt x="131" y="53"/>
                    </a:lnTo>
                    <a:lnTo>
                      <a:pt x="131" y="71"/>
                    </a:lnTo>
                    <a:lnTo>
                      <a:pt x="131" y="79"/>
                    </a:lnTo>
                    <a:lnTo>
                      <a:pt x="130" y="79"/>
                    </a:lnTo>
                    <a:lnTo>
                      <a:pt x="128" y="79"/>
                    </a:lnTo>
                    <a:lnTo>
                      <a:pt x="127" y="79"/>
                    </a:lnTo>
                    <a:lnTo>
                      <a:pt x="125" y="79"/>
                    </a:lnTo>
                    <a:lnTo>
                      <a:pt x="122" y="79"/>
                    </a:lnTo>
                    <a:lnTo>
                      <a:pt x="120" y="79"/>
                    </a:lnTo>
                    <a:lnTo>
                      <a:pt x="117" y="79"/>
                    </a:lnTo>
                    <a:lnTo>
                      <a:pt x="115" y="79"/>
                    </a:lnTo>
                    <a:lnTo>
                      <a:pt x="112" y="79"/>
                    </a:lnTo>
                    <a:lnTo>
                      <a:pt x="109" y="79"/>
                    </a:lnTo>
                    <a:lnTo>
                      <a:pt x="107" y="79"/>
                    </a:lnTo>
                    <a:lnTo>
                      <a:pt x="105" y="79"/>
                    </a:lnTo>
                    <a:lnTo>
                      <a:pt x="103" y="79"/>
                    </a:lnTo>
                    <a:lnTo>
                      <a:pt x="101" y="79"/>
                    </a:lnTo>
                    <a:lnTo>
                      <a:pt x="100" y="79"/>
                    </a:lnTo>
                    <a:lnTo>
                      <a:pt x="99" y="79"/>
                    </a:lnTo>
                    <a:lnTo>
                      <a:pt x="99" y="3"/>
                    </a:lnTo>
                    <a:lnTo>
                      <a:pt x="93" y="3"/>
                    </a:lnTo>
                    <a:lnTo>
                      <a:pt x="93" y="25"/>
                    </a:lnTo>
                    <a:lnTo>
                      <a:pt x="93" y="50"/>
                    </a:lnTo>
                    <a:lnTo>
                      <a:pt x="93" y="71"/>
                    </a:lnTo>
                    <a:lnTo>
                      <a:pt x="93" y="82"/>
                    </a:lnTo>
                    <a:lnTo>
                      <a:pt x="92" y="82"/>
                    </a:lnTo>
                    <a:lnTo>
                      <a:pt x="90" y="82"/>
                    </a:lnTo>
                    <a:lnTo>
                      <a:pt x="87" y="82"/>
                    </a:lnTo>
                    <a:lnTo>
                      <a:pt x="84" y="82"/>
                    </a:lnTo>
                    <a:lnTo>
                      <a:pt x="81" y="82"/>
                    </a:lnTo>
                    <a:lnTo>
                      <a:pt x="77" y="82"/>
                    </a:lnTo>
                    <a:lnTo>
                      <a:pt x="73" y="82"/>
                    </a:lnTo>
                    <a:lnTo>
                      <a:pt x="69" y="82"/>
                    </a:lnTo>
                    <a:lnTo>
                      <a:pt x="65" y="82"/>
                    </a:lnTo>
                    <a:lnTo>
                      <a:pt x="61" y="82"/>
                    </a:lnTo>
                    <a:lnTo>
                      <a:pt x="57" y="82"/>
                    </a:lnTo>
                    <a:lnTo>
                      <a:pt x="54" y="82"/>
                    </a:lnTo>
                    <a:lnTo>
                      <a:pt x="51" y="82"/>
                    </a:lnTo>
                    <a:lnTo>
                      <a:pt x="49" y="82"/>
                    </a:lnTo>
                    <a:lnTo>
                      <a:pt x="46" y="82"/>
                    </a:lnTo>
                    <a:lnTo>
                      <a:pt x="45" y="82"/>
                    </a:lnTo>
                    <a:lnTo>
                      <a:pt x="45" y="1"/>
                    </a:lnTo>
                    <a:lnTo>
                      <a:pt x="40" y="1"/>
                    </a:lnTo>
                    <a:lnTo>
                      <a:pt x="40" y="26"/>
                    </a:lnTo>
                    <a:lnTo>
                      <a:pt x="40" y="50"/>
                    </a:lnTo>
                    <a:lnTo>
                      <a:pt x="40" y="72"/>
                    </a:lnTo>
                    <a:lnTo>
                      <a:pt x="40" y="88"/>
                    </a:lnTo>
                    <a:lnTo>
                      <a:pt x="40" y="90"/>
                    </a:lnTo>
                    <a:lnTo>
                      <a:pt x="40" y="93"/>
                    </a:lnTo>
                    <a:lnTo>
                      <a:pt x="40" y="94"/>
                    </a:lnTo>
                    <a:lnTo>
                      <a:pt x="40" y="95"/>
                    </a:lnTo>
                    <a:lnTo>
                      <a:pt x="39" y="95"/>
                    </a:lnTo>
                    <a:lnTo>
                      <a:pt x="37" y="95"/>
                    </a:lnTo>
                    <a:lnTo>
                      <a:pt x="35" y="95"/>
                    </a:lnTo>
                    <a:lnTo>
                      <a:pt x="33" y="95"/>
                    </a:lnTo>
                    <a:lnTo>
                      <a:pt x="31" y="95"/>
                    </a:lnTo>
                    <a:lnTo>
                      <a:pt x="28" y="95"/>
                    </a:lnTo>
                    <a:lnTo>
                      <a:pt x="25" y="95"/>
                    </a:lnTo>
                    <a:lnTo>
                      <a:pt x="23" y="95"/>
                    </a:lnTo>
                    <a:lnTo>
                      <a:pt x="20" y="95"/>
                    </a:lnTo>
                    <a:lnTo>
                      <a:pt x="17" y="95"/>
                    </a:lnTo>
                    <a:lnTo>
                      <a:pt x="14" y="95"/>
                    </a:lnTo>
                    <a:lnTo>
                      <a:pt x="12" y="95"/>
                    </a:lnTo>
                    <a:lnTo>
                      <a:pt x="10" y="95"/>
                    </a:lnTo>
                    <a:lnTo>
                      <a:pt x="8" y="95"/>
                    </a:lnTo>
                    <a:lnTo>
                      <a:pt x="6" y="95"/>
                    </a:lnTo>
                    <a:lnTo>
                      <a:pt x="5" y="95"/>
                    </a:lnTo>
                    <a:lnTo>
                      <a:pt x="5" y="84"/>
                    </a:lnTo>
                    <a:lnTo>
                      <a:pt x="5" y="61"/>
                    </a:lnTo>
                    <a:lnTo>
                      <a:pt x="5" y="31"/>
                    </a:lnTo>
                    <a:lnTo>
                      <a:pt x="5" y="0"/>
                    </a:lnTo>
                    <a:lnTo>
                      <a:pt x="0" y="0"/>
                    </a:lnTo>
                    <a:lnTo>
                      <a:pt x="0" y="101"/>
                    </a:lnTo>
                    <a:lnTo>
                      <a:pt x="45" y="101"/>
                    </a:lnTo>
                    <a:lnTo>
                      <a:pt x="45" y="88"/>
                    </a:lnTo>
                    <a:lnTo>
                      <a:pt x="99" y="88"/>
                    </a:lnTo>
                    <a:lnTo>
                      <a:pt x="99" y="85"/>
                    </a:lnTo>
                    <a:lnTo>
                      <a:pt x="131" y="85"/>
                    </a:lnTo>
                    <a:lnTo>
                      <a:pt x="131" y="93"/>
                    </a:lnTo>
                    <a:lnTo>
                      <a:pt x="177" y="93"/>
                    </a:lnTo>
                    <a:lnTo>
                      <a:pt x="177" y="82"/>
                    </a:lnTo>
                    <a:lnTo>
                      <a:pt x="195" y="82"/>
                    </a:lnTo>
                    <a:lnTo>
                      <a:pt x="195" y="7"/>
                    </a:lnTo>
                    <a:lnTo>
                      <a:pt x="190" y="7"/>
                    </a:lnTo>
                    <a:lnTo>
                      <a:pt x="190" y="29"/>
                    </a:lnTo>
                    <a:lnTo>
                      <a:pt x="190" y="51"/>
                    </a:lnTo>
                    <a:lnTo>
                      <a:pt x="190" y="68"/>
                    </a:lnTo>
                    <a:lnTo>
                      <a:pt x="190" y="76"/>
                    </a:lnTo>
                    <a:close/>
                  </a:path>
                </a:pathLst>
              </a:custGeom>
              <a:solidFill>
                <a:srgbClr val="93D8FF"/>
              </a:solidFill>
              <a:ln w="9525">
                <a:noFill/>
                <a:round/>
                <a:headEnd/>
                <a:tailEnd/>
              </a:ln>
            </p:spPr>
            <p:txBody>
              <a:bodyPr/>
              <a:lstStyle/>
              <a:p>
                <a:endParaRPr lang="es-ES"/>
              </a:p>
            </p:txBody>
          </p:sp>
          <p:sp>
            <p:nvSpPr>
              <p:cNvPr id="39" name="Freeform 9"/>
              <p:cNvSpPr>
                <a:spLocks/>
              </p:cNvSpPr>
              <p:nvPr/>
            </p:nvSpPr>
            <p:spPr bwMode="auto">
              <a:xfrm>
                <a:off x="1512" y="3655"/>
                <a:ext cx="195" cy="71"/>
              </a:xfrm>
              <a:custGeom>
                <a:avLst/>
                <a:gdLst>
                  <a:gd name="T0" fmla="*/ 177 w 195"/>
                  <a:gd name="T1" fmla="*/ 0 h 71"/>
                  <a:gd name="T2" fmla="*/ 131 w 195"/>
                  <a:gd name="T3" fmla="*/ 19 h 71"/>
                  <a:gd name="T4" fmla="*/ 45 w 195"/>
                  <a:gd name="T5" fmla="*/ 51 h 71"/>
                  <a:gd name="T6" fmla="*/ 0 w 195"/>
                  <a:gd name="T7" fmla="*/ 16 h 71"/>
                  <a:gd name="T8" fmla="*/ 5 w 195"/>
                  <a:gd name="T9" fmla="*/ 48 h 71"/>
                  <a:gd name="T10" fmla="*/ 5 w 195"/>
                  <a:gd name="T11" fmla="*/ 22 h 71"/>
                  <a:gd name="T12" fmla="*/ 10 w 195"/>
                  <a:gd name="T13" fmla="*/ 22 h 71"/>
                  <a:gd name="T14" fmla="*/ 17 w 195"/>
                  <a:gd name="T15" fmla="*/ 22 h 71"/>
                  <a:gd name="T16" fmla="*/ 25 w 195"/>
                  <a:gd name="T17" fmla="*/ 22 h 71"/>
                  <a:gd name="T18" fmla="*/ 33 w 195"/>
                  <a:gd name="T19" fmla="*/ 22 h 71"/>
                  <a:gd name="T20" fmla="*/ 39 w 195"/>
                  <a:gd name="T21" fmla="*/ 22 h 71"/>
                  <a:gd name="T22" fmla="*/ 40 w 195"/>
                  <a:gd name="T23" fmla="*/ 31 h 71"/>
                  <a:gd name="T24" fmla="*/ 40 w 195"/>
                  <a:gd name="T25" fmla="*/ 54 h 71"/>
                  <a:gd name="T26" fmla="*/ 40 w 195"/>
                  <a:gd name="T27" fmla="*/ 65 h 71"/>
                  <a:gd name="T28" fmla="*/ 46 w 195"/>
                  <a:gd name="T29" fmla="*/ 57 h 71"/>
                  <a:gd name="T30" fmla="*/ 54 w 195"/>
                  <a:gd name="T31" fmla="*/ 57 h 71"/>
                  <a:gd name="T32" fmla="*/ 65 w 195"/>
                  <a:gd name="T33" fmla="*/ 57 h 71"/>
                  <a:gd name="T34" fmla="*/ 77 w 195"/>
                  <a:gd name="T35" fmla="*/ 57 h 71"/>
                  <a:gd name="T36" fmla="*/ 87 w 195"/>
                  <a:gd name="T37" fmla="*/ 57 h 71"/>
                  <a:gd name="T38" fmla="*/ 93 w 195"/>
                  <a:gd name="T39" fmla="*/ 57 h 71"/>
                  <a:gd name="T40" fmla="*/ 93 w 195"/>
                  <a:gd name="T41" fmla="*/ 63 h 71"/>
                  <a:gd name="T42" fmla="*/ 99 w 195"/>
                  <a:gd name="T43" fmla="*/ 51 h 71"/>
                  <a:gd name="T44" fmla="*/ 99 w 195"/>
                  <a:gd name="T45" fmla="*/ 27 h 71"/>
                  <a:gd name="T46" fmla="*/ 101 w 195"/>
                  <a:gd name="T47" fmla="*/ 25 h 71"/>
                  <a:gd name="T48" fmla="*/ 107 w 195"/>
                  <a:gd name="T49" fmla="*/ 25 h 71"/>
                  <a:gd name="T50" fmla="*/ 115 w 195"/>
                  <a:gd name="T51" fmla="*/ 25 h 71"/>
                  <a:gd name="T52" fmla="*/ 122 w 195"/>
                  <a:gd name="T53" fmla="*/ 25 h 71"/>
                  <a:gd name="T54" fmla="*/ 128 w 195"/>
                  <a:gd name="T55" fmla="*/ 25 h 71"/>
                  <a:gd name="T56" fmla="*/ 131 w 195"/>
                  <a:gd name="T57" fmla="*/ 30 h 71"/>
                  <a:gd name="T58" fmla="*/ 131 w 195"/>
                  <a:gd name="T59" fmla="*/ 69 h 71"/>
                  <a:gd name="T60" fmla="*/ 136 w 195"/>
                  <a:gd name="T61" fmla="*/ 14 h 71"/>
                  <a:gd name="T62" fmla="*/ 136 w 195"/>
                  <a:gd name="T63" fmla="*/ 6 h 71"/>
                  <a:gd name="T64" fmla="*/ 141 w 195"/>
                  <a:gd name="T65" fmla="*/ 6 h 71"/>
                  <a:gd name="T66" fmla="*/ 148 w 195"/>
                  <a:gd name="T67" fmla="*/ 6 h 71"/>
                  <a:gd name="T68" fmla="*/ 157 w 195"/>
                  <a:gd name="T69" fmla="*/ 6 h 71"/>
                  <a:gd name="T70" fmla="*/ 165 w 195"/>
                  <a:gd name="T71" fmla="*/ 6 h 71"/>
                  <a:gd name="T72" fmla="*/ 171 w 195"/>
                  <a:gd name="T73" fmla="*/ 6 h 71"/>
                  <a:gd name="T74" fmla="*/ 172 w 195"/>
                  <a:gd name="T75" fmla="*/ 15 h 71"/>
                  <a:gd name="T76" fmla="*/ 172 w 195"/>
                  <a:gd name="T77" fmla="*/ 37 h 71"/>
                  <a:gd name="T78" fmla="*/ 177 w 195"/>
                  <a:gd name="T79" fmla="*/ 43 h 71"/>
                  <a:gd name="T80" fmla="*/ 181 w 195"/>
                  <a:gd name="T81" fmla="*/ 43 h 71"/>
                  <a:gd name="T82" fmla="*/ 187 w 195"/>
                  <a:gd name="T83" fmla="*/ 43 h 71"/>
                  <a:gd name="T84" fmla="*/ 190 w 195"/>
                  <a:gd name="T85" fmla="*/ 46 h 71"/>
                  <a:gd name="T86" fmla="*/ 190 w 195"/>
                  <a:gd name="T87" fmla="*/ 71 h 71"/>
                  <a:gd name="T88" fmla="*/ 192 w 195"/>
                  <a:gd name="T89" fmla="*/ 37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5"/>
                  <a:gd name="T136" fmla="*/ 0 h 71"/>
                  <a:gd name="T137" fmla="*/ 195 w 195"/>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5" h="71">
                    <a:moveTo>
                      <a:pt x="192" y="37"/>
                    </a:moveTo>
                    <a:lnTo>
                      <a:pt x="177" y="37"/>
                    </a:lnTo>
                    <a:lnTo>
                      <a:pt x="177" y="0"/>
                    </a:lnTo>
                    <a:lnTo>
                      <a:pt x="174" y="0"/>
                    </a:lnTo>
                    <a:lnTo>
                      <a:pt x="131" y="0"/>
                    </a:lnTo>
                    <a:lnTo>
                      <a:pt x="131" y="19"/>
                    </a:lnTo>
                    <a:lnTo>
                      <a:pt x="93" y="19"/>
                    </a:lnTo>
                    <a:lnTo>
                      <a:pt x="93" y="51"/>
                    </a:lnTo>
                    <a:lnTo>
                      <a:pt x="45" y="51"/>
                    </a:lnTo>
                    <a:lnTo>
                      <a:pt x="45" y="16"/>
                    </a:lnTo>
                    <a:lnTo>
                      <a:pt x="42" y="16"/>
                    </a:lnTo>
                    <a:lnTo>
                      <a:pt x="0" y="16"/>
                    </a:lnTo>
                    <a:lnTo>
                      <a:pt x="0" y="64"/>
                    </a:lnTo>
                    <a:lnTo>
                      <a:pt x="5" y="64"/>
                    </a:lnTo>
                    <a:lnTo>
                      <a:pt x="5" y="48"/>
                    </a:lnTo>
                    <a:lnTo>
                      <a:pt x="5" y="35"/>
                    </a:lnTo>
                    <a:lnTo>
                      <a:pt x="5" y="26"/>
                    </a:lnTo>
                    <a:lnTo>
                      <a:pt x="5" y="22"/>
                    </a:lnTo>
                    <a:lnTo>
                      <a:pt x="6" y="22"/>
                    </a:lnTo>
                    <a:lnTo>
                      <a:pt x="8" y="22"/>
                    </a:lnTo>
                    <a:lnTo>
                      <a:pt x="10" y="22"/>
                    </a:lnTo>
                    <a:lnTo>
                      <a:pt x="12" y="22"/>
                    </a:lnTo>
                    <a:lnTo>
                      <a:pt x="14" y="22"/>
                    </a:lnTo>
                    <a:lnTo>
                      <a:pt x="17" y="22"/>
                    </a:lnTo>
                    <a:lnTo>
                      <a:pt x="20" y="22"/>
                    </a:lnTo>
                    <a:lnTo>
                      <a:pt x="23" y="22"/>
                    </a:lnTo>
                    <a:lnTo>
                      <a:pt x="25" y="22"/>
                    </a:lnTo>
                    <a:lnTo>
                      <a:pt x="28" y="22"/>
                    </a:lnTo>
                    <a:lnTo>
                      <a:pt x="31" y="22"/>
                    </a:lnTo>
                    <a:lnTo>
                      <a:pt x="33" y="22"/>
                    </a:lnTo>
                    <a:lnTo>
                      <a:pt x="35" y="22"/>
                    </a:lnTo>
                    <a:lnTo>
                      <a:pt x="37" y="22"/>
                    </a:lnTo>
                    <a:lnTo>
                      <a:pt x="39" y="22"/>
                    </a:lnTo>
                    <a:lnTo>
                      <a:pt x="40" y="22"/>
                    </a:lnTo>
                    <a:lnTo>
                      <a:pt x="40" y="25"/>
                    </a:lnTo>
                    <a:lnTo>
                      <a:pt x="40" y="31"/>
                    </a:lnTo>
                    <a:lnTo>
                      <a:pt x="40" y="40"/>
                    </a:lnTo>
                    <a:lnTo>
                      <a:pt x="40" y="51"/>
                    </a:lnTo>
                    <a:lnTo>
                      <a:pt x="40" y="54"/>
                    </a:lnTo>
                    <a:lnTo>
                      <a:pt x="40" y="58"/>
                    </a:lnTo>
                    <a:lnTo>
                      <a:pt x="40" y="61"/>
                    </a:lnTo>
                    <a:lnTo>
                      <a:pt x="40" y="65"/>
                    </a:lnTo>
                    <a:lnTo>
                      <a:pt x="45" y="65"/>
                    </a:lnTo>
                    <a:lnTo>
                      <a:pt x="45" y="57"/>
                    </a:lnTo>
                    <a:lnTo>
                      <a:pt x="46" y="57"/>
                    </a:lnTo>
                    <a:lnTo>
                      <a:pt x="49" y="57"/>
                    </a:lnTo>
                    <a:lnTo>
                      <a:pt x="51" y="57"/>
                    </a:lnTo>
                    <a:lnTo>
                      <a:pt x="54" y="57"/>
                    </a:lnTo>
                    <a:lnTo>
                      <a:pt x="57" y="57"/>
                    </a:lnTo>
                    <a:lnTo>
                      <a:pt x="61" y="57"/>
                    </a:lnTo>
                    <a:lnTo>
                      <a:pt x="65" y="57"/>
                    </a:lnTo>
                    <a:lnTo>
                      <a:pt x="69" y="57"/>
                    </a:lnTo>
                    <a:lnTo>
                      <a:pt x="73" y="57"/>
                    </a:lnTo>
                    <a:lnTo>
                      <a:pt x="77" y="57"/>
                    </a:lnTo>
                    <a:lnTo>
                      <a:pt x="81" y="57"/>
                    </a:lnTo>
                    <a:lnTo>
                      <a:pt x="84" y="57"/>
                    </a:lnTo>
                    <a:lnTo>
                      <a:pt x="87" y="57"/>
                    </a:lnTo>
                    <a:lnTo>
                      <a:pt x="90" y="57"/>
                    </a:lnTo>
                    <a:lnTo>
                      <a:pt x="92" y="57"/>
                    </a:lnTo>
                    <a:lnTo>
                      <a:pt x="93" y="57"/>
                    </a:lnTo>
                    <a:lnTo>
                      <a:pt x="93" y="58"/>
                    </a:lnTo>
                    <a:lnTo>
                      <a:pt x="93" y="60"/>
                    </a:lnTo>
                    <a:lnTo>
                      <a:pt x="93" y="63"/>
                    </a:lnTo>
                    <a:lnTo>
                      <a:pt x="93" y="67"/>
                    </a:lnTo>
                    <a:lnTo>
                      <a:pt x="99" y="67"/>
                    </a:lnTo>
                    <a:lnTo>
                      <a:pt x="99" y="51"/>
                    </a:lnTo>
                    <a:lnTo>
                      <a:pt x="99" y="41"/>
                    </a:lnTo>
                    <a:lnTo>
                      <a:pt x="99" y="33"/>
                    </a:lnTo>
                    <a:lnTo>
                      <a:pt x="99" y="27"/>
                    </a:lnTo>
                    <a:lnTo>
                      <a:pt x="99" y="25"/>
                    </a:lnTo>
                    <a:lnTo>
                      <a:pt x="100" y="25"/>
                    </a:lnTo>
                    <a:lnTo>
                      <a:pt x="101" y="25"/>
                    </a:lnTo>
                    <a:lnTo>
                      <a:pt x="103" y="25"/>
                    </a:lnTo>
                    <a:lnTo>
                      <a:pt x="105" y="25"/>
                    </a:lnTo>
                    <a:lnTo>
                      <a:pt x="107" y="25"/>
                    </a:lnTo>
                    <a:lnTo>
                      <a:pt x="109" y="25"/>
                    </a:lnTo>
                    <a:lnTo>
                      <a:pt x="112" y="25"/>
                    </a:lnTo>
                    <a:lnTo>
                      <a:pt x="115" y="25"/>
                    </a:lnTo>
                    <a:lnTo>
                      <a:pt x="117" y="25"/>
                    </a:lnTo>
                    <a:lnTo>
                      <a:pt x="120" y="25"/>
                    </a:lnTo>
                    <a:lnTo>
                      <a:pt x="122" y="25"/>
                    </a:lnTo>
                    <a:lnTo>
                      <a:pt x="125" y="25"/>
                    </a:lnTo>
                    <a:lnTo>
                      <a:pt x="127" y="25"/>
                    </a:lnTo>
                    <a:lnTo>
                      <a:pt x="128" y="25"/>
                    </a:lnTo>
                    <a:lnTo>
                      <a:pt x="130" y="25"/>
                    </a:lnTo>
                    <a:lnTo>
                      <a:pt x="131" y="25"/>
                    </a:lnTo>
                    <a:lnTo>
                      <a:pt x="131" y="30"/>
                    </a:lnTo>
                    <a:lnTo>
                      <a:pt x="131" y="39"/>
                    </a:lnTo>
                    <a:lnTo>
                      <a:pt x="131" y="53"/>
                    </a:lnTo>
                    <a:lnTo>
                      <a:pt x="131" y="69"/>
                    </a:lnTo>
                    <a:lnTo>
                      <a:pt x="136" y="69"/>
                    </a:lnTo>
                    <a:lnTo>
                      <a:pt x="136" y="19"/>
                    </a:lnTo>
                    <a:lnTo>
                      <a:pt x="136" y="14"/>
                    </a:lnTo>
                    <a:lnTo>
                      <a:pt x="136" y="10"/>
                    </a:lnTo>
                    <a:lnTo>
                      <a:pt x="136" y="7"/>
                    </a:lnTo>
                    <a:lnTo>
                      <a:pt x="136" y="6"/>
                    </a:lnTo>
                    <a:lnTo>
                      <a:pt x="137" y="6"/>
                    </a:lnTo>
                    <a:lnTo>
                      <a:pt x="139" y="6"/>
                    </a:lnTo>
                    <a:lnTo>
                      <a:pt x="141" y="6"/>
                    </a:lnTo>
                    <a:lnTo>
                      <a:pt x="143" y="6"/>
                    </a:lnTo>
                    <a:lnTo>
                      <a:pt x="145" y="6"/>
                    </a:lnTo>
                    <a:lnTo>
                      <a:pt x="148" y="6"/>
                    </a:lnTo>
                    <a:lnTo>
                      <a:pt x="151" y="6"/>
                    </a:lnTo>
                    <a:lnTo>
                      <a:pt x="154" y="6"/>
                    </a:lnTo>
                    <a:lnTo>
                      <a:pt x="157" y="6"/>
                    </a:lnTo>
                    <a:lnTo>
                      <a:pt x="160" y="6"/>
                    </a:lnTo>
                    <a:lnTo>
                      <a:pt x="162" y="6"/>
                    </a:lnTo>
                    <a:lnTo>
                      <a:pt x="165" y="6"/>
                    </a:lnTo>
                    <a:lnTo>
                      <a:pt x="167" y="6"/>
                    </a:lnTo>
                    <a:lnTo>
                      <a:pt x="169" y="6"/>
                    </a:lnTo>
                    <a:lnTo>
                      <a:pt x="171" y="6"/>
                    </a:lnTo>
                    <a:lnTo>
                      <a:pt x="172" y="6"/>
                    </a:lnTo>
                    <a:lnTo>
                      <a:pt x="172" y="9"/>
                    </a:lnTo>
                    <a:lnTo>
                      <a:pt x="172" y="15"/>
                    </a:lnTo>
                    <a:lnTo>
                      <a:pt x="172" y="25"/>
                    </a:lnTo>
                    <a:lnTo>
                      <a:pt x="172" y="37"/>
                    </a:lnTo>
                    <a:lnTo>
                      <a:pt x="172" y="70"/>
                    </a:lnTo>
                    <a:lnTo>
                      <a:pt x="177" y="71"/>
                    </a:lnTo>
                    <a:lnTo>
                      <a:pt x="177" y="43"/>
                    </a:lnTo>
                    <a:lnTo>
                      <a:pt x="178" y="43"/>
                    </a:lnTo>
                    <a:lnTo>
                      <a:pt x="180" y="43"/>
                    </a:lnTo>
                    <a:lnTo>
                      <a:pt x="181" y="43"/>
                    </a:lnTo>
                    <a:lnTo>
                      <a:pt x="183" y="43"/>
                    </a:lnTo>
                    <a:lnTo>
                      <a:pt x="185" y="43"/>
                    </a:lnTo>
                    <a:lnTo>
                      <a:pt x="187" y="43"/>
                    </a:lnTo>
                    <a:lnTo>
                      <a:pt x="188" y="43"/>
                    </a:lnTo>
                    <a:lnTo>
                      <a:pt x="190" y="43"/>
                    </a:lnTo>
                    <a:lnTo>
                      <a:pt x="190" y="46"/>
                    </a:lnTo>
                    <a:lnTo>
                      <a:pt x="190" y="52"/>
                    </a:lnTo>
                    <a:lnTo>
                      <a:pt x="190" y="61"/>
                    </a:lnTo>
                    <a:lnTo>
                      <a:pt x="190" y="71"/>
                    </a:lnTo>
                    <a:lnTo>
                      <a:pt x="195" y="71"/>
                    </a:lnTo>
                    <a:lnTo>
                      <a:pt x="195" y="37"/>
                    </a:lnTo>
                    <a:lnTo>
                      <a:pt x="192" y="37"/>
                    </a:lnTo>
                    <a:close/>
                  </a:path>
                </a:pathLst>
              </a:custGeom>
              <a:solidFill>
                <a:srgbClr val="93D8FF"/>
              </a:solidFill>
              <a:ln w="9525">
                <a:noFill/>
                <a:round/>
                <a:headEnd/>
                <a:tailEnd/>
              </a:ln>
            </p:spPr>
            <p:txBody>
              <a:bodyPr/>
              <a:lstStyle/>
              <a:p>
                <a:endParaRPr lang="es-ES"/>
              </a:p>
            </p:txBody>
          </p:sp>
          <p:sp>
            <p:nvSpPr>
              <p:cNvPr id="40" name="Freeform 10"/>
              <p:cNvSpPr>
                <a:spLocks/>
              </p:cNvSpPr>
              <p:nvPr/>
            </p:nvSpPr>
            <p:spPr bwMode="auto">
              <a:xfrm>
                <a:off x="1716" y="3712"/>
                <a:ext cx="28" cy="16"/>
              </a:xfrm>
              <a:custGeom>
                <a:avLst/>
                <a:gdLst>
                  <a:gd name="T0" fmla="*/ 26 w 28"/>
                  <a:gd name="T1" fmla="*/ 0 h 16"/>
                  <a:gd name="T2" fmla="*/ 0 w 28"/>
                  <a:gd name="T3" fmla="*/ 0 h 16"/>
                  <a:gd name="T4" fmla="*/ 0 w 28"/>
                  <a:gd name="T5" fmla="*/ 15 h 16"/>
                  <a:gd name="T6" fmla="*/ 5 w 28"/>
                  <a:gd name="T7" fmla="*/ 15 h 16"/>
                  <a:gd name="T8" fmla="*/ 5 w 28"/>
                  <a:gd name="T9" fmla="*/ 12 h 16"/>
                  <a:gd name="T10" fmla="*/ 5 w 28"/>
                  <a:gd name="T11" fmla="*/ 9 h 16"/>
                  <a:gd name="T12" fmla="*/ 5 w 28"/>
                  <a:gd name="T13" fmla="*/ 7 h 16"/>
                  <a:gd name="T14" fmla="*/ 5 w 28"/>
                  <a:gd name="T15" fmla="*/ 6 h 16"/>
                  <a:gd name="T16" fmla="*/ 7 w 28"/>
                  <a:gd name="T17" fmla="*/ 6 h 16"/>
                  <a:gd name="T18" fmla="*/ 9 w 28"/>
                  <a:gd name="T19" fmla="*/ 6 h 16"/>
                  <a:gd name="T20" fmla="*/ 11 w 28"/>
                  <a:gd name="T21" fmla="*/ 6 h 16"/>
                  <a:gd name="T22" fmla="*/ 14 w 28"/>
                  <a:gd name="T23" fmla="*/ 6 h 16"/>
                  <a:gd name="T24" fmla="*/ 17 w 28"/>
                  <a:gd name="T25" fmla="*/ 6 h 16"/>
                  <a:gd name="T26" fmla="*/ 19 w 28"/>
                  <a:gd name="T27" fmla="*/ 6 h 16"/>
                  <a:gd name="T28" fmla="*/ 21 w 28"/>
                  <a:gd name="T29" fmla="*/ 6 h 16"/>
                  <a:gd name="T30" fmla="*/ 23 w 28"/>
                  <a:gd name="T31" fmla="*/ 6 h 16"/>
                  <a:gd name="T32" fmla="*/ 23 w 28"/>
                  <a:gd name="T33" fmla="*/ 7 h 16"/>
                  <a:gd name="T34" fmla="*/ 23 w 28"/>
                  <a:gd name="T35" fmla="*/ 9 h 16"/>
                  <a:gd name="T36" fmla="*/ 23 w 28"/>
                  <a:gd name="T37" fmla="*/ 12 h 16"/>
                  <a:gd name="T38" fmla="*/ 23 w 28"/>
                  <a:gd name="T39" fmla="*/ 16 h 16"/>
                  <a:gd name="T40" fmla="*/ 28 w 28"/>
                  <a:gd name="T41" fmla="*/ 16 h 16"/>
                  <a:gd name="T42" fmla="*/ 28 w 28"/>
                  <a:gd name="T43" fmla="*/ 0 h 16"/>
                  <a:gd name="T44" fmla="*/ 26 w 28"/>
                  <a:gd name="T45" fmla="*/ 0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16"/>
                  <a:gd name="T71" fmla="*/ 28 w 28"/>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16">
                    <a:moveTo>
                      <a:pt x="26" y="0"/>
                    </a:moveTo>
                    <a:lnTo>
                      <a:pt x="0" y="0"/>
                    </a:lnTo>
                    <a:lnTo>
                      <a:pt x="0" y="15"/>
                    </a:lnTo>
                    <a:lnTo>
                      <a:pt x="5" y="15"/>
                    </a:lnTo>
                    <a:lnTo>
                      <a:pt x="5" y="12"/>
                    </a:lnTo>
                    <a:lnTo>
                      <a:pt x="5" y="9"/>
                    </a:lnTo>
                    <a:lnTo>
                      <a:pt x="5" y="7"/>
                    </a:lnTo>
                    <a:lnTo>
                      <a:pt x="5" y="6"/>
                    </a:lnTo>
                    <a:lnTo>
                      <a:pt x="7" y="6"/>
                    </a:lnTo>
                    <a:lnTo>
                      <a:pt x="9" y="6"/>
                    </a:lnTo>
                    <a:lnTo>
                      <a:pt x="11" y="6"/>
                    </a:lnTo>
                    <a:lnTo>
                      <a:pt x="14" y="6"/>
                    </a:lnTo>
                    <a:lnTo>
                      <a:pt x="17" y="6"/>
                    </a:lnTo>
                    <a:lnTo>
                      <a:pt x="19" y="6"/>
                    </a:lnTo>
                    <a:lnTo>
                      <a:pt x="21" y="6"/>
                    </a:lnTo>
                    <a:lnTo>
                      <a:pt x="23" y="6"/>
                    </a:lnTo>
                    <a:lnTo>
                      <a:pt x="23" y="7"/>
                    </a:lnTo>
                    <a:lnTo>
                      <a:pt x="23" y="9"/>
                    </a:lnTo>
                    <a:lnTo>
                      <a:pt x="23" y="12"/>
                    </a:lnTo>
                    <a:lnTo>
                      <a:pt x="23" y="16"/>
                    </a:lnTo>
                    <a:lnTo>
                      <a:pt x="28" y="16"/>
                    </a:lnTo>
                    <a:lnTo>
                      <a:pt x="28" y="0"/>
                    </a:lnTo>
                    <a:lnTo>
                      <a:pt x="26" y="0"/>
                    </a:lnTo>
                    <a:close/>
                  </a:path>
                </a:pathLst>
              </a:custGeom>
              <a:solidFill>
                <a:srgbClr val="93D8FF"/>
              </a:solidFill>
              <a:ln w="9525">
                <a:noFill/>
                <a:round/>
                <a:headEnd/>
                <a:tailEnd/>
              </a:ln>
            </p:spPr>
            <p:txBody>
              <a:bodyPr/>
              <a:lstStyle/>
              <a:p>
                <a:endParaRPr lang="es-ES"/>
              </a:p>
            </p:txBody>
          </p:sp>
          <p:sp>
            <p:nvSpPr>
              <p:cNvPr id="41" name="Freeform 11"/>
              <p:cNvSpPr>
                <a:spLocks/>
              </p:cNvSpPr>
              <p:nvPr/>
            </p:nvSpPr>
            <p:spPr bwMode="auto">
              <a:xfrm>
                <a:off x="1716" y="3727"/>
                <a:ext cx="28" cy="61"/>
              </a:xfrm>
              <a:custGeom>
                <a:avLst/>
                <a:gdLst>
                  <a:gd name="T0" fmla="*/ 23 w 28"/>
                  <a:gd name="T1" fmla="*/ 55 h 61"/>
                  <a:gd name="T2" fmla="*/ 21 w 28"/>
                  <a:gd name="T3" fmla="*/ 55 h 61"/>
                  <a:gd name="T4" fmla="*/ 19 w 28"/>
                  <a:gd name="T5" fmla="*/ 55 h 61"/>
                  <a:gd name="T6" fmla="*/ 17 w 28"/>
                  <a:gd name="T7" fmla="*/ 55 h 61"/>
                  <a:gd name="T8" fmla="*/ 14 w 28"/>
                  <a:gd name="T9" fmla="*/ 55 h 61"/>
                  <a:gd name="T10" fmla="*/ 11 w 28"/>
                  <a:gd name="T11" fmla="*/ 55 h 61"/>
                  <a:gd name="T12" fmla="*/ 9 w 28"/>
                  <a:gd name="T13" fmla="*/ 55 h 61"/>
                  <a:gd name="T14" fmla="*/ 7 w 28"/>
                  <a:gd name="T15" fmla="*/ 55 h 61"/>
                  <a:gd name="T16" fmla="*/ 5 w 28"/>
                  <a:gd name="T17" fmla="*/ 55 h 61"/>
                  <a:gd name="T18" fmla="*/ 5 w 28"/>
                  <a:gd name="T19" fmla="*/ 47 h 61"/>
                  <a:gd name="T20" fmla="*/ 5 w 28"/>
                  <a:gd name="T21" fmla="*/ 32 h 61"/>
                  <a:gd name="T22" fmla="*/ 5 w 28"/>
                  <a:gd name="T23" fmla="*/ 15 h 61"/>
                  <a:gd name="T24" fmla="*/ 5 w 28"/>
                  <a:gd name="T25" fmla="*/ 0 h 61"/>
                  <a:gd name="T26" fmla="*/ 0 w 28"/>
                  <a:gd name="T27" fmla="*/ 0 h 61"/>
                  <a:gd name="T28" fmla="*/ 0 w 28"/>
                  <a:gd name="T29" fmla="*/ 61 h 61"/>
                  <a:gd name="T30" fmla="*/ 28 w 28"/>
                  <a:gd name="T31" fmla="*/ 61 h 61"/>
                  <a:gd name="T32" fmla="*/ 28 w 28"/>
                  <a:gd name="T33" fmla="*/ 1 h 61"/>
                  <a:gd name="T34" fmla="*/ 23 w 28"/>
                  <a:gd name="T35" fmla="*/ 1 h 61"/>
                  <a:gd name="T36" fmla="*/ 23 w 28"/>
                  <a:gd name="T37" fmla="*/ 16 h 61"/>
                  <a:gd name="T38" fmla="*/ 23 w 28"/>
                  <a:gd name="T39" fmla="*/ 33 h 61"/>
                  <a:gd name="T40" fmla="*/ 23 w 28"/>
                  <a:gd name="T41" fmla="*/ 47 h 61"/>
                  <a:gd name="T42" fmla="*/ 23 w 28"/>
                  <a:gd name="T43" fmla="*/ 55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61"/>
                  <a:gd name="T68" fmla="*/ 28 w 28"/>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61">
                    <a:moveTo>
                      <a:pt x="23" y="55"/>
                    </a:moveTo>
                    <a:lnTo>
                      <a:pt x="21" y="55"/>
                    </a:lnTo>
                    <a:lnTo>
                      <a:pt x="19" y="55"/>
                    </a:lnTo>
                    <a:lnTo>
                      <a:pt x="17" y="55"/>
                    </a:lnTo>
                    <a:lnTo>
                      <a:pt x="14" y="55"/>
                    </a:lnTo>
                    <a:lnTo>
                      <a:pt x="11" y="55"/>
                    </a:lnTo>
                    <a:lnTo>
                      <a:pt x="9" y="55"/>
                    </a:lnTo>
                    <a:lnTo>
                      <a:pt x="7" y="55"/>
                    </a:lnTo>
                    <a:lnTo>
                      <a:pt x="5" y="55"/>
                    </a:lnTo>
                    <a:lnTo>
                      <a:pt x="5" y="47"/>
                    </a:lnTo>
                    <a:lnTo>
                      <a:pt x="5" y="32"/>
                    </a:lnTo>
                    <a:lnTo>
                      <a:pt x="5" y="15"/>
                    </a:lnTo>
                    <a:lnTo>
                      <a:pt x="5" y="0"/>
                    </a:lnTo>
                    <a:lnTo>
                      <a:pt x="0" y="0"/>
                    </a:lnTo>
                    <a:lnTo>
                      <a:pt x="0" y="61"/>
                    </a:lnTo>
                    <a:lnTo>
                      <a:pt x="28" y="61"/>
                    </a:lnTo>
                    <a:lnTo>
                      <a:pt x="28" y="1"/>
                    </a:lnTo>
                    <a:lnTo>
                      <a:pt x="23" y="1"/>
                    </a:lnTo>
                    <a:lnTo>
                      <a:pt x="23" y="16"/>
                    </a:lnTo>
                    <a:lnTo>
                      <a:pt x="23" y="33"/>
                    </a:lnTo>
                    <a:lnTo>
                      <a:pt x="23" y="47"/>
                    </a:lnTo>
                    <a:lnTo>
                      <a:pt x="23" y="55"/>
                    </a:lnTo>
                    <a:close/>
                  </a:path>
                </a:pathLst>
              </a:custGeom>
              <a:solidFill>
                <a:srgbClr val="93D8FF"/>
              </a:solidFill>
              <a:ln w="9525">
                <a:noFill/>
                <a:round/>
                <a:headEnd/>
                <a:tailEnd/>
              </a:ln>
            </p:spPr>
            <p:txBody>
              <a:bodyPr/>
              <a:lstStyle/>
              <a:p>
                <a:endParaRPr lang="es-ES"/>
              </a:p>
            </p:txBody>
          </p:sp>
          <p:sp>
            <p:nvSpPr>
              <p:cNvPr id="42" name="Rectangle 12"/>
              <p:cNvSpPr>
                <a:spLocks noChangeArrowheads="1"/>
              </p:cNvSpPr>
              <p:nvPr/>
            </p:nvSpPr>
            <p:spPr bwMode="auto">
              <a:xfrm>
                <a:off x="1521" y="3681"/>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43" name="Rectangle 13"/>
              <p:cNvSpPr>
                <a:spLocks noChangeArrowheads="1"/>
              </p:cNvSpPr>
              <p:nvPr/>
            </p:nvSpPr>
            <p:spPr bwMode="auto">
              <a:xfrm>
                <a:off x="1521" y="3697"/>
                <a:ext cx="3" cy="9"/>
              </a:xfrm>
              <a:prstGeom prst="rect">
                <a:avLst/>
              </a:prstGeom>
              <a:solidFill>
                <a:srgbClr val="93D8FF"/>
              </a:solidFill>
              <a:ln w="9525">
                <a:noFill/>
                <a:miter lim="800000"/>
                <a:headEnd/>
                <a:tailEnd/>
              </a:ln>
            </p:spPr>
            <p:txBody>
              <a:bodyPr/>
              <a:lstStyle/>
              <a:p>
                <a:pPr eaLnBrk="1" hangingPunct="1"/>
                <a:endParaRPr lang="en-GB" altLang="en-US"/>
              </a:p>
            </p:txBody>
          </p:sp>
          <p:sp>
            <p:nvSpPr>
              <p:cNvPr id="44" name="Rectangle 14"/>
              <p:cNvSpPr>
                <a:spLocks noChangeArrowheads="1"/>
              </p:cNvSpPr>
              <p:nvPr/>
            </p:nvSpPr>
            <p:spPr bwMode="auto">
              <a:xfrm>
                <a:off x="1521" y="3712"/>
                <a:ext cx="3" cy="9"/>
              </a:xfrm>
              <a:prstGeom prst="rect">
                <a:avLst/>
              </a:prstGeom>
              <a:solidFill>
                <a:srgbClr val="93D8FF"/>
              </a:solidFill>
              <a:ln w="9525">
                <a:noFill/>
                <a:miter lim="800000"/>
                <a:headEnd/>
                <a:tailEnd/>
              </a:ln>
            </p:spPr>
            <p:txBody>
              <a:bodyPr/>
              <a:lstStyle/>
              <a:p>
                <a:pPr eaLnBrk="1" hangingPunct="1"/>
                <a:endParaRPr lang="en-GB" altLang="en-US"/>
              </a:p>
            </p:txBody>
          </p:sp>
          <p:sp>
            <p:nvSpPr>
              <p:cNvPr id="45" name="Rectangle 15"/>
              <p:cNvSpPr>
                <a:spLocks noChangeArrowheads="1"/>
              </p:cNvSpPr>
              <p:nvPr/>
            </p:nvSpPr>
            <p:spPr bwMode="auto">
              <a:xfrm>
                <a:off x="1521" y="3727"/>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46" name="Rectangle 16"/>
              <p:cNvSpPr>
                <a:spLocks noChangeArrowheads="1"/>
              </p:cNvSpPr>
              <p:nvPr/>
            </p:nvSpPr>
            <p:spPr bwMode="auto">
              <a:xfrm>
                <a:off x="1521" y="3742"/>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47" name="Rectangle 17"/>
              <p:cNvSpPr>
                <a:spLocks noChangeArrowheads="1"/>
              </p:cNvSpPr>
              <p:nvPr/>
            </p:nvSpPr>
            <p:spPr bwMode="auto">
              <a:xfrm>
                <a:off x="1521" y="3757"/>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48" name="Rectangle 18"/>
              <p:cNvSpPr>
                <a:spLocks noChangeArrowheads="1"/>
              </p:cNvSpPr>
              <p:nvPr/>
            </p:nvSpPr>
            <p:spPr bwMode="auto">
              <a:xfrm>
                <a:off x="1521" y="3772"/>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49" name="Rectangle 19"/>
              <p:cNvSpPr>
                <a:spLocks noChangeArrowheads="1"/>
              </p:cNvSpPr>
              <p:nvPr/>
            </p:nvSpPr>
            <p:spPr bwMode="auto">
              <a:xfrm>
                <a:off x="1521" y="3787"/>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50" name="Rectangle 20"/>
              <p:cNvSpPr>
                <a:spLocks noChangeArrowheads="1"/>
              </p:cNvSpPr>
              <p:nvPr/>
            </p:nvSpPr>
            <p:spPr bwMode="auto">
              <a:xfrm>
                <a:off x="1529" y="3681"/>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51" name="Rectangle 21"/>
              <p:cNvSpPr>
                <a:spLocks noChangeArrowheads="1"/>
              </p:cNvSpPr>
              <p:nvPr/>
            </p:nvSpPr>
            <p:spPr bwMode="auto">
              <a:xfrm>
                <a:off x="1529" y="3697"/>
                <a:ext cx="3" cy="9"/>
              </a:xfrm>
              <a:prstGeom prst="rect">
                <a:avLst/>
              </a:prstGeom>
              <a:solidFill>
                <a:srgbClr val="93D8FF"/>
              </a:solidFill>
              <a:ln w="9525">
                <a:noFill/>
                <a:miter lim="800000"/>
                <a:headEnd/>
                <a:tailEnd/>
              </a:ln>
            </p:spPr>
            <p:txBody>
              <a:bodyPr/>
              <a:lstStyle/>
              <a:p>
                <a:pPr eaLnBrk="1" hangingPunct="1"/>
                <a:endParaRPr lang="en-GB" altLang="en-US"/>
              </a:p>
            </p:txBody>
          </p:sp>
          <p:sp>
            <p:nvSpPr>
              <p:cNvPr id="52" name="Rectangle 22"/>
              <p:cNvSpPr>
                <a:spLocks noChangeArrowheads="1"/>
              </p:cNvSpPr>
              <p:nvPr/>
            </p:nvSpPr>
            <p:spPr bwMode="auto">
              <a:xfrm>
                <a:off x="1529" y="3712"/>
                <a:ext cx="3" cy="9"/>
              </a:xfrm>
              <a:prstGeom prst="rect">
                <a:avLst/>
              </a:prstGeom>
              <a:solidFill>
                <a:srgbClr val="93D8FF"/>
              </a:solidFill>
              <a:ln w="9525">
                <a:noFill/>
                <a:miter lim="800000"/>
                <a:headEnd/>
                <a:tailEnd/>
              </a:ln>
            </p:spPr>
            <p:txBody>
              <a:bodyPr/>
              <a:lstStyle/>
              <a:p>
                <a:pPr eaLnBrk="1" hangingPunct="1"/>
                <a:endParaRPr lang="en-GB" altLang="en-US"/>
              </a:p>
            </p:txBody>
          </p:sp>
          <p:sp>
            <p:nvSpPr>
              <p:cNvPr id="53" name="Rectangle 23"/>
              <p:cNvSpPr>
                <a:spLocks noChangeArrowheads="1"/>
              </p:cNvSpPr>
              <p:nvPr/>
            </p:nvSpPr>
            <p:spPr bwMode="auto">
              <a:xfrm>
                <a:off x="1529" y="3727"/>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60" name="Rectangle 24"/>
              <p:cNvSpPr>
                <a:spLocks noChangeArrowheads="1"/>
              </p:cNvSpPr>
              <p:nvPr/>
            </p:nvSpPr>
            <p:spPr bwMode="auto">
              <a:xfrm>
                <a:off x="1529" y="3742"/>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61" name="Rectangle 25"/>
              <p:cNvSpPr>
                <a:spLocks noChangeArrowheads="1"/>
              </p:cNvSpPr>
              <p:nvPr/>
            </p:nvSpPr>
            <p:spPr bwMode="auto">
              <a:xfrm>
                <a:off x="1529" y="3757"/>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62" name="Rectangle 26"/>
              <p:cNvSpPr>
                <a:spLocks noChangeArrowheads="1"/>
              </p:cNvSpPr>
              <p:nvPr/>
            </p:nvSpPr>
            <p:spPr bwMode="auto">
              <a:xfrm>
                <a:off x="1529" y="3772"/>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63" name="Rectangle 27"/>
              <p:cNvSpPr>
                <a:spLocks noChangeArrowheads="1"/>
              </p:cNvSpPr>
              <p:nvPr/>
            </p:nvSpPr>
            <p:spPr bwMode="auto">
              <a:xfrm>
                <a:off x="1529" y="3787"/>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64" name="Rectangle 28"/>
              <p:cNvSpPr>
                <a:spLocks noChangeArrowheads="1"/>
              </p:cNvSpPr>
              <p:nvPr/>
            </p:nvSpPr>
            <p:spPr bwMode="auto">
              <a:xfrm>
                <a:off x="1537" y="3681"/>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65" name="Rectangle 29"/>
              <p:cNvSpPr>
                <a:spLocks noChangeArrowheads="1"/>
              </p:cNvSpPr>
              <p:nvPr/>
            </p:nvSpPr>
            <p:spPr bwMode="auto">
              <a:xfrm>
                <a:off x="1537" y="3697"/>
                <a:ext cx="3" cy="9"/>
              </a:xfrm>
              <a:prstGeom prst="rect">
                <a:avLst/>
              </a:prstGeom>
              <a:solidFill>
                <a:srgbClr val="93D8FF"/>
              </a:solidFill>
              <a:ln w="9525">
                <a:noFill/>
                <a:miter lim="800000"/>
                <a:headEnd/>
                <a:tailEnd/>
              </a:ln>
            </p:spPr>
            <p:txBody>
              <a:bodyPr/>
              <a:lstStyle/>
              <a:p>
                <a:pPr eaLnBrk="1" hangingPunct="1"/>
                <a:endParaRPr lang="en-GB" altLang="en-US"/>
              </a:p>
            </p:txBody>
          </p:sp>
          <p:sp>
            <p:nvSpPr>
              <p:cNvPr id="66" name="Rectangle 30"/>
              <p:cNvSpPr>
                <a:spLocks noChangeArrowheads="1"/>
              </p:cNvSpPr>
              <p:nvPr/>
            </p:nvSpPr>
            <p:spPr bwMode="auto">
              <a:xfrm>
                <a:off x="1537" y="3712"/>
                <a:ext cx="3" cy="9"/>
              </a:xfrm>
              <a:prstGeom prst="rect">
                <a:avLst/>
              </a:prstGeom>
              <a:solidFill>
                <a:srgbClr val="93D8FF"/>
              </a:solidFill>
              <a:ln w="9525">
                <a:noFill/>
                <a:miter lim="800000"/>
                <a:headEnd/>
                <a:tailEnd/>
              </a:ln>
            </p:spPr>
            <p:txBody>
              <a:bodyPr/>
              <a:lstStyle/>
              <a:p>
                <a:pPr eaLnBrk="1" hangingPunct="1"/>
                <a:endParaRPr lang="en-GB" altLang="en-US"/>
              </a:p>
            </p:txBody>
          </p:sp>
          <p:sp>
            <p:nvSpPr>
              <p:cNvPr id="67" name="Rectangle 31"/>
              <p:cNvSpPr>
                <a:spLocks noChangeArrowheads="1"/>
              </p:cNvSpPr>
              <p:nvPr/>
            </p:nvSpPr>
            <p:spPr bwMode="auto">
              <a:xfrm>
                <a:off x="1537" y="3727"/>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68" name="Rectangle 32"/>
              <p:cNvSpPr>
                <a:spLocks noChangeArrowheads="1"/>
              </p:cNvSpPr>
              <p:nvPr/>
            </p:nvSpPr>
            <p:spPr bwMode="auto">
              <a:xfrm>
                <a:off x="1537" y="3742"/>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69" name="Rectangle 33"/>
              <p:cNvSpPr>
                <a:spLocks noChangeArrowheads="1"/>
              </p:cNvSpPr>
              <p:nvPr/>
            </p:nvSpPr>
            <p:spPr bwMode="auto">
              <a:xfrm>
                <a:off x="1537" y="3757"/>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70" name="Rectangle 34"/>
              <p:cNvSpPr>
                <a:spLocks noChangeArrowheads="1"/>
              </p:cNvSpPr>
              <p:nvPr/>
            </p:nvSpPr>
            <p:spPr bwMode="auto">
              <a:xfrm>
                <a:off x="1537" y="3772"/>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71" name="Rectangle 35"/>
              <p:cNvSpPr>
                <a:spLocks noChangeArrowheads="1"/>
              </p:cNvSpPr>
              <p:nvPr/>
            </p:nvSpPr>
            <p:spPr bwMode="auto">
              <a:xfrm>
                <a:off x="1537" y="3787"/>
                <a:ext cx="3" cy="10"/>
              </a:xfrm>
              <a:prstGeom prst="rect">
                <a:avLst/>
              </a:prstGeom>
              <a:solidFill>
                <a:srgbClr val="93D8FF"/>
              </a:solidFill>
              <a:ln w="9525">
                <a:noFill/>
                <a:miter lim="800000"/>
                <a:headEnd/>
                <a:tailEnd/>
              </a:ln>
            </p:spPr>
            <p:txBody>
              <a:bodyPr/>
              <a:lstStyle/>
              <a:p>
                <a:pPr eaLnBrk="1" hangingPunct="1"/>
                <a:endParaRPr lang="en-GB" altLang="en-US"/>
              </a:p>
            </p:txBody>
          </p:sp>
          <p:sp>
            <p:nvSpPr>
              <p:cNvPr id="72" name="Rectangle 36"/>
              <p:cNvSpPr>
                <a:spLocks noChangeArrowheads="1"/>
              </p:cNvSpPr>
              <p:nvPr/>
            </p:nvSpPr>
            <p:spPr bwMode="auto">
              <a:xfrm>
                <a:off x="1545" y="3681"/>
                <a:ext cx="4" cy="10"/>
              </a:xfrm>
              <a:prstGeom prst="rect">
                <a:avLst/>
              </a:prstGeom>
              <a:solidFill>
                <a:srgbClr val="93D8FF"/>
              </a:solidFill>
              <a:ln w="9525">
                <a:noFill/>
                <a:miter lim="800000"/>
                <a:headEnd/>
                <a:tailEnd/>
              </a:ln>
            </p:spPr>
            <p:txBody>
              <a:bodyPr/>
              <a:lstStyle/>
              <a:p>
                <a:pPr eaLnBrk="1" hangingPunct="1"/>
                <a:endParaRPr lang="en-GB" altLang="en-US"/>
              </a:p>
            </p:txBody>
          </p:sp>
          <p:sp>
            <p:nvSpPr>
              <p:cNvPr id="73" name="Rectangle 37"/>
              <p:cNvSpPr>
                <a:spLocks noChangeArrowheads="1"/>
              </p:cNvSpPr>
              <p:nvPr/>
            </p:nvSpPr>
            <p:spPr bwMode="auto">
              <a:xfrm>
                <a:off x="1545" y="3697"/>
                <a:ext cx="4" cy="9"/>
              </a:xfrm>
              <a:prstGeom prst="rect">
                <a:avLst/>
              </a:prstGeom>
              <a:solidFill>
                <a:srgbClr val="93D8FF"/>
              </a:solidFill>
              <a:ln w="9525">
                <a:noFill/>
                <a:miter lim="800000"/>
                <a:headEnd/>
                <a:tailEnd/>
              </a:ln>
            </p:spPr>
            <p:txBody>
              <a:bodyPr/>
              <a:lstStyle/>
              <a:p>
                <a:pPr eaLnBrk="1" hangingPunct="1"/>
                <a:endParaRPr lang="en-GB" altLang="en-US"/>
              </a:p>
            </p:txBody>
          </p:sp>
          <p:sp>
            <p:nvSpPr>
              <p:cNvPr id="74" name="Rectangle 38"/>
              <p:cNvSpPr>
                <a:spLocks noChangeArrowheads="1"/>
              </p:cNvSpPr>
              <p:nvPr/>
            </p:nvSpPr>
            <p:spPr bwMode="auto">
              <a:xfrm>
                <a:off x="1545" y="3712"/>
                <a:ext cx="4" cy="9"/>
              </a:xfrm>
              <a:prstGeom prst="rect">
                <a:avLst/>
              </a:prstGeom>
              <a:solidFill>
                <a:srgbClr val="93D8FF"/>
              </a:solidFill>
              <a:ln w="9525">
                <a:noFill/>
                <a:miter lim="800000"/>
                <a:headEnd/>
                <a:tailEnd/>
              </a:ln>
            </p:spPr>
            <p:txBody>
              <a:bodyPr/>
              <a:lstStyle/>
              <a:p>
                <a:pPr eaLnBrk="1" hangingPunct="1"/>
                <a:endParaRPr lang="en-GB" altLang="en-US"/>
              </a:p>
            </p:txBody>
          </p:sp>
          <p:sp>
            <p:nvSpPr>
              <p:cNvPr id="75" name="Rectangle 39"/>
              <p:cNvSpPr>
                <a:spLocks noChangeArrowheads="1"/>
              </p:cNvSpPr>
              <p:nvPr/>
            </p:nvSpPr>
            <p:spPr bwMode="auto">
              <a:xfrm>
                <a:off x="1545" y="3727"/>
                <a:ext cx="4" cy="10"/>
              </a:xfrm>
              <a:prstGeom prst="rect">
                <a:avLst/>
              </a:prstGeom>
              <a:solidFill>
                <a:srgbClr val="93D8FF"/>
              </a:solidFill>
              <a:ln w="9525">
                <a:noFill/>
                <a:miter lim="800000"/>
                <a:headEnd/>
                <a:tailEnd/>
              </a:ln>
            </p:spPr>
            <p:txBody>
              <a:bodyPr/>
              <a:lstStyle/>
              <a:p>
                <a:pPr eaLnBrk="1" hangingPunct="1"/>
                <a:endParaRPr lang="en-GB" altLang="en-US"/>
              </a:p>
            </p:txBody>
          </p:sp>
          <p:sp>
            <p:nvSpPr>
              <p:cNvPr id="76" name="Rectangle 40"/>
              <p:cNvSpPr>
                <a:spLocks noChangeArrowheads="1"/>
              </p:cNvSpPr>
              <p:nvPr/>
            </p:nvSpPr>
            <p:spPr bwMode="auto">
              <a:xfrm>
                <a:off x="1545" y="3742"/>
                <a:ext cx="4" cy="10"/>
              </a:xfrm>
              <a:prstGeom prst="rect">
                <a:avLst/>
              </a:prstGeom>
              <a:solidFill>
                <a:srgbClr val="93D8FF"/>
              </a:solidFill>
              <a:ln w="9525">
                <a:noFill/>
                <a:miter lim="800000"/>
                <a:headEnd/>
                <a:tailEnd/>
              </a:ln>
            </p:spPr>
            <p:txBody>
              <a:bodyPr/>
              <a:lstStyle/>
              <a:p>
                <a:pPr eaLnBrk="1" hangingPunct="1"/>
                <a:endParaRPr lang="en-GB" altLang="en-US"/>
              </a:p>
            </p:txBody>
          </p:sp>
          <p:sp>
            <p:nvSpPr>
              <p:cNvPr id="77" name="Rectangle 41"/>
              <p:cNvSpPr>
                <a:spLocks noChangeArrowheads="1"/>
              </p:cNvSpPr>
              <p:nvPr/>
            </p:nvSpPr>
            <p:spPr bwMode="auto">
              <a:xfrm>
                <a:off x="1545" y="3757"/>
                <a:ext cx="4" cy="10"/>
              </a:xfrm>
              <a:prstGeom prst="rect">
                <a:avLst/>
              </a:prstGeom>
              <a:solidFill>
                <a:srgbClr val="93D8FF"/>
              </a:solidFill>
              <a:ln w="9525">
                <a:noFill/>
                <a:miter lim="800000"/>
                <a:headEnd/>
                <a:tailEnd/>
              </a:ln>
            </p:spPr>
            <p:txBody>
              <a:bodyPr/>
              <a:lstStyle/>
              <a:p>
                <a:pPr eaLnBrk="1" hangingPunct="1"/>
                <a:endParaRPr lang="en-GB" altLang="en-US"/>
              </a:p>
            </p:txBody>
          </p:sp>
          <p:sp>
            <p:nvSpPr>
              <p:cNvPr id="78" name="Rectangle 42"/>
              <p:cNvSpPr>
                <a:spLocks noChangeArrowheads="1"/>
              </p:cNvSpPr>
              <p:nvPr/>
            </p:nvSpPr>
            <p:spPr bwMode="auto">
              <a:xfrm>
                <a:off x="1545" y="3772"/>
                <a:ext cx="4" cy="10"/>
              </a:xfrm>
              <a:prstGeom prst="rect">
                <a:avLst/>
              </a:prstGeom>
              <a:solidFill>
                <a:srgbClr val="93D8FF"/>
              </a:solidFill>
              <a:ln w="9525">
                <a:noFill/>
                <a:miter lim="800000"/>
                <a:headEnd/>
                <a:tailEnd/>
              </a:ln>
            </p:spPr>
            <p:txBody>
              <a:bodyPr/>
              <a:lstStyle/>
              <a:p>
                <a:pPr eaLnBrk="1" hangingPunct="1"/>
                <a:endParaRPr lang="en-GB" altLang="en-US"/>
              </a:p>
            </p:txBody>
          </p:sp>
          <p:sp>
            <p:nvSpPr>
              <p:cNvPr id="79" name="Rectangle 43"/>
              <p:cNvSpPr>
                <a:spLocks noChangeArrowheads="1"/>
              </p:cNvSpPr>
              <p:nvPr/>
            </p:nvSpPr>
            <p:spPr bwMode="auto">
              <a:xfrm>
                <a:off x="1545" y="3787"/>
                <a:ext cx="4" cy="10"/>
              </a:xfrm>
              <a:prstGeom prst="rect">
                <a:avLst/>
              </a:prstGeom>
              <a:solidFill>
                <a:srgbClr val="93D8FF"/>
              </a:solidFill>
              <a:ln w="9525">
                <a:noFill/>
                <a:miter lim="800000"/>
                <a:headEnd/>
                <a:tailEnd/>
              </a:ln>
            </p:spPr>
            <p:txBody>
              <a:bodyPr/>
              <a:lstStyle/>
              <a:p>
                <a:pPr eaLnBrk="1" hangingPunct="1"/>
                <a:endParaRPr lang="en-GB" altLang="en-US"/>
              </a:p>
            </p:txBody>
          </p:sp>
          <p:sp>
            <p:nvSpPr>
              <p:cNvPr id="80" name="Rectangle 44"/>
              <p:cNvSpPr>
                <a:spLocks noChangeArrowheads="1"/>
              </p:cNvSpPr>
              <p:nvPr/>
            </p:nvSpPr>
            <p:spPr bwMode="auto">
              <a:xfrm>
                <a:off x="1654" y="3666"/>
                <a:ext cx="3" cy="121"/>
              </a:xfrm>
              <a:prstGeom prst="rect">
                <a:avLst/>
              </a:prstGeom>
              <a:solidFill>
                <a:srgbClr val="93D8FF"/>
              </a:solidFill>
              <a:ln w="9525">
                <a:noFill/>
                <a:miter lim="800000"/>
                <a:headEnd/>
                <a:tailEnd/>
              </a:ln>
            </p:spPr>
            <p:txBody>
              <a:bodyPr/>
              <a:lstStyle/>
              <a:p>
                <a:pPr eaLnBrk="1" hangingPunct="1"/>
                <a:endParaRPr lang="en-GB" altLang="en-US"/>
              </a:p>
            </p:txBody>
          </p:sp>
          <p:sp>
            <p:nvSpPr>
              <p:cNvPr id="81" name="Rectangle 45"/>
              <p:cNvSpPr>
                <a:spLocks noChangeArrowheads="1"/>
              </p:cNvSpPr>
              <p:nvPr/>
            </p:nvSpPr>
            <p:spPr bwMode="auto">
              <a:xfrm>
                <a:off x="1661" y="3666"/>
                <a:ext cx="3" cy="121"/>
              </a:xfrm>
              <a:prstGeom prst="rect">
                <a:avLst/>
              </a:prstGeom>
              <a:solidFill>
                <a:srgbClr val="93D8FF"/>
              </a:solidFill>
              <a:ln w="9525">
                <a:noFill/>
                <a:miter lim="800000"/>
                <a:headEnd/>
                <a:tailEnd/>
              </a:ln>
            </p:spPr>
            <p:txBody>
              <a:bodyPr/>
              <a:lstStyle/>
              <a:p>
                <a:pPr eaLnBrk="1" hangingPunct="1"/>
                <a:endParaRPr lang="en-GB" altLang="en-US"/>
              </a:p>
            </p:txBody>
          </p:sp>
          <p:sp>
            <p:nvSpPr>
              <p:cNvPr id="82" name="Rectangle 46"/>
              <p:cNvSpPr>
                <a:spLocks noChangeArrowheads="1"/>
              </p:cNvSpPr>
              <p:nvPr/>
            </p:nvSpPr>
            <p:spPr bwMode="auto">
              <a:xfrm>
                <a:off x="1668" y="3666"/>
                <a:ext cx="3" cy="121"/>
              </a:xfrm>
              <a:prstGeom prst="rect">
                <a:avLst/>
              </a:prstGeom>
              <a:solidFill>
                <a:srgbClr val="93D8FF"/>
              </a:solidFill>
              <a:ln w="9525">
                <a:noFill/>
                <a:miter lim="800000"/>
                <a:headEnd/>
                <a:tailEnd/>
              </a:ln>
            </p:spPr>
            <p:txBody>
              <a:bodyPr/>
              <a:lstStyle/>
              <a:p>
                <a:pPr eaLnBrk="1" hangingPunct="1"/>
                <a:endParaRPr lang="en-GB" altLang="en-US"/>
              </a:p>
            </p:txBody>
          </p:sp>
          <p:sp>
            <p:nvSpPr>
              <p:cNvPr id="83" name="Rectangle 47"/>
              <p:cNvSpPr>
                <a:spLocks noChangeArrowheads="1"/>
              </p:cNvSpPr>
              <p:nvPr/>
            </p:nvSpPr>
            <p:spPr bwMode="auto">
              <a:xfrm>
                <a:off x="1676" y="3666"/>
                <a:ext cx="3" cy="121"/>
              </a:xfrm>
              <a:prstGeom prst="rect">
                <a:avLst/>
              </a:prstGeom>
              <a:solidFill>
                <a:srgbClr val="93D8FF"/>
              </a:solidFill>
              <a:ln w="9525">
                <a:noFill/>
                <a:miter lim="800000"/>
                <a:headEnd/>
                <a:tailEnd/>
              </a:ln>
            </p:spPr>
            <p:txBody>
              <a:bodyPr/>
              <a:lstStyle/>
              <a:p>
                <a:pPr eaLnBrk="1" hangingPunct="1"/>
                <a:endParaRPr lang="en-GB" altLang="en-US"/>
              </a:p>
            </p:txBody>
          </p:sp>
          <p:sp>
            <p:nvSpPr>
              <p:cNvPr id="84" name="Rectangle 48"/>
              <p:cNvSpPr>
                <a:spLocks noChangeArrowheads="1"/>
              </p:cNvSpPr>
              <p:nvPr/>
            </p:nvSpPr>
            <p:spPr bwMode="auto">
              <a:xfrm>
                <a:off x="1616" y="3688"/>
                <a:ext cx="24" cy="5"/>
              </a:xfrm>
              <a:prstGeom prst="rect">
                <a:avLst/>
              </a:prstGeom>
              <a:solidFill>
                <a:srgbClr val="93D8FF"/>
              </a:solidFill>
              <a:ln w="9525">
                <a:noFill/>
                <a:miter lim="800000"/>
                <a:headEnd/>
                <a:tailEnd/>
              </a:ln>
            </p:spPr>
            <p:txBody>
              <a:bodyPr/>
              <a:lstStyle/>
              <a:p>
                <a:pPr eaLnBrk="1" hangingPunct="1"/>
                <a:endParaRPr lang="en-GB" altLang="en-US"/>
              </a:p>
            </p:txBody>
          </p:sp>
          <p:sp>
            <p:nvSpPr>
              <p:cNvPr id="85" name="Rectangle 49"/>
              <p:cNvSpPr>
                <a:spLocks noChangeArrowheads="1"/>
              </p:cNvSpPr>
              <p:nvPr/>
            </p:nvSpPr>
            <p:spPr bwMode="auto">
              <a:xfrm>
                <a:off x="1616" y="3699"/>
                <a:ext cx="24" cy="5"/>
              </a:xfrm>
              <a:prstGeom prst="rect">
                <a:avLst/>
              </a:prstGeom>
              <a:solidFill>
                <a:srgbClr val="93D8FF"/>
              </a:solidFill>
              <a:ln w="9525">
                <a:noFill/>
                <a:miter lim="800000"/>
                <a:headEnd/>
                <a:tailEnd/>
              </a:ln>
            </p:spPr>
            <p:txBody>
              <a:bodyPr/>
              <a:lstStyle/>
              <a:p>
                <a:pPr eaLnBrk="1" hangingPunct="1"/>
                <a:endParaRPr lang="en-GB" altLang="en-US"/>
              </a:p>
            </p:txBody>
          </p:sp>
          <p:sp>
            <p:nvSpPr>
              <p:cNvPr id="86" name="Rectangle 50"/>
              <p:cNvSpPr>
                <a:spLocks noChangeArrowheads="1"/>
              </p:cNvSpPr>
              <p:nvPr/>
            </p:nvSpPr>
            <p:spPr bwMode="auto">
              <a:xfrm>
                <a:off x="1616" y="3710"/>
                <a:ext cx="24" cy="5"/>
              </a:xfrm>
              <a:prstGeom prst="rect">
                <a:avLst/>
              </a:prstGeom>
              <a:solidFill>
                <a:srgbClr val="93D8FF"/>
              </a:solidFill>
              <a:ln w="9525">
                <a:noFill/>
                <a:miter lim="800000"/>
                <a:headEnd/>
                <a:tailEnd/>
              </a:ln>
            </p:spPr>
            <p:txBody>
              <a:bodyPr/>
              <a:lstStyle/>
              <a:p>
                <a:pPr eaLnBrk="1" hangingPunct="1"/>
                <a:endParaRPr lang="en-GB" altLang="en-US"/>
              </a:p>
            </p:txBody>
          </p:sp>
          <p:sp>
            <p:nvSpPr>
              <p:cNvPr id="87" name="Rectangle 51"/>
              <p:cNvSpPr>
                <a:spLocks noChangeArrowheads="1"/>
              </p:cNvSpPr>
              <p:nvPr/>
            </p:nvSpPr>
            <p:spPr bwMode="auto">
              <a:xfrm>
                <a:off x="1616" y="3721"/>
                <a:ext cx="24" cy="5"/>
              </a:xfrm>
              <a:prstGeom prst="rect">
                <a:avLst/>
              </a:prstGeom>
              <a:solidFill>
                <a:srgbClr val="93D8FF"/>
              </a:solidFill>
              <a:ln w="9525">
                <a:noFill/>
                <a:miter lim="800000"/>
                <a:headEnd/>
                <a:tailEnd/>
              </a:ln>
            </p:spPr>
            <p:txBody>
              <a:bodyPr/>
              <a:lstStyle/>
              <a:p>
                <a:pPr eaLnBrk="1" hangingPunct="1"/>
                <a:endParaRPr lang="en-GB" altLang="en-US"/>
              </a:p>
            </p:txBody>
          </p:sp>
          <p:sp>
            <p:nvSpPr>
              <p:cNvPr id="88" name="Rectangle 52"/>
              <p:cNvSpPr>
                <a:spLocks noChangeArrowheads="1"/>
              </p:cNvSpPr>
              <p:nvPr/>
            </p:nvSpPr>
            <p:spPr bwMode="auto">
              <a:xfrm>
                <a:off x="1616" y="3732"/>
                <a:ext cx="24" cy="5"/>
              </a:xfrm>
              <a:prstGeom prst="rect">
                <a:avLst/>
              </a:prstGeom>
              <a:solidFill>
                <a:srgbClr val="93D8FF"/>
              </a:solidFill>
              <a:ln w="9525">
                <a:noFill/>
                <a:miter lim="800000"/>
                <a:headEnd/>
                <a:tailEnd/>
              </a:ln>
            </p:spPr>
            <p:txBody>
              <a:bodyPr/>
              <a:lstStyle/>
              <a:p>
                <a:pPr eaLnBrk="1" hangingPunct="1"/>
                <a:endParaRPr lang="en-GB" altLang="en-US"/>
              </a:p>
            </p:txBody>
          </p:sp>
          <p:sp>
            <p:nvSpPr>
              <p:cNvPr id="89" name="Rectangle 53"/>
              <p:cNvSpPr>
                <a:spLocks noChangeArrowheads="1"/>
              </p:cNvSpPr>
              <p:nvPr/>
            </p:nvSpPr>
            <p:spPr bwMode="auto">
              <a:xfrm>
                <a:off x="1616" y="3744"/>
                <a:ext cx="24" cy="5"/>
              </a:xfrm>
              <a:prstGeom prst="rect">
                <a:avLst/>
              </a:prstGeom>
              <a:solidFill>
                <a:srgbClr val="93D8FF"/>
              </a:solidFill>
              <a:ln w="9525">
                <a:noFill/>
                <a:miter lim="800000"/>
                <a:headEnd/>
                <a:tailEnd/>
              </a:ln>
            </p:spPr>
            <p:txBody>
              <a:bodyPr/>
              <a:lstStyle/>
              <a:p>
                <a:pPr eaLnBrk="1" hangingPunct="1"/>
                <a:endParaRPr lang="en-GB" altLang="en-US"/>
              </a:p>
            </p:txBody>
          </p:sp>
          <p:sp>
            <p:nvSpPr>
              <p:cNvPr id="90" name="Rectangle 54"/>
              <p:cNvSpPr>
                <a:spLocks noChangeArrowheads="1"/>
              </p:cNvSpPr>
              <p:nvPr/>
            </p:nvSpPr>
            <p:spPr bwMode="auto">
              <a:xfrm>
                <a:off x="1563" y="3720"/>
                <a:ext cx="9" cy="8"/>
              </a:xfrm>
              <a:prstGeom prst="rect">
                <a:avLst/>
              </a:prstGeom>
              <a:solidFill>
                <a:srgbClr val="93D8FF"/>
              </a:solidFill>
              <a:ln w="9525">
                <a:noFill/>
                <a:miter lim="800000"/>
                <a:headEnd/>
                <a:tailEnd/>
              </a:ln>
            </p:spPr>
            <p:txBody>
              <a:bodyPr/>
              <a:lstStyle/>
              <a:p>
                <a:pPr eaLnBrk="1" hangingPunct="1"/>
                <a:endParaRPr lang="en-GB" altLang="en-US"/>
              </a:p>
            </p:txBody>
          </p:sp>
          <p:sp>
            <p:nvSpPr>
              <p:cNvPr id="91" name="Rectangle 55"/>
              <p:cNvSpPr>
                <a:spLocks noChangeArrowheads="1"/>
              </p:cNvSpPr>
              <p:nvPr/>
            </p:nvSpPr>
            <p:spPr bwMode="auto">
              <a:xfrm>
                <a:off x="1577" y="3720"/>
                <a:ext cx="8" cy="8"/>
              </a:xfrm>
              <a:prstGeom prst="rect">
                <a:avLst/>
              </a:prstGeom>
              <a:solidFill>
                <a:srgbClr val="93D8FF"/>
              </a:solidFill>
              <a:ln w="9525">
                <a:noFill/>
                <a:miter lim="800000"/>
                <a:headEnd/>
                <a:tailEnd/>
              </a:ln>
            </p:spPr>
            <p:txBody>
              <a:bodyPr/>
              <a:lstStyle/>
              <a:p>
                <a:pPr eaLnBrk="1" hangingPunct="1"/>
                <a:endParaRPr lang="en-GB" altLang="en-US"/>
              </a:p>
            </p:txBody>
          </p:sp>
          <p:sp>
            <p:nvSpPr>
              <p:cNvPr id="92" name="Rectangle 56"/>
              <p:cNvSpPr>
                <a:spLocks noChangeArrowheads="1"/>
              </p:cNvSpPr>
              <p:nvPr/>
            </p:nvSpPr>
            <p:spPr bwMode="auto">
              <a:xfrm>
                <a:off x="1589" y="3720"/>
                <a:ext cx="8" cy="8"/>
              </a:xfrm>
              <a:prstGeom prst="rect">
                <a:avLst/>
              </a:prstGeom>
              <a:solidFill>
                <a:srgbClr val="93D8FF"/>
              </a:solidFill>
              <a:ln w="9525">
                <a:noFill/>
                <a:miter lim="800000"/>
                <a:headEnd/>
                <a:tailEnd/>
              </a:ln>
            </p:spPr>
            <p:txBody>
              <a:bodyPr/>
              <a:lstStyle/>
              <a:p>
                <a:pPr eaLnBrk="1" hangingPunct="1"/>
                <a:endParaRPr lang="en-GB" altLang="en-US"/>
              </a:p>
            </p:txBody>
          </p:sp>
          <p:sp>
            <p:nvSpPr>
              <p:cNvPr id="93" name="Rectangle 57"/>
              <p:cNvSpPr>
                <a:spLocks noChangeArrowheads="1"/>
              </p:cNvSpPr>
              <p:nvPr/>
            </p:nvSpPr>
            <p:spPr bwMode="auto">
              <a:xfrm>
                <a:off x="1563" y="3733"/>
                <a:ext cx="9" cy="9"/>
              </a:xfrm>
              <a:prstGeom prst="rect">
                <a:avLst/>
              </a:prstGeom>
              <a:solidFill>
                <a:srgbClr val="93D8FF"/>
              </a:solidFill>
              <a:ln w="9525">
                <a:noFill/>
                <a:miter lim="800000"/>
                <a:headEnd/>
                <a:tailEnd/>
              </a:ln>
            </p:spPr>
            <p:txBody>
              <a:bodyPr/>
              <a:lstStyle/>
              <a:p>
                <a:pPr eaLnBrk="1" hangingPunct="1"/>
                <a:endParaRPr lang="en-GB" altLang="en-US"/>
              </a:p>
            </p:txBody>
          </p:sp>
          <p:sp>
            <p:nvSpPr>
              <p:cNvPr id="94" name="Rectangle 58"/>
              <p:cNvSpPr>
                <a:spLocks noChangeArrowheads="1"/>
              </p:cNvSpPr>
              <p:nvPr/>
            </p:nvSpPr>
            <p:spPr bwMode="auto">
              <a:xfrm>
                <a:off x="1577" y="3733"/>
                <a:ext cx="8" cy="9"/>
              </a:xfrm>
              <a:prstGeom prst="rect">
                <a:avLst/>
              </a:prstGeom>
              <a:solidFill>
                <a:srgbClr val="93D8FF"/>
              </a:solidFill>
              <a:ln w="9525">
                <a:noFill/>
                <a:miter lim="800000"/>
                <a:headEnd/>
                <a:tailEnd/>
              </a:ln>
            </p:spPr>
            <p:txBody>
              <a:bodyPr/>
              <a:lstStyle/>
              <a:p>
                <a:pPr eaLnBrk="1" hangingPunct="1"/>
                <a:endParaRPr lang="en-GB" altLang="en-US"/>
              </a:p>
            </p:txBody>
          </p:sp>
          <p:sp>
            <p:nvSpPr>
              <p:cNvPr id="95" name="Rectangle 59"/>
              <p:cNvSpPr>
                <a:spLocks noChangeArrowheads="1"/>
              </p:cNvSpPr>
              <p:nvPr/>
            </p:nvSpPr>
            <p:spPr bwMode="auto">
              <a:xfrm>
                <a:off x="1589" y="3733"/>
                <a:ext cx="8" cy="9"/>
              </a:xfrm>
              <a:prstGeom prst="rect">
                <a:avLst/>
              </a:prstGeom>
              <a:solidFill>
                <a:srgbClr val="93D8FF"/>
              </a:solidFill>
              <a:ln w="9525">
                <a:noFill/>
                <a:miter lim="800000"/>
                <a:headEnd/>
                <a:tailEnd/>
              </a:ln>
            </p:spPr>
            <p:txBody>
              <a:bodyPr/>
              <a:lstStyle/>
              <a:p>
                <a:pPr eaLnBrk="1" hangingPunct="1"/>
                <a:endParaRPr lang="en-GB" altLang="en-US"/>
              </a:p>
            </p:txBody>
          </p:sp>
          <p:sp>
            <p:nvSpPr>
              <p:cNvPr id="96" name="Rectangle 60"/>
              <p:cNvSpPr>
                <a:spLocks noChangeArrowheads="1"/>
              </p:cNvSpPr>
              <p:nvPr/>
            </p:nvSpPr>
            <p:spPr bwMode="auto">
              <a:xfrm>
                <a:off x="1563" y="3747"/>
                <a:ext cx="9" cy="9"/>
              </a:xfrm>
              <a:prstGeom prst="rect">
                <a:avLst/>
              </a:prstGeom>
              <a:solidFill>
                <a:srgbClr val="93D8FF"/>
              </a:solidFill>
              <a:ln w="9525">
                <a:noFill/>
                <a:miter lim="800000"/>
                <a:headEnd/>
                <a:tailEnd/>
              </a:ln>
            </p:spPr>
            <p:txBody>
              <a:bodyPr/>
              <a:lstStyle/>
              <a:p>
                <a:pPr eaLnBrk="1" hangingPunct="1"/>
                <a:endParaRPr lang="en-GB" altLang="en-US"/>
              </a:p>
            </p:txBody>
          </p:sp>
          <p:sp>
            <p:nvSpPr>
              <p:cNvPr id="97" name="Rectangle 61"/>
              <p:cNvSpPr>
                <a:spLocks noChangeArrowheads="1"/>
              </p:cNvSpPr>
              <p:nvPr/>
            </p:nvSpPr>
            <p:spPr bwMode="auto">
              <a:xfrm>
                <a:off x="1577" y="3747"/>
                <a:ext cx="8" cy="9"/>
              </a:xfrm>
              <a:prstGeom prst="rect">
                <a:avLst/>
              </a:prstGeom>
              <a:solidFill>
                <a:srgbClr val="93D8FF"/>
              </a:solidFill>
              <a:ln w="9525">
                <a:noFill/>
                <a:miter lim="800000"/>
                <a:headEnd/>
                <a:tailEnd/>
              </a:ln>
            </p:spPr>
            <p:txBody>
              <a:bodyPr/>
              <a:lstStyle/>
              <a:p>
                <a:pPr eaLnBrk="1" hangingPunct="1"/>
                <a:endParaRPr lang="en-GB" altLang="en-US"/>
              </a:p>
            </p:txBody>
          </p:sp>
          <p:sp>
            <p:nvSpPr>
              <p:cNvPr id="98" name="Rectangle 62"/>
              <p:cNvSpPr>
                <a:spLocks noChangeArrowheads="1"/>
              </p:cNvSpPr>
              <p:nvPr/>
            </p:nvSpPr>
            <p:spPr bwMode="auto">
              <a:xfrm>
                <a:off x="1589" y="3747"/>
                <a:ext cx="8" cy="9"/>
              </a:xfrm>
              <a:prstGeom prst="rect">
                <a:avLst/>
              </a:prstGeom>
              <a:solidFill>
                <a:srgbClr val="93D8FF"/>
              </a:solidFill>
              <a:ln w="9525">
                <a:noFill/>
                <a:miter lim="800000"/>
                <a:headEnd/>
                <a:tailEnd/>
              </a:ln>
            </p:spPr>
            <p:txBody>
              <a:bodyPr/>
              <a:lstStyle/>
              <a:p>
                <a:pPr eaLnBrk="1" hangingPunct="1"/>
                <a:endParaRPr lang="en-GB" altLang="en-US"/>
              </a:p>
            </p:txBody>
          </p:sp>
          <p:sp>
            <p:nvSpPr>
              <p:cNvPr id="99" name="Rectangle 63"/>
              <p:cNvSpPr>
                <a:spLocks noChangeArrowheads="1"/>
              </p:cNvSpPr>
              <p:nvPr/>
            </p:nvSpPr>
            <p:spPr bwMode="auto">
              <a:xfrm>
                <a:off x="1563" y="3760"/>
                <a:ext cx="9" cy="9"/>
              </a:xfrm>
              <a:prstGeom prst="rect">
                <a:avLst/>
              </a:prstGeom>
              <a:solidFill>
                <a:srgbClr val="93D8FF"/>
              </a:solidFill>
              <a:ln w="9525">
                <a:noFill/>
                <a:miter lim="800000"/>
                <a:headEnd/>
                <a:tailEnd/>
              </a:ln>
            </p:spPr>
            <p:txBody>
              <a:bodyPr/>
              <a:lstStyle/>
              <a:p>
                <a:pPr eaLnBrk="1" hangingPunct="1"/>
                <a:endParaRPr lang="en-GB" altLang="en-US"/>
              </a:p>
            </p:txBody>
          </p:sp>
          <p:sp>
            <p:nvSpPr>
              <p:cNvPr id="100" name="Rectangle 64"/>
              <p:cNvSpPr>
                <a:spLocks noChangeArrowheads="1"/>
              </p:cNvSpPr>
              <p:nvPr/>
            </p:nvSpPr>
            <p:spPr bwMode="auto">
              <a:xfrm>
                <a:off x="1577" y="3760"/>
                <a:ext cx="8" cy="9"/>
              </a:xfrm>
              <a:prstGeom prst="rect">
                <a:avLst/>
              </a:prstGeom>
              <a:solidFill>
                <a:srgbClr val="93D8FF"/>
              </a:solidFill>
              <a:ln w="9525">
                <a:noFill/>
                <a:miter lim="800000"/>
                <a:headEnd/>
                <a:tailEnd/>
              </a:ln>
            </p:spPr>
            <p:txBody>
              <a:bodyPr/>
              <a:lstStyle/>
              <a:p>
                <a:pPr eaLnBrk="1" hangingPunct="1"/>
                <a:endParaRPr lang="en-GB" altLang="en-US"/>
              </a:p>
            </p:txBody>
          </p:sp>
          <p:sp>
            <p:nvSpPr>
              <p:cNvPr id="101" name="Rectangle 65"/>
              <p:cNvSpPr>
                <a:spLocks noChangeArrowheads="1"/>
              </p:cNvSpPr>
              <p:nvPr/>
            </p:nvSpPr>
            <p:spPr bwMode="auto">
              <a:xfrm>
                <a:off x="1589" y="3760"/>
                <a:ext cx="8" cy="9"/>
              </a:xfrm>
              <a:prstGeom prst="rect">
                <a:avLst/>
              </a:prstGeom>
              <a:solidFill>
                <a:srgbClr val="93D8FF"/>
              </a:solidFill>
              <a:ln w="9525">
                <a:noFill/>
                <a:miter lim="800000"/>
                <a:headEnd/>
                <a:tailEnd/>
              </a:ln>
            </p:spPr>
            <p:txBody>
              <a:bodyPr/>
              <a:lstStyle/>
              <a:p>
                <a:pPr eaLnBrk="1" hangingPunct="1"/>
                <a:endParaRPr lang="en-GB" altLang="en-US"/>
              </a:p>
            </p:txBody>
          </p:sp>
          <p:sp>
            <p:nvSpPr>
              <p:cNvPr id="102" name="Rectangle 66"/>
              <p:cNvSpPr>
                <a:spLocks noChangeArrowheads="1"/>
              </p:cNvSpPr>
              <p:nvPr/>
            </p:nvSpPr>
            <p:spPr bwMode="auto">
              <a:xfrm>
                <a:off x="1725" y="3722"/>
                <a:ext cx="2" cy="54"/>
              </a:xfrm>
              <a:prstGeom prst="rect">
                <a:avLst/>
              </a:prstGeom>
              <a:solidFill>
                <a:srgbClr val="93D8FF"/>
              </a:solidFill>
              <a:ln w="9525">
                <a:noFill/>
                <a:miter lim="800000"/>
                <a:headEnd/>
                <a:tailEnd/>
              </a:ln>
            </p:spPr>
            <p:txBody>
              <a:bodyPr/>
              <a:lstStyle/>
              <a:p>
                <a:pPr eaLnBrk="1" hangingPunct="1"/>
                <a:endParaRPr lang="en-GB" altLang="en-US"/>
              </a:p>
            </p:txBody>
          </p:sp>
          <p:sp>
            <p:nvSpPr>
              <p:cNvPr id="103" name="Rectangle 67"/>
              <p:cNvSpPr>
                <a:spLocks noChangeArrowheads="1"/>
              </p:cNvSpPr>
              <p:nvPr/>
            </p:nvSpPr>
            <p:spPr bwMode="auto">
              <a:xfrm>
                <a:off x="1730" y="3722"/>
                <a:ext cx="1" cy="54"/>
              </a:xfrm>
              <a:prstGeom prst="rect">
                <a:avLst/>
              </a:prstGeom>
              <a:solidFill>
                <a:srgbClr val="93D8FF"/>
              </a:solidFill>
              <a:ln w="9525">
                <a:noFill/>
                <a:miter lim="800000"/>
                <a:headEnd/>
                <a:tailEnd/>
              </a:ln>
            </p:spPr>
            <p:txBody>
              <a:bodyPr/>
              <a:lstStyle/>
              <a:p>
                <a:pPr eaLnBrk="1" hangingPunct="1"/>
                <a:endParaRPr lang="en-GB" altLang="en-US"/>
              </a:p>
            </p:txBody>
          </p:sp>
          <p:sp>
            <p:nvSpPr>
              <p:cNvPr id="104" name="Rectangle 68"/>
              <p:cNvSpPr>
                <a:spLocks noChangeArrowheads="1"/>
              </p:cNvSpPr>
              <p:nvPr/>
            </p:nvSpPr>
            <p:spPr bwMode="auto">
              <a:xfrm>
                <a:off x="1734" y="3722"/>
                <a:ext cx="2" cy="54"/>
              </a:xfrm>
              <a:prstGeom prst="rect">
                <a:avLst/>
              </a:prstGeom>
              <a:solidFill>
                <a:srgbClr val="93D8FF"/>
              </a:solidFill>
              <a:ln w="9525">
                <a:noFill/>
                <a:miter lim="800000"/>
                <a:headEnd/>
                <a:tailEnd/>
              </a:ln>
            </p:spPr>
            <p:txBody>
              <a:bodyPr/>
              <a:lstStyle/>
              <a:p>
                <a:pPr eaLnBrk="1" hangingPunct="1"/>
                <a:endParaRPr lang="en-GB" altLang="en-US"/>
              </a:p>
            </p:txBody>
          </p:sp>
          <p:sp>
            <p:nvSpPr>
              <p:cNvPr id="105" name="Rectangle 69"/>
              <p:cNvSpPr>
                <a:spLocks noChangeArrowheads="1"/>
              </p:cNvSpPr>
              <p:nvPr/>
            </p:nvSpPr>
            <p:spPr bwMode="auto">
              <a:xfrm>
                <a:off x="1693" y="3705"/>
                <a:ext cx="3" cy="83"/>
              </a:xfrm>
              <a:prstGeom prst="rect">
                <a:avLst/>
              </a:prstGeom>
              <a:solidFill>
                <a:srgbClr val="93D8FF"/>
              </a:solidFill>
              <a:ln w="9525">
                <a:noFill/>
                <a:miter lim="800000"/>
                <a:headEnd/>
                <a:tailEnd/>
              </a:ln>
            </p:spPr>
            <p:txBody>
              <a:bodyPr/>
              <a:lstStyle/>
              <a:p>
                <a:pPr eaLnBrk="1" hangingPunct="1"/>
                <a:endParaRPr lang="en-GB" altLang="en-US"/>
              </a:p>
            </p:txBody>
          </p:sp>
          <p:sp>
            <p:nvSpPr>
              <p:cNvPr id="106" name="Freeform 70"/>
              <p:cNvSpPr>
                <a:spLocks/>
              </p:cNvSpPr>
              <p:nvPr/>
            </p:nvSpPr>
            <p:spPr bwMode="auto">
              <a:xfrm>
                <a:off x="1507" y="3846"/>
                <a:ext cx="386" cy="17"/>
              </a:xfrm>
              <a:custGeom>
                <a:avLst/>
                <a:gdLst>
                  <a:gd name="T0" fmla="*/ 0 w 386"/>
                  <a:gd name="T1" fmla="*/ 5 h 17"/>
                  <a:gd name="T2" fmla="*/ 386 w 386"/>
                  <a:gd name="T3" fmla="*/ 17 h 17"/>
                  <a:gd name="T4" fmla="*/ 386 w 386"/>
                  <a:gd name="T5" fmla="*/ 12 h 17"/>
                  <a:gd name="T6" fmla="*/ 0 w 386"/>
                  <a:gd name="T7" fmla="*/ 0 h 17"/>
                  <a:gd name="T8" fmla="*/ 0 w 386"/>
                  <a:gd name="T9" fmla="*/ 5 h 17"/>
                  <a:gd name="T10" fmla="*/ 0 60000 65536"/>
                  <a:gd name="T11" fmla="*/ 0 60000 65536"/>
                  <a:gd name="T12" fmla="*/ 0 60000 65536"/>
                  <a:gd name="T13" fmla="*/ 0 60000 65536"/>
                  <a:gd name="T14" fmla="*/ 0 60000 65536"/>
                  <a:gd name="T15" fmla="*/ 0 w 386"/>
                  <a:gd name="T16" fmla="*/ 0 h 17"/>
                  <a:gd name="T17" fmla="*/ 386 w 386"/>
                  <a:gd name="T18" fmla="*/ 17 h 17"/>
                </a:gdLst>
                <a:ahLst/>
                <a:cxnLst>
                  <a:cxn ang="T10">
                    <a:pos x="T0" y="T1"/>
                  </a:cxn>
                  <a:cxn ang="T11">
                    <a:pos x="T2" y="T3"/>
                  </a:cxn>
                  <a:cxn ang="T12">
                    <a:pos x="T4" y="T5"/>
                  </a:cxn>
                  <a:cxn ang="T13">
                    <a:pos x="T6" y="T7"/>
                  </a:cxn>
                  <a:cxn ang="T14">
                    <a:pos x="T8" y="T9"/>
                  </a:cxn>
                </a:cxnLst>
                <a:rect l="T15" t="T16" r="T17" b="T18"/>
                <a:pathLst>
                  <a:path w="386" h="17">
                    <a:moveTo>
                      <a:pt x="0" y="5"/>
                    </a:moveTo>
                    <a:lnTo>
                      <a:pt x="386" y="17"/>
                    </a:lnTo>
                    <a:lnTo>
                      <a:pt x="386" y="12"/>
                    </a:lnTo>
                    <a:lnTo>
                      <a:pt x="0" y="0"/>
                    </a:lnTo>
                    <a:lnTo>
                      <a:pt x="0" y="5"/>
                    </a:lnTo>
                    <a:close/>
                  </a:path>
                </a:pathLst>
              </a:custGeom>
              <a:solidFill>
                <a:srgbClr val="33F2FF"/>
              </a:solidFill>
              <a:ln w="9525">
                <a:noFill/>
                <a:round/>
                <a:headEnd/>
                <a:tailEnd/>
              </a:ln>
            </p:spPr>
            <p:txBody>
              <a:bodyPr/>
              <a:lstStyle/>
              <a:p>
                <a:endParaRPr lang="es-ES"/>
              </a:p>
            </p:txBody>
          </p:sp>
          <p:sp>
            <p:nvSpPr>
              <p:cNvPr id="107" name="Freeform 71"/>
              <p:cNvSpPr>
                <a:spLocks/>
              </p:cNvSpPr>
              <p:nvPr/>
            </p:nvSpPr>
            <p:spPr bwMode="auto">
              <a:xfrm>
                <a:off x="1799" y="3754"/>
                <a:ext cx="62" cy="57"/>
              </a:xfrm>
              <a:custGeom>
                <a:avLst/>
                <a:gdLst>
                  <a:gd name="T0" fmla="*/ 54 w 62"/>
                  <a:gd name="T1" fmla="*/ 12 h 57"/>
                  <a:gd name="T2" fmla="*/ 62 w 62"/>
                  <a:gd name="T3" fmla="*/ 57 h 57"/>
                  <a:gd name="T4" fmla="*/ 9 w 62"/>
                  <a:gd name="T5" fmla="*/ 55 h 57"/>
                  <a:gd name="T6" fmla="*/ 8 w 62"/>
                  <a:gd name="T7" fmla="*/ 55 h 57"/>
                  <a:gd name="T8" fmla="*/ 8 w 62"/>
                  <a:gd name="T9" fmla="*/ 55 h 57"/>
                  <a:gd name="T10" fmla="*/ 7 w 62"/>
                  <a:gd name="T11" fmla="*/ 54 h 57"/>
                  <a:gd name="T12" fmla="*/ 5 w 62"/>
                  <a:gd name="T13" fmla="*/ 53 h 57"/>
                  <a:gd name="T14" fmla="*/ 4 w 62"/>
                  <a:gd name="T15" fmla="*/ 51 h 57"/>
                  <a:gd name="T16" fmla="*/ 2 w 62"/>
                  <a:gd name="T17" fmla="*/ 48 h 57"/>
                  <a:gd name="T18" fmla="*/ 1 w 62"/>
                  <a:gd name="T19" fmla="*/ 45 h 57"/>
                  <a:gd name="T20" fmla="*/ 0 w 62"/>
                  <a:gd name="T21" fmla="*/ 40 h 57"/>
                  <a:gd name="T22" fmla="*/ 0 w 62"/>
                  <a:gd name="T23" fmla="*/ 28 h 57"/>
                  <a:gd name="T24" fmla="*/ 0 w 62"/>
                  <a:gd name="T25" fmla="*/ 15 h 57"/>
                  <a:gd name="T26" fmla="*/ 1 w 62"/>
                  <a:gd name="T27" fmla="*/ 4 h 57"/>
                  <a:gd name="T28" fmla="*/ 1 w 62"/>
                  <a:gd name="T29" fmla="*/ 0 h 57"/>
                  <a:gd name="T30" fmla="*/ 54 w 62"/>
                  <a:gd name="T31" fmla="*/ 12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57"/>
                  <a:gd name="T50" fmla="*/ 62 w 62"/>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57">
                    <a:moveTo>
                      <a:pt x="54" y="12"/>
                    </a:moveTo>
                    <a:lnTo>
                      <a:pt x="62" y="57"/>
                    </a:lnTo>
                    <a:lnTo>
                      <a:pt x="9" y="55"/>
                    </a:lnTo>
                    <a:lnTo>
                      <a:pt x="8" y="55"/>
                    </a:lnTo>
                    <a:lnTo>
                      <a:pt x="7" y="54"/>
                    </a:lnTo>
                    <a:lnTo>
                      <a:pt x="5" y="53"/>
                    </a:lnTo>
                    <a:lnTo>
                      <a:pt x="4" y="51"/>
                    </a:lnTo>
                    <a:lnTo>
                      <a:pt x="2" y="48"/>
                    </a:lnTo>
                    <a:lnTo>
                      <a:pt x="1" y="45"/>
                    </a:lnTo>
                    <a:lnTo>
                      <a:pt x="0" y="40"/>
                    </a:lnTo>
                    <a:lnTo>
                      <a:pt x="0" y="28"/>
                    </a:lnTo>
                    <a:lnTo>
                      <a:pt x="0" y="15"/>
                    </a:lnTo>
                    <a:lnTo>
                      <a:pt x="1" y="4"/>
                    </a:lnTo>
                    <a:lnTo>
                      <a:pt x="1" y="0"/>
                    </a:lnTo>
                    <a:lnTo>
                      <a:pt x="54" y="12"/>
                    </a:lnTo>
                    <a:close/>
                  </a:path>
                </a:pathLst>
              </a:custGeom>
              <a:solidFill>
                <a:srgbClr val="7589FF"/>
              </a:solidFill>
              <a:ln w="9525">
                <a:noFill/>
                <a:round/>
                <a:headEnd/>
                <a:tailEnd/>
              </a:ln>
            </p:spPr>
            <p:txBody>
              <a:bodyPr/>
              <a:lstStyle/>
              <a:p>
                <a:endParaRPr lang="es-ES"/>
              </a:p>
            </p:txBody>
          </p:sp>
          <p:sp>
            <p:nvSpPr>
              <p:cNvPr id="108" name="Freeform 72"/>
              <p:cNvSpPr>
                <a:spLocks/>
              </p:cNvSpPr>
              <p:nvPr/>
            </p:nvSpPr>
            <p:spPr bwMode="auto">
              <a:xfrm>
                <a:off x="1815" y="3773"/>
                <a:ext cx="35" cy="18"/>
              </a:xfrm>
              <a:custGeom>
                <a:avLst/>
                <a:gdLst>
                  <a:gd name="T0" fmla="*/ 32 w 35"/>
                  <a:gd name="T1" fmla="*/ 0 h 18"/>
                  <a:gd name="T2" fmla="*/ 0 w 35"/>
                  <a:gd name="T3" fmla="*/ 18 h 18"/>
                  <a:gd name="T4" fmla="*/ 35 w 35"/>
                  <a:gd name="T5" fmla="*/ 4 h 18"/>
                  <a:gd name="T6" fmla="*/ 32 w 35"/>
                  <a:gd name="T7" fmla="*/ 0 h 18"/>
                  <a:gd name="T8" fmla="*/ 0 60000 65536"/>
                  <a:gd name="T9" fmla="*/ 0 60000 65536"/>
                  <a:gd name="T10" fmla="*/ 0 60000 65536"/>
                  <a:gd name="T11" fmla="*/ 0 60000 65536"/>
                  <a:gd name="T12" fmla="*/ 0 w 35"/>
                  <a:gd name="T13" fmla="*/ 0 h 18"/>
                  <a:gd name="T14" fmla="*/ 35 w 35"/>
                  <a:gd name="T15" fmla="*/ 18 h 18"/>
                </a:gdLst>
                <a:ahLst/>
                <a:cxnLst>
                  <a:cxn ang="T8">
                    <a:pos x="T0" y="T1"/>
                  </a:cxn>
                  <a:cxn ang="T9">
                    <a:pos x="T2" y="T3"/>
                  </a:cxn>
                  <a:cxn ang="T10">
                    <a:pos x="T4" y="T5"/>
                  </a:cxn>
                  <a:cxn ang="T11">
                    <a:pos x="T6" y="T7"/>
                  </a:cxn>
                </a:cxnLst>
                <a:rect l="T12" t="T13" r="T14" b="T15"/>
                <a:pathLst>
                  <a:path w="35" h="18">
                    <a:moveTo>
                      <a:pt x="32" y="0"/>
                    </a:moveTo>
                    <a:lnTo>
                      <a:pt x="0" y="18"/>
                    </a:lnTo>
                    <a:lnTo>
                      <a:pt x="35" y="4"/>
                    </a:lnTo>
                    <a:lnTo>
                      <a:pt x="32" y="0"/>
                    </a:lnTo>
                    <a:close/>
                  </a:path>
                </a:pathLst>
              </a:custGeom>
              <a:solidFill>
                <a:srgbClr val="C6D1FF"/>
              </a:solidFill>
              <a:ln w="9525">
                <a:noFill/>
                <a:round/>
                <a:headEnd/>
                <a:tailEnd/>
              </a:ln>
            </p:spPr>
            <p:txBody>
              <a:bodyPr/>
              <a:lstStyle/>
              <a:p>
                <a:endParaRPr lang="es-ES"/>
              </a:p>
            </p:txBody>
          </p:sp>
          <p:sp>
            <p:nvSpPr>
              <p:cNvPr id="109" name="Freeform 73"/>
              <p:cNvSpPr>
                <a:spLocks/>
              </p:cNvSpPr>
              <p:nvPr/>
            </p:nvSpPr>
            <p:spPr bwMode="auto">
              <a:xfrm>
                <a:off x="1807" y="3788"/>
                <a:ext cx="48" cy="16"/>
              </a:xfrm>
              <a:custGeom>
                <a:avLst/>
                <a:gdLst>
                  <a:gd name="T0" fmla="*/ 47 w 48"/>
                  <a:gd name="T1" fmla="*/ 0 h 16"/>
                  <a:gd name="T2" fmla="*/ 47 w 48"/>
                  <a:gd name="T3" fmla="*/ 0 h 16"/>
                  <a:gd name="T4" fmla="*/ 46 w 48"/>
                  <a:gd name="T5" fmla="*/ 0 h 16"/>
                  <a:gd name="T6" fmla="*/ 45 w 48"/>
                  <a:gd name="T7" fmla="*/ 1 h 16"/>
                  <a:gd name="T8" fmla="*/ 43 w 48"/>
                  <a:gd name="T9" fmla="*/ 2 h 16"/>
                  <a:gd name="T10" fmla="*/ 42 w 48"/>
                  <a:gd name="T11" fmla="*/ 3 h 16"/>
                  <a:gd name="T12" fmla="*/ 39 w 48"/>
                  <a:gd name="T13" fmla="*/ 4 h 16"/>
                  <a:gd name="T14" fmla="*/ 37 w 48"/>
                  <a:gd name="T15" fmla="*/ 5 h 16"/>
                  <a:gd name="T16" fmla="*/ 34 w 48"/>
                  <a:gd name="T17" fmla="*/ 7 h 16"/>
                  <a:gd name="T18" fmla="*/ 31 w 48"/>
                  <a:gd name="T19" fmla="*/ 8 h 16"/>
                  <a:gd name="T20" fmla="*/ 27 w 48"/>
                  <a:gd name="T21" fmla="*/ 9 h 16"/>
                  <a:gd name="T22" fmla="*/ 23 w 48"/>
                  <a:gd name="T23" fmla="*/ 10 h 16"/>
                  <a:gd name="T24" fmla="*/ 19 w 48"/>
                  <a:gd name="T25" fmla="*/ 11 h 16"/>
                  <a:gd name="T26" fmla="*/ 14 w 48"/>
                  <a:gd name="T27" fmla="*/ 12 h 16"/>
                  <a:gd name="T28" fmla="*/ 10 w 48"/>
                  <a:gd name="T29" fmla="*/ 13 h 16"/>
                  <a:gd name="T30" fmla="*/ 5 w 48"/>
                  <a:gd name="T31" fmla="*/ 13 h 16"/>
                  <a:gd name="T32" fmla="*/ 0 w 48"/>
                  <a:gd name="T33" fmla="*/ 13 h 16"/>
                  <a:gd name="T34" fmla="*/ 0 w 48"/>
                  <a:gd name="T35" fmla="*/ 13 h 16"/>
                  <a:gd name="T36" fmla="*/ 1 w 48"/>
                  <a:gd name="T37" fmla="*/ 14 h 16"/>
                  <a:gd name="T38" fmla="*/ 3 w 48"/>
                  <a:gd name="T39" fmla="*/ 14 h 16"/>
                  <a:gd name="T40" fmla="*/ 5 w 48"/>
                  <a:gd name="T41" fmla="*/ 14 h 16"/>
                  <a:gd name="T42" fmla="*/ 7 w 48"/>
                  <a:gd name="T43" fmla="*/ 14 h 16"/>
                  <a:gd name="T44" fmla="*/ 10 w 48"/>
                  <a:gd name="T45" fmla="*/ 14 h 16"/>
                  <a:gd name="T46" fmla="*/ 13 w 48"/>
                  <a:gd name="T47" fmla="*/ 15 h 16"/>
                  <a:gd name="T48" fmla="*/ 16 w 48"/>
                  <a:gd name="T49" fmla="*/ 15 h 16"/>
                  <a:gd name="T50" fmla="*/ 20 w 48"/>
                  <a:gd name="T51" fmla="*/ 16 h 16"/>
                  <a:gd name="T52" fmla="*/ 24 w 48"/>
                  <a:gd name="T53" fmla="*/ 16 h 16"/>
                  <a:gd name="T54" fmla="*/ 28 w 48"/>
                  <a:gd name="T55" fmla="*/ 16 h 16"/>
                  <a:gd name="T56" fmla="*/ 31 w 48"/>
                  <a:gd name="T57" fmla="*/ 16 h 16"/>
                  <a:gd name="T58" fmla="*/ 35 w 48"/>
                  <a:gd name="T59" fmla="*/ 16 h 16"/>
                  <a:gd name="T60" fmla="*/ 39 w 48"/>
                  <a:gd name="T61" fmla="*/ 16 h 16"/>
                  <a:gd name="T62" fmla="*/ 43 w 48"/>
                  <a:gd name="T63" fmla="*/ 15 h 16"/>
                  <a:gd name="T64" fmla="*/ 47 w 48"/>
                  <a:gd name="T65" fmla="*/ 15 h 16"/>
                  <a:gd name="T66" fmla="*/ 48 w 48"/>
                  <a:gd name="T67" fmla="*/ 12 h 16"/>
                  <a:gd name="T68" fmla="*/ 48 w 48"/>
                  <a:gd name="T69" fmla="*/ 7 h 16"/>
                  <a:gd name="T70" fmla="*/ 47 w 48"/>
                  <a:gd name="T71" fmla="*/ 2 h 16"/>
                  <a:gd name="T72" fmla="*/ 47 w 48"/>
                  <a:gd name="T73" fmla="*/ 0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16"/>
                  <a:gd name="T113" fmla="*/ 48 w 48"/>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16">
                    <a:moveTo>
                      <a:pt x="47" y="0"/>
                    </a:moveTo>
                    <a:lnTo>
                      <a:pt x="47" y="0"/>
                    </a:lnTo>
                    <a:lnTo>
                      <a:pt x="46" y="0"/>
                    </a:lnTo>
                    <a:lnTo>
                      <a:pt x="45" y="1"/>
                    </a:lnTo>
                    <a:lnTo>
                      <a:pt x="43" y="2"/>
                    </a:lnTo>
                    <a:lnTo>
                      <a:pt x="42" y="3"/>
                    </a:lnTo>
                    <a:lnTo>
                      <a:pt x="39" y="4"/>
                    </a:lnTo>
                    <a:lnTo>
                      <a:pt x="37" y="5"/>
                    </a:lnTo>
                    <a:lnTo>
                      <a:pt x="34" y="7"/>
                    </a:lnTo>
                    <a:lnTo>
                      <a:pt x="31" y="8"/>
                    </a:lnTo>
                    <a:lnTo>
                      <a:pt x="27" y="9"/>
                    </a:lnTo>
                    <a:lnTo>
                      <a:pt x="23" y="10"/>
                    </a:lnTo>
                    <a:lnTo>
                      <a:pt x="19" y="11"/>
                    </a:lnTo>
                    <a:lnTo>
                      <a:pt x="14" y="12"/>
                    </a:lnTo>
                    <a:lnTo>
                      <a:pt x="10" y="13"/>
                    </a:lnTo>
                    <a:lnTo>
                      <a:pt x="5" y="13"/>
                    </a:lnTo>
                    <a:lnTo>
                      <a:pt x="0" y="13"/>
                    </a:lnTo>
                    <a:lnTo>
                      <a:pt x="1" y="14"/>
                    </a:lnTo>
                    <a:lnTo>
                      <a:pt x="3" y="14"/>
                    </a:lnTo>
                    <a:lnTo>
                      <a:pt x="5" y="14"/>
                    </a:lnTo>
                    <a:lnTo>
                      <a:pt x="7" y="14"/>
                    </a:lnTo>
                    <a:lnTo>
                      <a:pt x="10" y="14"/>
                    </a:lnTo>
                    <a:lnTo>
                      <a:pt x="13" y="15"/>
                    </a:lnTo>
                    <a:lnTo>
                      <a:pt x="16" y="15"/>
                    </a:lnTo>
                    <a:lnTo>
                      <a:pt x="20" y="16"/>
                    </a:lnTo>
                    <a:lnTo>
                      <a:pt x="24" y="16"/>
                    </a:lnTo>
                    <a:lnTo>
                      <a:pt x="28" y="16"/>
                    </a:lnTo>
                    <a:lnTo>
                      <a:pt x="31" y="16"/>
                    </a:lnTo>
                    <a:lnTo>
                      <a:pt x="35" y="16"/>
                    </a:lnTo>
                    <a:lnTo>
                      <a:pt x="39" y="16"/>
                    </a:lnTo>
                    <a:lnTo>
                      <a:pt x="43" y="15"/>
                    </a:lnTo>
                    <a:lnTo>
                      <a:pt x="47" y="15"/>
                    </a:lnTo>
                    <a:lnTo>
                      <a:pt x="48" y="12"/>
                    </a:lnTo>
                    <a:lnTo>
                      <a:pt x="48" y="7"/>
                    </a:lnTo>
                    <a:lnTo>
                      <a:pt x="47" y="2"/>
                    </a:lnTo>
                    <a:lnTo>
                      <a:pt x="47" y="0"/>
                    </a:lnTo>
                    <a:close/>
                  </a:path>
                </a:pathLst>
              </a:custGeom>
              <a:solidFill>
                <a:srgbClr val="2B6DFF"/>
              </a:solidFill>
              <a:ln w="9525">
                <a:noFill/>
                <a:round/>
                <a:headEnd/>
                <a:tailEnd/>
              </a:ln>
            </p:spPr>
            <p:txBody>
              <a:bodyPr/>
              <a:lstStyle/>
              <a:p>
                <a:endParaRPr lang="es-ES"/>
              </a:p>
            </p:txBody>
          </p:sp>
          <p:sp>
            <p:nvSpPr>
              <p:cNvPr id="110" name="Freeform 74"/>
              <p:cNvSpPr>
                <a:spLocks/>
              </p:cNvSpPr>
              <p:nvPr/>
            </p:nvSpPr>
            <p:spPr bwMode="auto">
              <a:xfrm>
                <a:off x="1527" y="3734"/>
                <a:ext cx="332" cy="82"/>
              </a:xfrm>
              <a:custGeom>
                <a:avLst/>
                <a:gdLst>
                  <a:gd name="T0" fmla="*/ 269 w 332"/>
                  <a:gd name="T1" fmla="*/ 23 h 82"/>
                  <a:gd name="T2" fmla="*/ 11 w 332"/>
                  <a:gd name="T3" fmla="*/ 82 h 82"/>
                  <a:gd name="T4" fmla="*/ 4 w 332"/>
                  <a:gd name="T5" fmla="*/ 46 h 82"/>
                  <a:gd name="T6" fmla="*/ 5 w 332"/>
                  <a:gd name="T7" fmla="*/ 45 h 82"/>
                  <a:gd name="T8" fmla="*/ 7 w 332"/>
                  <a:gd name="T9" fmla="*/ 42 h 82"/>
                  <a:gd name="T10" fmla="*/ 11 w 332"/>
                  <a:gd name="T11" fmla="*/ 39 h 82"/>
                  <a:gd name="T12" fmla="*/ 18 w 332"/>
                  <a:gd name="T13" fmla="*/ 36 h 82"/>
                  <a:gd name="T14" fmla="*/ 23 w 332"/>
                  <a:gd name="T15" fmla="*/ 36 h 82"/>
                  <a:gd name="T16" fmla="*/ 31 w 332"/>
                  <a:gd name="T17" fmla="*/ 34 h 82"/>
                  <a:gd name="T18" fmla="*/ 43 w 332"/>
                  <a:gd name="T19" fmla="*/ 32 h 82"/>
                  <a:gd name="T20" fmla="*/ 58 w 332"/>
                  <a:gd name="T21" fmla="*/ 30 h 82"/>
                  <a:gd name="T22" fmla="*/ 75 w 332"/>
                  <a:gd name="T23" fmla="*/ 27 h 82"/>
                  <a:gd name="T24" fmla="*/ 93 w 332"/>
                  <a:gd name="T25" fmla="*/ 24 h 82"/>
                  <a:gd name="T26" fmla="*/ 113 w 332"/>
                  <a:gd name="T27" fmla="*/ 21 h 82"/>
                  <a:gd name="T28" fmla="*/ 133 w 332"/>
                  <a:gd name="T29" fmla="*/ 17 h 82"/>
                  <a:gd name="T30" fmla="*/ 153 w 332"/>
                  <a:gd name="T31" fmla="*/ 14 h 82"/>
                  <a:gd name="T32" fmla="*/ 172 w 332"/>
                  <a:gd name="T33" fmla="*/ 11 h 82"/>
                  <a:gd name="T34" fmla="*/ 189 w 332"/>
                  <a:gd name="T35" fmla="*/ 8 h 82"/>
                  <a:gd name="T36" fmla="*/ 205 w 332"/>
                  <a:gd name="T37" fmla="*/ 5 h 82"/>
                  <a:gd name="T38" fmla="*/ 219 w 332"/>
                  <a:gd name="T39" fmla="*/ 3 h 82"/>
                  <a:gd name="T40" fmla="*/ 229 w 332"/>
                  <a:gd name="T41" fmla="*/ 1 h 82"/>
                  <a:gd name="T42" fmla="*/ 235 w 332"/>
                  <a:gd name="T43" fmla="*/ 0 h 82"/>
                  <a:gd name="T44" fmla="*/ 238 w 332"/>
                  <a:gd name="T45" fmla="*/ 0 h 82"/>
                  <a:gd name="T46" fmla="*/ 239 w 332"/>
                  <a:gd name="T47" fmla="*/ 0 h 82"/>
                  <a:gd name="T48" fmla="*/ 243 w 332"/>
                  <a:gd name="T49" fmla="*/ 0 h 82"/>
                  <a:gd name="T50" fmla="*/ 248 w 332"/>
                  <a:gd name="T51" fmla="*/ 0 h 82"/>
                  <a:gd name="T52" fmla="*/ 255 w 332"/>
                  <a:gd name="T53" fmla="*/ 0 h 82"/>
                  <a:gd name="T54" fmla="*/ 262 w 332"/>
                  <a:gd name="T55" fmla="*/ 0 h 82"/>
                  <a:gd name="T56" fmla="*/ 269 w 332"/>
                  <a:gd name="T57" fmla="*/ 0 h 82"/>
                  <a:gd name="T58" fmla="*/ 276 w 332"/>
                  <a:gd name="T59" fmla="*/ 1 h 82"/>
                  <a:gd name="T60" fmla="*/ 283 w 332"/>
                  <a:gd name="T61" fmla="*/ 2 h 82"/>
                  <a:gd name="T62" fmla="*/ 289 w 332"/>
                  <a:gd name="T63" fmla="*/ 3 h 82"/>
                  <a:gd name="T64" fmla="*/ 296 w 332"/>
                  <a:gd name="T65" fmla="*/ 6 h 82"/>
                  <a:gd name="T66" fmla="*/ 304 w 332"/>
                  <a:gd name="T67" fmla="*/ 8 h 82"/>
                  <a:gd name="T68" fmla="*/ 312 w 332"/>
                  <a:gd name="T69" fmla="*/ 11 h 82"/>
                  <a:gd name="T70" fmla="*/ 319 w 332"/>
                  <a:gd name="T71" fmla="*/ 14 h 82"/>
                  <a:gd name="T72" fmla="*/ 325 w 332"/>
                  <a:gd name="T73" fmla="*/ 17 h 82"/>
                  <a:gd name="T74" fmla="*/ 329 w 332"/>
                  <a:gd name="T75" fmla="*/ 20 h 82"/>
                  <a:gd name="T76" fmla="*/ 331 w 332"/>
                  <a:gd name="T77" fmla="*/ 22 h 82"/>
                  <a:gd name="T78" fmla="*/ 332 w 332"/>
                  <a:gd name="T79" fmla="*/ 32 h 82"/>
                  <a:gd name="T80" fmla="*/ 332 w 332"/>
                  <a:gd name="T81" fmla="*/ 37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2"/>
                  <a:gd name="T124" fmla="*/ 0 h 82"/>
                  <a:gd name="T125" fmla="*/ 332 w 332"/>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2" h="82">
                    <a:moveTo>
                      <a:pt x="332" y="37"/>
                    </a:moveTo>
                    <a:lnTo>
                      <a:pt x="269" y="23"/>
                    </a:lnTo>
                    <a:lnTo>
                      <a:pt x="10" y="57"/>
                    </a:lnTo>
                    <a:lnTo>
                      <a:pt x="11" y="82"/>
                    </a:lnTo>
                    <a:lnTo>
                      <a:pt x="0" y="80"/>
                    </a:lnTo>
                    <a:lnTo>
                      <a:pt x="4" y="46"/>
                    </a:lnTo>
                    <a:lnTo>
                      <a:pt x="5" y="45"/>
                    </a:lnTo>
                    <a:lnTo>
                      <a:pt x="5" y="44"/>
                    </a:lnTo>
                    <a:lnTo>
                      <a:pt x="7" y="42"/>
                    </a:lnTo>
                    <a:lnTo>
                      <a:pt x="8" y="40"/>
                    </a:lnTo>
                    <a:lnTo>
                      <a:pt x="11" y="39"/>
                    </a:lnTo>
                    <a:lnTo>
                      <a:pt x="14" y="37"/>
                    </a:lnTo>
                    <a:lnTo>
                      <a:pt x="18" y="36"/>
                    </a:lnTo>
                    <a:lnTo>
                      <a:pt x="20" y="36"/>
                    </a:lnTo>
                    <a:lnTo>
                      <a:pt x="23" y="36"/>
                    </a:lnTo>
                    <a:lnTo>
                      <a:pt x="27" y="35"/>
                    </a:lnTo>
                    <a:lnTo>
                      <a:pt x="31" y="34"/>
                    </a:lnTo>
                    <a:lnTo>
                      <a:pt x="37" y="33"/>
                    </a:lnTo>
                    <a:lnTo>
                      <a:pt x="43" y="32"/>
                    </a:lnTo>
                    <a:lnTo>
                      <a:pt x="50" y="31"/>
                    </a:lnTo>
                    <a:lnTo>
                      <a:pt x="58" y="30"/>
                    </a:lnTo>
                    <a:lnTo>
                      <a:pt x="66" y="29"/>
                    </a:lnTo>
                    <a:lnTo>
                      <a:pt x="75" y="27"/>
                    </a:lnTo>
                    <a:lnTo>
                      <a:pt x="84" y="25"/>
                    </a:lnTo>
                    <a:lnTo>
                      <a:pt x="93" y="24"/>
                    </a:lnTo>
                    <a:lnTo>
                      <a:pt x="103" y="22"/>
                    </a:lnTo>
                    <a:lnTo>
                      <a:pt x="113" y="21"/>
                    </a:lnTo>
                    <a:lnTo>
                      <a:pt x="123" y="19"/>
                    </a:lnTo>
                    <a:lnTo>
                      <a:pt x="133" y="17"/>
                    </a:lnTo>
                    <a:lnTo>
                      <a:pt x="143" y="16"/>
                    </a:lnTo>
                    <a:lnTo>
                      <a:pt x="153" y="14"/>
                    </a:lnTo>
                    <a:lnTo>
                      <a:pt x="162" y="13"/>
                    </a:lnTo>
                    <a:lnTo>
                      <a:pt x="172" y="11"/>
                    </a:lnTo>
                    <a:lnTo>
                      <a:pt x="181" y="9"/>
                    </a:lnTo>
                    <a:lnTo>
                      <a:pt x="189" y="8"/>
                    </a:lnTo>
                    <a:lnTo>
                      <a:pt x="198" y="7"/>
                    </a:lnTo>
                    <a:lnTo>
                      <a:pt x="205" y="5"/>
                    </a:lnTo>
                    <a:lnTo>
                      <a:pt x="212" y="4"/>
                    </a:lnTo>
                    <a:lnTo>
                      <a:pt x="219" y="3"/>
                    </a:lnTo>
                    <a:lnTo>
                      <a:pt x="224" y="2"/>
                    </a:lnTo>
                    <a:lnTo>
                      <a:pt x="229" y="1"/>
                    </a:lnTo>
                    <a:lnTo>
                      <a:pt x="233" y="1"/>
                    </a:lnTo>
                    <a:lnTo>
                      <a:pt x="235" y="0"/>
                    </a:lnTo>
                    <a:lnTo>
                      <a:pt x="237" y="0"/>
                    </a:lnTo>
                    <a:lnTo>
                      <a:pt x="238" y="0"/>
                    </a:lnTo>
                    <a:lnTo>
                      <a:pt x="239" y="0"/>
                    </a:lnTo>
                    <a:lnTo>
                      <a:pt x="241" y="0"/>
                    </a:lnTo>
                    <a:lnTo>
                      <a:pt x="243" y="0"/>
                    </a:lnTo>
                    <a:lnTo>
                      <a:pt x="245" y="0"/>
                    </a:lnTo>
                    <a:lnTo>
                      <a:pt x="248" y="0"/>
                    </a:lnTo>
                    <a:lnTo>
                      <a:pt x="251" y="0"/>
                    </a:lnTo>
                    <a:lnTo>
                      <a:pt x="255" y="0"/>
                    </a:lnTo>
                    <a:lnTo>
                      <a:pt x="258" y="0"/>
                    </a:lnTo>
                    <a:lnTo>
                      <a:pt x="262" y="0"/>
                    </a:lnTo>
                    <a:lnTo>
                      <a:pt x="266" y="0"/>
                    </a:lnTo>
                    <a:lnTo>
                      <a:pt x="269" y="0"/>
                    </a:lnTo>
                    <a:lnTo>
                      <a:pt x="273" y="0"/>
                    </a:lnTo>
                    <a:lnTo>
                      <a:pt x="276" y="1"/>
                    </a:lnTo>
                    <a:lnTo>
                      <a:pt x="280" y="1"/>
                    </a:lnTo>
                    <a:lnTo>
                      <a:pt x="283" y="2"/>
                    </a:lnTo>
                    <a:lnTo>
                      <a:pt x="285" y="3"/>
                    </a:lnTo>
                    <a:lnTo>
                      <a:pt x="289" y="3"/>
                    </a:lnTo>
                    <a:lnTo>
                      <a:pt x="293" y="5"/>
                    </a:lnTo>
                    <a:lnTo>
                      <a:pt x="296" y="6"/>
                    </a:lnTo>
                    <a:lnTo>
                      <a:pt x="300" y="7"/>
                    </a:lnTo>
                    <a:lnTo>
                      <a:pt x="304" y="8"/>
                    </a:lnTo>
                    <a:lnTo>
                      <a:pt x="308" y="10"/>
                    </a:lnTo>
                    <a:lnTo>
                      <a:pt x="312" y="11"/>
                    </a:lnTo>
                    <a:lnTo>
                      <a:pt x="316" y="13"/>
                    </a:lnTo>
                    <a:lnTo>
                      <a:pt x="319" y="14"/>
                    </a:lnTo>
                    <a:lnTo>
                      <a:pt x="322" y="16"/>
                    </a:lnTo>
                    <a:lnTo>
                      <a:pt x="325" y="17"/>
                    </a:lnTo>
                    <a:lnTo>
                      <a:pt x="327" y="18"/>
                    </a:lnTo>
                    <a:lnTo>
                      <a:pt x="329" y="20"/>
                    </a:lnTo>
                    <a:lnTo>
                      <a:pt x="331" y="21"/>
                    </a:lnTo>
                    <a:lnTo>
                      <a:pt x="331" y="22"/>
                    </a:lnTo>
                    <a:lnTo>
                      <a:pt x="332" y="27"/>
                    </a:lnTo>
                    <a:lnTo>
                      <a:pt x="332" y="32"/>
                    </a:lnTo>
                    <a:lnTo>
                      <a:pt x="332" y="36"/>
                    </a:lnTo>
                    <a:lnTo>
                      <a:pt x="332" y="37"/>
                    </a:lnTo>
                    <a:close/>
                  </a:path>
                </a:pathLst>
              </a:custGeom>
              <a:solidFill>
                <a:srgbClr val="16B7FF"/>
              </a:solidFill>
              <a:ln w="9525">
                <a:noFill/>
                <a:round/>
                <a:headEnd/>
                <a:tailEnd/>
              </a:ln>
            </p:spPr>
            <p:txBody>
              <a:bodyPr/>
              <a:lstStyle/>
              <a:p>
                <a:endParaRPr lang="es-ES"/>
              </a:p>
            </p:txBody>
          </p:sp>
          <p:sp>
            <p:nvSpPr>
              <p:cNvPr id="111" name="Freeform 75"/>
              <p:cNvSpPr>
                <a:spLocks/>
              </p:cNvSpPr>
              <p:nvPr/>
            </p:nvSpPr>
            <p:spPr bwMode="auto">
              <a:xfrm>
                <a:off x="1534" y="3735"/>
                <a:ext cx="287" cy="42"/>
              </a:xfrm>
              <a:custGeom>
                <a:avLst/>
                <a:gdLst>
                  <a:gd name="T0" fmla="*/ 280 w 287"/>
                  <a:gd name="T1" fmla="*/ 7 h 42"/>
                  <a:gd name="T2" fmla="*/ 278 w 287"/>
                  <a:gd name="T3" fmla="*/ 6 h 42"/>
                  <a:gd name="T4" fmla="*/ 275 w 287"/>
                  <a:gd name="T5" fmla="*/ 5 h 42"/>
                  <a:gd name="T6" fmla="*/ 271 w 287"/>
                  <a:gd name="T7" fmla="*/ 4 h 42"/>
                  <a:gd name="T8" fmla="*/ 266 w 287"/>
                  <a:gd name="T9" fmla="*/ 2 h 42"/>
                  <a:gd name="T10" fmla="*/ 260 w 287"/>
                  <a:gd name="T11" fmla="*/ 1 h 42"/>
                  <a:gd name="T12" fmla="*/ 254 w 287"/>
                  <a:gd name="T13" fmla="*/ 0 h 42"/>
                  <a:gd name="T14" fmla="*/ 248 w 287"/>
                  <a:gd name="T15" fmla="*/ 0 h 42"/>
                  <a:gd name="T16" fmla="*/ 242 w 287"/>
                  <a:gd name="T17" fmla="*/ 0 h 42"/>
                  <a:gd name="T18" fmla="*/ 235 w 287"/>
                  <a:gd name="T19" fmla="*/ 1 h 42"/>
                  <a:gd name="T20" fmla="*/ 223 w 287"/>
                  <a:gd name="T21" fmla="*/ 2 h 42"/>
                  <a:gd name="T22" fmla="*/ 209 w 287"/>
                  <a:gd name="T23" fmla="*/ 4 h 42"/>
                  <a:gd name="T24" fmla="*/ 191 w 287"/>
                  <a:gd name="T25" fmla="*/ 7 h 42"/>
                  <a:gd name="T26" fmla="*/ 172 w 287"/>
                  <a:gd name="T27" fmla="*/ 10 h 42"/>
                  <a:gd name="T28" fmla="*/ 152 w 287"/>
                  <a:gd name="T29" fmla="*/ 13 h 42"/>
                  <a:gd name="T30" fmla="*/ 131 w 287"/>
                  <a:gd name="T31" fmla="*/ 16 h 42"/>
                  <a:gd name="T32" fmla="*/ 110 w 287"/>
                  <a:gd name="T33" fmla="*/ 20 h 42"/>
                  <a:gd name="T34" fmla="*/ 89 w 287"/>
                  <a:gd name="T35" fmla="*/ 23 h 42"/>
                  <a:gd name="T36" fmla="*/ 70 w 287"/>
                  <a:gd name="T37" fmla="*/ 26 h 42"/>
                  <a:gd name="T38" fmla="*/ 52 w 287"/>
                  <a:gd name="T39" fmla="*/ 29 h 42"/>
                  <a:gd name="T40" fmla="*/ 36 w 287"/>
                  <a:gd name="T41" fmla="*/ 31 h 42"/>
                  <a:gd name="T42" fmla="*/ 24 w 287"/>
                  <a:gd name="T43" fmla="*/ 34 h 42"/>
                  <a:gd name="T44" fmla="*/ 15 w 287"/>
                  <a:gd name="T45" fmla="*/ 35 h 42"/>
                  <a:gd name="T46" fmla="*/ 10 w 287"/>
                  <a:gd name="T47" fmla="*/ 36 h 42"/>
                  <a:gd name="T48" fmla="*/ 9 w 287"/>
                  <a:gd name="T49" fmla="*/ 36 h 42"/>
                  <a:gd name="T50" fmla="*/ 7 w 287"/>
                  <a:gd name="T51" fmla="*/ 37 h 42"/>
                  <a:gd name="T52" fmla="*/ 3 w 287"/>
                  <a:gd name="T53" fmla="*/ 39 h 42"/>
                  <a:gd name="T54" fmla="*/ 1 w 287"/>
                  <a:gd name="T55" fmla="*/ 41 h 42"/>
                  <a:gd name="T56" fmla="*/ 248 w 287"/>
                  <a:gd name="T57" fmla="*/ 6 h 42"/>
                  <a:gd name="T58" fmla="*/ 249 w 287"/>
                  <a:gd name="T59" fmla="*/ 6 h 42"/>
                  <a:gd name="T60" fmla="*/ 252 w 287"/>
                  <a:gd name="T61" fmla="*/ 6 h 42"/>
                  <a:gd name="T62" fmla="*/ 257 w 287"/>
                  <a:gd name="T63" fmla="*/ 7 h 42"/>
                  <a:gd name="T64" fmla="*/ 263 w 287"/>
                  <a:gd name="T65" fmla="*/ 8 h 42"/>
                  <a:gd name="T66" fmla="*/ 270 w 287"/>
                  <a:gd name="T67" fmla="*/ 8 h 42"/>
                  <a:gd name="T68" fmla="*/ 276 w 287"/>
                  <a:gd name="T69" fmla="*/ 10 h 42"/>
                  <a:gd name="T70" fmla="*/ 282 w 287"/>
                  <a:gd name="T71" fmla="*/ 11 h 42"/>
                  <a:gd name="T72" fmla="*/ 287 w 287"/>
                  <a:gd name="T73" fmla="*/ 1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42"/>
                  <a:gd name="T113" fmla="*/ 287 w 287"/>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42">
                    <a:moveTo>
                      <a:pt x="280" y="7"/>
                    </a:moveTo>
                    <a:lnTo>
                      <a:pt x="280" y="7"/>
                    </a:lnTo>
                    <a:lnTo>
                      <a:pt x="279" y="6"/>
                    </a:lnTo>
                    <a:lnTo>
                      <a:pt x="278" y="6"/>
                    </a:lnTo>
                    <a:lnTo>
                      <a:pt x="277" y="5"/>
                    </a:lnTo>
                    <a:lnTo>
                      <a:pt x="275" y="5"/>
                    </a:lnTo>
                    <a:lnTo>
                      <a:pt x="273" y="4"/>
                    </a:lnTo>
                    <a:lnTo>
                      <a:pt x="271" y="4"/>
                    </a:lnTo>
                    <a:lnTo>
                      <a:pt x="269" y="3"/>
                    </a:lnTo>
                    <a:lnTo>
                      <a:pt x="266" y="2"/>
                    </a:lnTo>
                    <a:lnTo>
                      <a:pt x="263" y="1"/>
                    </a:lnTo>
                    <a:lnTo>
                      <a:pt x="260" y="1"/>
                    </a:lnTo>
                    <a:lnTo>
                      <a:pt x="257" y="0"/>
                    </a:lnTo>
                    <a:lnTo>
                      <a:pt x="254" y="0"/>
                    </a:lnTo>
                    <a:lnTo>
                      <a:pt x="251" y="0"/>
                    </a:lnTo>
                    <a:lnTo>
                      <a:pt x="248" y="0"/>
                    </a:lnTo>
                    <a:lnTo>
                      <a:pt x="244" y="0"/>
                    </a:lnTo>
                    <a:lnTo>
                      <a:pt x="242" y="0"/>
                    </a:lnTo>
                    <a:lnTo>
                      <a:pt x="239" y="0"/>
                    </a:lnTo>
                    <a:lnTo>
                      <a:pt x="235" y="1"/>
                    </a:lnTo>
                    <a:lnTo>
                      <a:pt x="229" y="1"/>
                    </a:lnTo>
                    <a:lnTo>
                      <a:pt x="223" y="2"/>
                    </a:lnTo>
                    <a:lnTo>
                      <a:pt x="216" y="3"/>
                    </a:lnTo>
                    <a:lnTo>
                      <a:pt x="209" y="4"/>
                    </a:lnTo>
                    <a:lnTo>
                      <a:pt x="200" y="5"/>
                    </a:lnTo>
                    <a:lnTo>
                      <a:pt x="191" y="7"/>
                    </a:lnTo>
                    <a:lnTo>
                      <a:pt x="182" y="8"/>
                    </a:lnTo>
                    <a:lnTo>
                      <a:pt x="172" y="10"/>
                    </a:lnTo>
                    <a:lnTo>
                      <a:pt x="162" y="11"/>
                    </a:lnTo>
                    <a:lnTo>
                      <a:pt x="152" y="13"/>
                    </a:lnTo>
                    <a:lnTo>
                      <a:pt x="142" y="15"/>
                    </a:lnTo>
                    <a:lnTo>
                      <a:pt x="131" y="16"/>
                    </a:lnTo>
                    <a:lnTo>
                      <a:pt x="120" y="18"/>
                    </a:lnTo>
                    <a:lnTo>
                      <a:pt x="110" y="20"/>
                    </a:lnTo>
                    <a:lnTo>
                      <a:pt x="100" y="21"/>
                    </a:lnTo>
                    <a:lnTo>
                      <a:pt x="89" y="23"/>
                    </a:lnTo>
                    <a:lnTo>
                      <a:pt x="79" y="25"/>
                    </a:lnTo>
                    <a:lnTo>
                      <a:pt x="70" y="26"/>
                    </a:lnTo>
                    <a:lnTo>
                      <a:pt x="61" y="28"/>
                    </a:lnTo>
                    <a:lnTo>
                      <a:pt x="52" y="29"/>
                    </a:lnTo>
                    <a:lnTo>
                      <a:pt x="44" y="30"/>
                    </a:lnTo>
                    <a:lnTo>
                      <a:pt x="36" y="31"/>
                    </a:lnTo>
                    <a:lnTo>
                      <a:pt x="30" y="32"/>
                    </a:lnTo>
                    <a:lnTo>
                      <a:pt x="24" y="34"/>
                    </a:lnTo>
                    <a:lnTo>
                      <a:pt x="19" y="34"/>
                    </a:lnTo>
                    <a:lnTo>
                      <a:pt x="15" y="35"/>
                    </a:lnTo>
                    <a:lnTo>
                      <a:pt x="12" y="35"/>
                    </a:lnTo>
                    <a:lnTo>
                      <a:pt x="10" y="36"/>
                    </a:lnTo>
                    <a:lnTo>
                      <a:pt x="9" y="36"/>
                    </a:lnTo>
                    <a:lnTo>
                      <a:pt x="8" y="36"/>
                    </a:lnTo>
                    <a:lnTo>
                      <a:pt x="7" y="37"/>
                    </a:lnTo>
                    <a:lnTo>
                      <a:pt x="5" y="38"/>
                    </a:lnTo>
                    <a:lnTo>
                      <a:pt x="3" y="39"/>
                    </a:lnTo>
                    <a:lnTo>
                      <a:pt x="2" y="40"/>
                    </a:lnTo>
                    <a:lnTo>
                      <a:pt x="1" y="41"/>
                    </a:lnTo>
                    <a:lnTo>
                      <a:pt x="0" y="42"/>
                    </a:lnTo>
                    <a:lnTo>
                      <a:pt x="248" y="6"/>
                    </a:lnTo>
                    <a:lnTo>
                      <a:pt x="249" y="6"/>
                    </a:lnTo>
                    <a:lnTo>
                      <a:pt x="250" y="6"/>
                    </a:lnTo>
                    <a:lnTo>
                      <a:pt x="252" y="6"/>
                    </a:lnTo>
                    <a:lnTo>
                      <a:pt x="254" y="7"/>
                    </a:lnTo>
                    <a:lnTo>
                      <a:pt x="257" y="7"/>
                    </a:lnTo>
                    <a:lnTo>
                      <a:pt x="260" y="7"/>
                    </a:lnTo>
                    <a:lnTo>
                      <a:pt x="263" y="8"/>
                    </a:lnTo>
                    <a:lnTo>
                      <a:pt x="266" y="8"/>
                    </a:lnTo>
                    <a:lnTo>
                      <a:pt x="270" y="8"/>
                    </a:lnTo>
                    <a:lnTo>
                      <a:pt x="273" y="9"/>
                    </a:lnTo>
                    <a:lnTo>
                      <a:pt x="276" y="10"/>
                    </a:lnTo>
                    <a:lnTo>
                      <a:pt x="279" y="10"/>
                    </a:lnTo>
                    <a:lnTo>
                      <a:pt x="282" y="11"/>
                    </a:lnTo>
                    <a:lnTo>
                      <a:pt x="285" y="12"/>
                    </a:lnTo>
                    <a:lnTo>
                      <a:pt x="287" y="12"/>
                    </a:lnTo>
                    <a:lnTo>
                      <a:pt x="280" y="7"/>
                    </a:lnTo>
                    <a:close/>
                  </a:path>
                </a:pathLst>
              </a:custGeom>
              <a:solidFill>
                <a:srgbClr val="60CEFF"/>
              </a:solidFill>
              <a:ln w="9525">
                <a:noFill/>
                <a:round/>
                <a:headEnd/>
                <a:tailEnd/>
              </a:ln>
            </p:spPr>
            <p:txBody>
              <a:bodyPr/>
              <a:lstStyle/>
              <a:p>
                <a:endParaRPr lang="es-ES"/>
              </a:p>
            </p:txBody>
          </p:sp>
          <p:sp>
            <p:nvSpPr>
              <p:cNvPr id="112" name="Freeform 76"/>
              <p:cNvSpPr>
                <a:spLocks/>
              </p:cNvSpPr>
              <p:nvPr/>
            </p:nvSpPr>
            <p:spPr bwMode="auto">
              <a:xfrm>
                <a:off x="1828" y="3742"/>
                <a:ext cx="30" cy="16"/>
              </a:xfrm>
              <a:custGeom>
                <a:avLst/>
                <a:gdLst>
                  <a:gd name="T0" fmla="*/ 0 w 30"/>
                  <a:gd name="T1" fmla="*/ 0 h 16"/>
                  <a:gd name="T2" fmla="*/ 22 w 30"/>
                  <a:gd name="T3" fmla="*/ 16 h 16"/>
                  <a:gd name="T4" fmla="*/ 30 w 30"/>
                  <a:gd name="T5" fmla="*/ 16 h 16"/>
                  <a:gd name="T6" fmla="*/ 12 w 30"/>
                  <a:gd name="T7" fmla="*/ 3 h 16"/>
                  <a:gd name="T8" fmla="*/ 0 w 30"/>
                  <a:gd name="T9" fmla="*/ 0 h 16"/>
                  <a:gd name="T10" fmla="*/ 0 60000 65536"/>
                  <a:gd name="T11" fmla="*/ 0 60000 65536"/>
                  <a:gd name="T12" fmla="*/ 0 60000 65536"/>
                  <a:gd name="T13" fmla="*/ 0 60000 65536"/>
                  <a:gd name="T14" fmla="*/ 0 60000 65536"/>
                  <a:gd name="T15" fmla="*/ 0 w 30"/>
                  <a:gd name="T16" fmla="*/ 0 h 16"/>
                  <a:gd name="T17" fmla="*/ 30 w 30"/>
                  <a:gd name="T18" fmla="*/ 16 h 16"/>
                </a:gdLst>
                <a:ahLst/>
                <a:cxnLst>
                  <a:cxn ang="T10">
                    <a:pos x="T0" y="T1"/>
                  </a:cxn>
                  <a:cxn ang="T11">
                    <a:pos x="T2" y="T3"/>
                  </a:cxn>
                  <a:cxn ang="T12">
                    <a:pos x="T4" y="T5"/>
                  </a:cxn>
                  <a:cxn ang="T13">
                    <a:pos x="T6" y="T7"/>
                  </a:cxn>
                  <a:cxn ang="T14">
                    <a:pos x="T8" y="T9"/>
                  </a:cxn>
                </a:cxnLst>
                <a:rect l="T15" t="T16" r="T17" b="T18"/>
                <a:pathLst>
                  <a:path w="30" h="16">
                    <a:moveTo>
                      <a:pt x="0" y="0"/>
                    </a:moveTo>
                    <a:lnTo>
                      <a:pt x="22" y="16"/>
                    </a:lnTo>
                    <a:lnTo>
                      <a:pt x="30" y="16"/>
                    </a:lnTo>
                    <a:lnTo>
                      <a:pt x="12" y="3"/>
                    </a:lnTo>
                    <a:lnTo>
                      <a:pt x="0" y="0"/>
                    </a:lnTo>
                    <a:close/>
                  </a:path>
                </a:pathLst>
              </a:custGeom>
              <a:solidFill>
                <a:srgbClr val="60CEFF"/>
              </a:solidFill>
              <a:ln w="9525">
                <a:noFill/>
                <a:round/>
                <a:headEnd/>
                <a:tailEnd/>
              </a:ln>
            </p:spPr>
            <p:txBody>
              <a:bodyPr/>
              <a:lstStyle/>
              <a:p>
                <a:endParaRPr lang="es-ES"/>
              </a:p>
            </p:txBody>
          </p:sp>
          <p:sp>
            <p:nvSpPr>
              <p:cNvPr id="113" name="Freeform 77"/>
              <p:cNvSpPr>
                <a:spLocks/>
              </p:cNvSpPr>
              <p:nvPr/>
            </p:nvSpPr>
            <p:spPr bwMode="auto">
              <a:xfrm>
                <a:off x="1532" y="3756"/>
                <a:ext cx="270" cy="58"/>
              </a:xfrm>
              <a:custGeom>
                <a:avLst/>
                <a:gdLst>
                  <a:gd name="T0" fmla="*/ 25 w 270"/>
                  <a:gd name="T1" fmla="*/ 30 h 58"/>
                  <a:gd name="T2" fmla="*/ 7 w 270"/>
                  <a:gd name="T3" fmla="*/ 32 h 58"/>
                  <a:gd name="T4" fmla="*/ 7 w 270"/>
                  <a:gd name="T5" fmla="*/ 32 h 58"/>
                  <a:gd name="T6" fmla="*/ 7 w 270"/>
                  <a:gd name="T7" fmla="*/ 32 h 58"/>
                  <a:gd name="T8" fmla="*/ 6 w 270"/>
                  <a:gd name="T9" fmla="*/ 32 h 58"/>
                  <a:gd name="T10" fmla="*/ 5 w 270"/>
                  <a:gd name="T11" fmla="*/ 33 h 58"/>
                  <a:gd name="T12" fmla="*/ 4 w 270"/>
                  <a:gd name="T13" fmla="*/ 34 h 58"/>
                  <a:gd name="T14" fmla="*/ 3 w 270"/>
                  <a:gd name="T15" fmla="*/ 34 h 58"/>
                  <a:gd name="T16" fmla="*/ 2 w 270"/>
                  <a:gd name="T17" fmla="*/ 35 h 58"/>
                  <a:gd name="T18" fmla="*/ 1 w 270"/>
                  <a:gd name="T19" fmla="*/ 37 h 58"/>
                  <a:gd name="T20" fmla="*/ 1 w 270"/>
                  <a:gd name="T21" fmla="*/ 41 h 58"/>
                  <a:gd name="T22" fmla="*/ 0 w 270"/>
                  <a:gd name="T23" fmla="*/ 46 h 58"/>
                  <a:gd name="T24" fmla="*/ 0 w 270"/>
                  <a:gd name="T25" fmla="*/ 51 h 58"/>
                  <a:gd name="T26" fmla="*/ 0 w 270"/>
                  <a:gd name="T27" fmla="*/ 53 h 58"/>
                  <a:gd name="T28" fmla="*/ 0 w 270"/>
                  <a:gd name="T29" fmla="*/ 54 h 58"/>
                  <a:gd name="T30" fmla="*/ 0 w 270"/>
                  <a:gd name="T31" fmla="*/ 55 h 58"/>
                  <a:gd name="T32" fmla="*/ 1 w 270"/>
                  <a:gd name="T33" fmla="*/ 57 h 58"/>
                  <a:gd name="T34" fmla="*/ 3 w 270"/>
                  <a:gd name="T35" fmla="*/ 58 h 58"/>
                  <a:gd name="T36" fmla="*/ 224 w 270"/>
                  <a:gd name="T37" fmla="*/ 42 h 58"/>
                  <a:gd name="T38" fmla="*/ 224 w 270"/>
                  <a:gd name="T39" fmla="*/ 43 h 58"/>
                  <a:gd name="T40" fmla="*/ 224 w 270"/>
                  <a:gd name="T41" fmla="*/ 46 h 58"/>
                  <a:gd name="T42" fmla="*/ 225 w 270"/>
                  <a:gd name="T43" fmla="*/ 50 h 58"/>
                  <a:gd name="T44" fmla="*/ 227 w 270"/>
                  <a:gd name="T45" fmla="*/ 52 h 58"/>
                  <a:gd name="T46" fmla="*/ 228 w 270"/>
                  <a:gd name="T47" fmla="*/ 53 h 58"/>
                  <a:gd name="T48" fmla="*/ 229 w 270"/>
                  <a:gd name="T49" fmla="*/ 53 h 58"/>
                  <a:gd name="T50" fmla="*/ 232 w 270"/>
                  <a:gd name="T51" fmla="*/ 53 h 58"/>
                  <a:gd name="T52" fmla="*/ 234 w 270"/>
                  <a:gd name="T53" fmla="*/ 53 h 58"/>
                  <a:gd name="T54" fmla="*/ 238 w 270"/>
                  <a:gd name="T55" fmla="*/ 53 h 58"/>
                  <a:gd name="T56" fmla="*/ 241 w 270"/>
                  <a:gd name="T57" fmla="*/ 53 h 58"/>
                  <a:gd name="T58" fmla="*/ 245 w 270"/>
                  <a:gd name="T59" fmla="*/ 53 h 58"/>
                  <a:gd name="T60" fmla="*/ 248 w 270"/>
                  <a:gd name="T61" fmla="*/ 53 h 58"/>
                  <a:gd name="T62" fmla="*/ 252 w 270"/>
                  <a:gd name="T63" fmla="*/ 53 h 58"/>
                  <a:gd name="T64" fmla="*/ 256 w 270"/>
                  <a:gd name="T65" fmla="*/ 53 h 58"/>
                  <a:gd name="T66" fmla="*/ 259 w 270"/>
                  <a:gd name="T67" fmla="*/ 53 h 58"/>
                  <a:gd name="T68" fmla="*/ 262 w 270"/>
                  <a:gd name="T69" fmla="*/ 53 h 58"/>
                  <a:gd name="T70" fmla="*/ 265 w 270"/>
                  <a:gd name="T71" fmla="*/ 52 h 58"/>
                  <a:gd name="T72" fmla="*/ 267 w 270"/>
                  <a:gd name="T73" fmla="*/ 52 h 58"/>
                  <a:gd name="T74" fmla="*/ 269 w 270"/>
                  <a:gd name="T75" fmla="*/ 52 h 58"/>
                  <a:gd name="T76" fmla="*/ 270 w 270"/>
                  <a:gd name="T77" fmla="*/ 51 h 58"/>
                  <a:gd name="T78" fmla="*/ 270 w 270"/>
                  <a:gd name="T79" fmla="*/ 50 h 58"/>
                  <a:gd name="T80" fmla="*/ 270 w 270"/>
                  <a:gd name="T81" fmla="*/ 48 h 58"/>
                  <a:gd name="T82" fmla="*/ 269 w 270"/>
                  <a:gd name="T83" fmla="*/ 46 h 58"/>
                  <a:gd name="T84" fmla="*/ 269 w 270"/>
                  <a:gd name="T85" fmla="*/ 44 h 58"/>
                  <a:gd name="T86" fmla="*/ 267 w 270"/>
                  <a:gd name="T87" fmla="*/ 42 h 58"/>
                  <a:gd name="T88" fmla="*/ 266 w 270"/>
                  <a:gd name="T89" fmla="*/ 39 h 58"/>
                  <a:gd name="T90" fmla="*/ 265 w 270"/>
                  <a:gd name="T91" fmla="*/ 36 h 58"/>
                  <a:gd name="T92" fmla="*/ 265 w 270"/>
                  <a:gd name="T93" fmla="*/ 33 h 58"/>
                  <a:gd name="T94" fmla="*/ 264 w 270"/>
                  <a:gd name="T95" fmla="*/ 24 h 58"/>
                  <a:gd name="T96" fmla="*/ 263 w 270"/>
                  <a:gd name="T97" fmla="*/ 13 h 58"/>
                  <a:gd name="T98" fmla="*/ 262 w 270"/>
                  <a:gd name="T99" fmla="*/ 4 h 58"/>
                  <a:gd name="T100" fmla="*/ 262 w 270"/>
                  <a:gd name="T101" fmla="*/ 0 h 58"/>
                  <a:gd name="T102" fmla="*/ 25 w 270"/>
                  <a:gd name="T103" fmla="*/ 30 h 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0"/>
                  <a:gd name="T157" fmla="*/ 0 h 58"/>
                  <a:gd name="T158" fmla="*/ 270 w 270"/>
                  <a:gd name="T159" fmla="*/ 58 h 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0" h="58">
                    <a:moveTo>
                      <a:pt x="25" y="30"/>
                    </a:moveTo>
                    <a:lnTo>
                      <a:pt x="7" y="32"/>
                    </a:lnTo>
                    <a:lnTo>
                      <a:pt x="6" y="32"/>
                    </a:lnTo>
                    <a:lnTo>
                      <a:pt x="5" y="33"/>
                    </a:lnTo>
                    <a:lnTo>
                      <a:pt x="4" y="34"/>
                    </a:lnTo>
                    <a:lnTo>
                      <a:pt x="3" y="34"/>
                    </a:lnTo>
                    <a:lnTo>
                      <a:pt x="2" y="35"/>
                    </a:lnTo>
                    <a:lnTo>
                      <a:pt x="1" y="37"/>
                    </a:lnTo>
                    <a:lnTo>
                      <a:pt x="1" y="41"/>
                    </a:lnTo>
                    <a:lnTo>
                      <a:pt x="0" y="46"/>
                    </a:lnTo>
                    <a:lnTo>
                      <a:pt x="0" y="51"/>
                    </a:lnTo>
                    <a:lnTo>
                      <a:pt x="0" y="53"/>
                    </a:lnTo>
                    <a:lnTo>
                      <a:pt x="0" y="54"/>
                    </a:lnTo>
                    <a:lnTo>
                      <a:pt x="0" y="55"/>
                    </a:lnTo>
                    <a:lnTo>
                      <a:pt x="1" y="57"/>
                    </a:lnTo>
                    <a:lnTo>
                      <a:pt x="3" y="58"/>
                    </a:lnTo>
                    <a:lnTo>
                      <a:pt x="224" y="42"/>
                    </a:lnTo>
                    <a:lnTo>
                      <a:pt x="224" y="43"/>
                    </a:lnTo>
                    <a:lnTo>
                      <a:pt x="224" y="46"/>
                    </a:lnTo>
                    <a:lnTo>
                      <a:pt x="225" y="50"/>
                    </a:lnTo>
                    <a:lnTo>
                      <a:pt x="227" y="52"/>
                    </a:lnTo>
                    <a:lnTo>
                      <a:pt x="228" y="53"/>
                    </a:lnTo>
                    <a:lnTo>
                      <a:pt x="229" y="53"/>
                    </a:lnTo>
                    <a:lnTo>
                      <a:pt x="232" y="53"/>
                    </a:lnTo>
                    <a:lnTo>
                      <a:pt x="234" y="53"/>
                    </a:lnTo>
                    <a:lnTo>
                      <a:pt x="238" y="53"/>
                    </a:lnTo>
                    <a:lnTo>
                      <a:pt x="241" y="53"/>
                    </a:lnTo>
                    <a:lnTo>
                      <a:pt x="245" y="53"/>
                    </a:lnTo>
                    <a:lnTo>
                      <a:pt x="248" y="53"/>
                    </a:lnTo>
                    <a:lnTo>
                      <a:pt x="252" y="53"/>
                    </a:lnTo>
                    <a:lnTo>
                      <a:pt x="256" y="53"/>
                    </a:lnTo>
                    <a:lnTo>
                      <a:pt x="259" y="53"/>
                    </a:lnTo>
                    <a:lnTo>
                      <a:pt x="262" y="53"/>
                    </a:lnTo>
                    <a:lnTo>
                      <a:pt x="265" y="52"/>
                    </a:lnTo>
                    <a:lnTo>
                      <a:pt x="267" y="52"/>
                    </a:lnTo>
                    <a:lnTo>
                      <a:pt x="269" y="52"/>
                    </a:lnTo>
                    <a:lnTo>
                      <a:pt x="270" y="51"/>
                    </a:lnTo>
                    <a:lnTo>
                      <a:pt x="270" y="50"/>
                    </a:lnTo>
                    <a:lnTo>
                      <a:pt x="270" y="48"/>
                    </a:lnTo>
                    <a:lnTo>
                      <a:pt x="269" y="46"/>
                    </a:lnTo>
                    <a:lnTo>
                      <a:pt x="269" y="44"/>
                    </a:lnTo>
                    <a:lnTo>
                      <a:pt x="267" y="42"/>
                    </a:lnTo>
                    <a:lnTo>
                      <a:pt x="266" y="39"/>
                    </a:lnTo>
                    <a:lnTo>
                      <a:pt x="265" y="36"/>
                    </a:lnTo>
                    <a:lnTo>
                      <a:pt x="265" y="33"/>
                    </a:lnTo>
                    <a:lnTo>
                      <a:pt x="264" y="24"/>
                    </a:lnTo>
                    <a:lnTo>
                      <a:pt x="263" y="13"/>
                    </a:lnTo>
                    <a:lnTo>
                      <a:pt x="262" y="4"/>
                    </a:lnTo>
                    <a:lnTo>
                      <a:pt x="262" y="0"/>
                    </a:lnTo>
                    <a:lnTo>
                      <a:pt x="25" y="30"/>
                    </a:lnTo>
                    <a:close/>
                  </a:path>
                </a:pathLst>
              </a:custGeom>
              <a:solidFill>
                <a:srgbClr val="7589FF"/>
              </a:solidFill>
              <a:ln w="9525">
                <a:noFill/>
                <a:round/>
                <a:headEnd/>
                <a:tailEnd/>
              </a:ln>
            </p:spPr>
            <p:txBody>
              <a:bodyPr/>
              <a:lstStyle/>
              <a:p>
                <a:endParaRPr lang="es-ES"/>
              </a:p>
            </p:txBody>
          </p:sp>
          <p:sp>
            <p:nvSpPr>
              <p:cNvPr id="114" name="Freeform 78"/>
              <p:cNvSpPr>
                <a:spLocks/>
              </p:cNvSpPr>
              <p:nvPr/>
            </p:nvSpPr>
            <p:spPr bwMode="auto">
              <a:xfrm>
                <a:off x="1559" y="3791"/>
                <a:ext cx="26" cy="17"/>
              </a:xfrm>
              <a:custGeom>
                <a:avLst/>
                <a:gdLst>
                  <a:gd name="T0" fmla="*/ 26 w 26"/>
                  <a:gd name="T1" fmla="*/ 0 h 17"/>
                  <a:gd name="T2" fmla="*/ 26 w 26"/>
                  <a:gd name="T3" fmla="*/ 15 h 17"/>
                  <a:gd name="T4" fmla="*/ 0 w 26"/>
                  <a:gd name="T5" fmla="*/ 17 h 17"/>
                  <a:gd name="T6" fmla="*/ 26 w 26"/>
                  <a:gd name="T7" fmla="*/ 0 h 17"/>
                  <a:gd name="T8" fmla="*/ 0 60000 65536"/>
                  <a:gd name="T9" fmla="*/ 0 60000 65536"/>
                  <a:gd name="T10" fmla="*/ 0 60000 65536"/>
                  <a:gd name="T11" fmla="*/ 0 60000 65536"/>
                  <a:gd name="T12" fmla="*/ 0 w 26"/>
                  <a:gd name="T13" fmla="*/ 0 h 17"/>
                  <a:gd name="T14" fmla="*/ 26 w 26"/>
                  <a:gd name="T15" fmla="*/ 17 h 17"/>
                </a:gdLst>
                <a:ahLst/>
                <a:cxnLst>
                  <a:cxn ang="T8">
                    <a:pos x="T0" y="T1"/>
                  </a:cxn>
                  <a:cxn ang="T9">
                    <a:pos x="T2" y="T3"/>
                  </a:cxn>
                  <a:cxn ang="T10">
                    <a:pos x="T4" y="T5"/>
                  </a:cxn>
                  <a:cxn ang="T11">
                    <a:pos x="T6" y="T7"/>
                  </a:cxn>
                </a:cxnLst>
                <a:rect l="T12" t="T13" r="T14" b="T15"/>
                <a:pathLst>
                  <a:path w="26" h="17">
                    <a:moveTo>
                      <a:pt x="26" y="0"/>
                    </a:moveTo>
                    <a:lnTo>
                      <a:pt x="26" y="15"/>
                    </a:lnTo>
                    <a:lnTo>
                      <a:pt x="0" y="17"/>
                    </a:lnTo>
                    <a:lnTo>
                      <a:pt x="26" y="0"/>
                    </a:lnTo>
                    <a:close/>
                  </a:path>
                </a:pathLst>
              </a:custGeom>
              <a:solidFill>
                <a:srgbClr val="2B6DFF"/>
              </a:solidFill>
              <a:ln w="9525">
                <a:noFill/>
                <a:round/>
                <a:headEnd/>
                <a:tailEnd/>
              </a:ln>
            </p:spPr>
            <p:txBody>
              <a:bodyPr/>
              <a:lstStyle/>
              <a:p>
                <a:endParaRPr lang="es-ES"/>
              </a:p>
            </p:txBody>
          </p:sp>
          <p:sp>
            <p:nvSpPr>
              <p:cNvPr id="115" name="Freeform 79"/>
              <p:cNvSpPr>
                <a:spLocks/>
              </p:cNvSpPr>
              <p:nvPr/>
            </p:nvSpPr>
            <p:spPr bwMode="auto">
              <a:xfrm>
                <a:off x="1560" y="3783"/>
                <a:ext cx="25" cy="19"/>
              </a:xfrm>
              <a:custGeom>
                <a:avLst/>
                <a:gdLst>
                  <a:gd name="T0" fmla="*/ 25 w 25"/>
                  <a:gd name="T1" fmla="*/ 0 h 19"/>
                  <a:gd name="T2" fmla="*/ 24 w 25"/>
                  <a:gd name="T3" fmla="*/ 5 h 19"/>
                  <a:gd name="T4" fmla="*/ 0 w 25"/>
                  <a:gd name="T5" fmla="*/ 19 h 19"/>
                  <a:gd name="T6" fmla="*/ 25 w 25"/>
                  <a:gd name="T7" fmla="*/ 0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25" y="0"/>
                    </a:moveTo>
                    <a:lnTo>
                      <a:pt x="24" y="5"/>
                    </a:lnTo>
                    <a:lnTo>
                      <a:pt x="0" y="19"/>
                    </a:lnTo>
                    <a:lnTo>
                      <a:pt x="25" y="0"/>
                    </a:lnTo>
                    <a:close/>
                  </a:path>
                </a:pathLst>
              </a:custGeom>
              <a:solidFill>
                <a:srgbClr val="2B6DFF"/>
              </a:solidFill>
              <a:ln w="9525">
                <a:noFill/>
                <a:round/>
                <a:headEnd/>
                <a:tailEnd/>
              </a:ln>
            </p:spPr>
            <p:txBody>
              <a:bodyPr/>
              <a:lstStyle/>
              <a:p>
                <a:endParaRPr lang="es-ES"/>
              </a:p>
            </p:txBody>
          </p:sp>
          <p:sp>
            <p:nvSpPr>
              <p:cNvPr id="116" name="Freeform 80"/>
              <p:cNvSpPr>
                <a:spLocks/>
              </p:cNvSpPr>
              <p:nvPr/>
            </p:nvSpPr>
            <p:spPr bwMode="auto">
              <a:xfrm>
                <a:off x="1559" y="3785"/>
                <a:ext cx="17" cy="9"/>
              </a:xfrm>
              <a:custGeom>
                <a:avLst/>
                <a:gdLst>
                  <a:gd name="T0" fmla="*/ 1 w 17"/>
                  <a:gd name="T1" fmla="*/ 3 h 9"/>
                  <a:gd name="T2" fmla="*/ 0 w 17"/>
                  <a:gd name="T3" fmla="*/ 9 h 9"/>
                  <a:gd name="T4" fmla="*/ 17 w 17"/>
                  <a:gd name="T5" fmla="*/ 0 h 9"/>
                  <a:gd name="T6" fmla="*/ 1 w 17"/>
                  <a:gd name="T7" fmla="*/ 3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1" y="3"/>
                    </a:moveTo>
                    <a:lnTo>
                      <a:pt x="0" y="9"/>
                    </a:lnTo>
                    <a:lnTo>
                      <a:pt x="17" y="0"/>
                    </a:lnTo>
                    <a:lnTo>
                      <a:pt x="1" y="3"/>
                    </a:lnTo>
                    <a:close/>
                  </a:path>
                </a:pathLst>
              </a:custGeom>
              <a:solidFill>
                <a:srgbClr val="C6D1FF"/>
              </a:solidFill>
              <a:ln w="9525">
                <a:noFill/>
                <a:round/>
                <a:headEnd/>
                <a:tailEnd/>
              </a:ln>
            </p:spPr>
            <p:txBody>
              <a:bodyPr/>
              <a:lstStyle/>
              <a:p>
                <a:endParaRPr lang="es-ES"/>
              </a:p>
            </p:txBody>
          </p:sp>
          <p:sp>
            <p:nvSpPr>
              <p:cNvPr id="117" name="Freeform 81"/>
              <p:cNvSpPr>
                <a:spLocks/>
              </p:cNvSpPr>
              <p:nvPr/>
            </p:nvSpPr>
            <p:spPr bwMode="auto">
              <a:xfrm>
                <a:off x="1625" y="3784"/>
                <a:ext cx="35" cy="20"/>
              </a:xfrm>
              <a:custGeom>
                <a:avLst/>
                <a:gdLst>
                  <a:gd name="T0" fmla="*/ 34 w 35"/>
                  <a:gd name="T1" fmla="*/ 0 h 20"/>
                  <a:gd name="T2" fmla="*/ 35 w 35"/>
                  <a:gd name="T3" fmla="*/ 17 h 20"/>
                  <a:gd name="T4" fmla="*/ 0 w 35"/>
                  <a:gd name="T5" fmla="*/ 20 h 20"/>
                  <a:gd name="T6" fmla="*/ 34 w 35"/>
                  <a:gd name="T7" fmla="*/ 0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34" y="0"/>
                    </a:moveTo>
                    <a:lnTo>
                      <a:pt x="35" y="17"/>
                    </a:lnTo>
                    <a:lnTo>
                      <a:pt x="0" y="20"/>
                    </a:lnTo>
                    <a:lnTo>
                      <a:pt x="34" y="0"/>
                    </a:lnTo>
                    <a:close/>
                  </a:path>
                </a:pathLst>
              </a:custGeom>
              <a:solidFill>
                <a:srgbClr val="2B6DFF"/>
              </a:solidFill>
              <a:ln w="9525">
                <a:noFill/>
                <a:round/>
                <a:headEnd/>
                <a:tailEnd/>
              </a:ln>
            </p:spPr>
            <p:txBody>
              <a:bodyPr/>
              <a:lstStyle/>
              <a:p>
                <a:endParaRPr lang="es-ES"/>
              </a:p>
            </p:txBody>
          </p:sp>
          <p:sp>
            <p:nvSpPr>
              <p:cNvPr id="118" name="Freeform 82"/>
              <p:cNvSpPr>
                <a:spLocks/>
              </p:cNvSpPr>
              <p:nvPr/>
            </p:nvSpPr>
            <p:spPr bwMode="auto">
              <a:xfrm>
                <a:off x="1625" y="3775"/>
                <a:ext cx="34" cy="22"/>
              </a:xfrm>
              <a:custGeom>
                <a:avLst/>
                <a:gdLst>
                  <a:gd name="T0" fmla="*/ 34 w 34"/>
                  <a:gd name="T1" fmla="*/ 0 h 22"/>
                  <a:gd name="T2" fmla="*/ 33 w 34"/>
                  <a:gd name="T3" fmla="*/ 5 h 22"/>
                  <a:gd name="T4" fmla="*/ 0 w 34"/>
                  <a:gd name="T5" fmla="*/ 22 h 22"/>
                  <a:gd name="T6" fmla="*/ 34 w 34"/>
                  <a:gd name="T7" fmla="*/ 0 h 22"/>
                  <a:gd name="T8" fmla="*/ 0 60000 65536"/>
                  <a:gd name="T9" fmla="*/ 0 60000 65536"/>
                  <a:gd name="T10" fmla="*/ 0 60000 65536"/>
                  <a:gd name="T11" fmla="*/ 0 60000 65536"/>
                  <a:gd name="T12" fmla="*/ 0 w 34"/>
                  <a:gd name="T13" fmla="*/ 0 h 22"/>
                  <a:gd name="T14" fmla="*/ 34 w 34"/>
                  <a:gd name="T15" fmla="*/ 22 h 22"/>
                </a:gdLst>
                <a:ahLst/>
                <a:cxnLst>
                  <a:cxn ang="T8">
                    <a:pos x="T0" y="T1"/>
                  </a:cxn>
                  <a:cxn ang="T9">
                    <a:pos x="T2" y="T3"/>
                  </a:cxn>
                  <a:cxn ang="T10">
                    <a:pos x="T4" y="T5"/>
                  </a:cxn>
                  <a:cxn ang="T11">
                    <a:pos x="T6" y="T7"/>
                  </a:cxn>
                </a:cxnLst>
                <a:rect l="T12" t="T13" r="T14" b="T15"/>
                <a:pathLst>
                  <a:path w="34" h="22">
                    <a:moveTo>
                      <a:pt x="34" y="0"/>
                    </a:moveTo>
                    <a:lnTo>
                      <a:pt x="33" y="5"/>
                    </a:lnTo>
                    <a:lnTo>
                      <a:pt x="0" y="22"/>
                    </a:lnTo>
                    <a:lnTo>
                      <a:pt x="34" y="0"/>
                    </a:lnTo>
                    <a:close/>
                  </a:path>
                </a:pathLst>
              </a:custGeom>
              <a:solidFill>
                <a:srgbClr val="2B6DFF"/>
              </a:solidFill>
              <a:ln w="9525">
                <a:noFill/>
                <a:round/>
                <a:headEnd/>
                <a:tailEnd/>
              </a:ln>
            </p:spPr>
            <p:txBody>
              <a:bodyPr/>
              <a:lstStyle/>
              <a:p>
                <a:endParaRPr lang="es-ES"/>
              </a:p>
            </p:txBody>
          </p:sp>
          <p:sp>
            <p:nvSpPr>
              <p:cNvPr id="119" name="Freeform 83"/>
              <p:cNvSpPr>
                <a:spLocks/>
              </p:cNvSpPr>
              <p:nvPr/>
            </p:nvSpPr>
            <p:spPr bwMode="auto">
              <a:xfrm>
                <a:off x="1625" y="3777"/>
                <a:ext cx="22" cy="10"/>
              </a:xfrm>
              <a:custGeom>
                <a:avLst/>
                <a:gdLst>
                  <a:gd name="T0" fmla="*/ 1 w 22"/>
                  <a:gd name="T1" fmla="*/ 3 h 10"/>
                  <a:gd name="T2" fmla="*/ 0 w 22"/>
                  <a:gd name="T3" fmla="*/ 10 h 10"/>
                  <a:gd name="T4" fmla="*/ 22 w 22"/>
                  <a:gd name="T5" fmla="*/ 0 h 10"/>
                  <a:gd name="T6" fmla="*/ 1 w 22"/>
                  <a:gd name="T7" fmla="*/ 3 h 10"/>
                  <a:gd name="T8" fmla="*/ 0 60000 65536"/>
                  <a:gd name="T9" fmla="*/ 0 60000 65536"/>
                  <a:gd name="T10" fmla="*/ 0 60000 65536"/>
                  <a:gd name="T11" fmla="*/ 0 60000 65536"/>
                  <a:gd name="T12" fmla="*/ 0 w 22"/>
                  <a:gd name="T13" fmla="*/ 0 h 10"/>
                  <a:gd name="T14" fmla="*/ 22 w 22"/>
                  <a:gd name="T15" fmla="*/ 10 h 10"/>
                </a:gdLst>
                <a:ahLst/>
                <a:cxnLst>
                  <a:cxn ang="T8">
                    <a:pos x="T0" y="T1"/>
                  </a:cxn>
                  <a:cxn ang="T9">
                    <a:pos x="T2" y="T3"/>
                  </a:cxn>
                  <a:cxn ang="T10">
                    <a:pos x="T4" y="T5"/>
                  </a:cxn>
                  <a:cxn ang="T11">
                    <a:pos x="T6" y="T7"/>
                  </a:cxn>
                </a:cxnLst>
                <a:rect l="T12" t="T13" r="T14" b="T15"/>
                <a:pathLst>
                  <a:path w="22" h="10">
                    <a:moveTo>
                      <a:pt x="1" y="3"/>
                    </a:moveTo>
                    <a:lnTo>
                      <a:pt x="0" y="10"/>
                    </a:lnTo>
                    <a:lnTo>
                      <a:pt x="22" y="0"/>
                    </a:lnTo>
                    <a:lnTo>
                      <a:pt x="1" y="3"/>
                    </a:lnTo>
                    <a:close/>
                  </a:path>
                </a:pathLst>
              </a:custGeom>
              <a:solidFill>
                <a:srgbClr val="C6D1FF"/>
              </a:solidFill>
              <a:ln w="9525">
                <a:noFill/>
                <a:round/>
                <a:headEnd/>
                <a:tailEnd/>
              </a:ln>
            </p:spPr>
            <p:txBody>
              <a:bodyPr/>
              <a:lstStyle/>
              <a:p>
                <a:endParaRPr lang="es-ES"/>
              </a:p>
            </p:txBody>
          </p:sp>
          <p:sp>
            <p:nvSpPr>
              <p:cNvPr id="120" name="Freeform 84"/>
              <p:cNvSpPr>
                <a:spLocks/>
              </p:cNvSpPr>
              <p:nvPr/>
            </p:nvSpPr>
            <p:spPr bwMode="auto">
              <a:xfrm>
                <a:off x="1592" y="3791"/>
                <a:ext cx="28" cy="17"/>
              </a:xfrm>
              <a:custGeom>
                <a:avLst/>
                <a:gdLst>
                  <a:gd name="T0" fmla="*/ 28 w 28"/>
                  <a:gd name="T1" fmla="*/ 0 h 17"/>
                  <a:gd name="T2" fmla="*/ 28 w 28"/>
                  <a:gd name="T3" fmla="*/ 15 h 17"/>
                  <a:gd name="T4" fmla="*/ 0 w 28"/>
                  <a:gd name="T5" fmla="*/ 17 h 17"/>
                  <a:gd name="T6" fmla="*/ 28 w 28"/>
                  <a:gd name="T7" fmla="*/ 0 h 17"/>
                  <a:gd name="T8" fmla="*/ 0 60000 65536"/>
                  <a:gd name="T9" fmla="*/ 0 60000 65536"/>
                  <a:gd name="T10" fmla="*/ 0 60000 65536"/>
                  <a:gd name="T11" fmla="*/ 0 60000 65536"/>
                  <a:gd name="T12" fmla="*/ 0 w 28"/>
                  <a:gd name="T13" fmla="*/ 0 h 17"/>
                  <a:gd name="T14" fmla="*/ 28 w 28"/>
                  <a:gd name="T15" fmla="*/ 17 h 17"/>
                </a:gdLst>
                <a:ahLst/>
                <a:cxnLst>
                  <a:cxn ang="T8">
                    <a:pos x="T0" y="T1"/>
                  </a:cxn>
                  <a:cxn ang="T9">
                    <a:pos x="T2" y="T3"/>
                  </a:cxn>
                  <a:cxn ang="T10">
                    <a:pos x="T4" y="T5"/>
                  </a:cxn>
                  <a:cxn ang="T11">
                    <a:pos x="T6" y="T7"/>
                  </a:cxn>
                </a:cxnLst>
                <a:rect l="T12" t="T13" r="T14" b="T15"/>
                <a:pathLst>
                  <a:path w="28" h="17">
                    <a:moveTo>
                      <a:pt x="28" y="0"/>
                    </a:moveTo>
                    <a:lnTo>
                      <a:pt x="28" y="15"/>
                    </a:lnTo>
                    <a:lnTo>
                      <a:pt x="0" y="17"/>
                    </a:lnTo>
                    <a:lnTo>
                      <a:pt x="28" y="0"/>
                    </a:lnTo>
                    <a:close/>
                  </a:path>
                </a:pathLst>
              </a:custGeom>
              <a:solidFill>
                <a:srgbClr val="2B6DFF"/>
              </a:solidFill>
              <a:ln w="9525">
                <a:noFill/>
                <a:round/>
                <a:headEnd/>
                <a:tailEnd/>
              </a:ln>
            </p:spPr>
            <p:txBody>
              <a:bodyPr/>
              <a:lstStyle/>
              <a:p>
                <a:endParaRPr lang="es-ES"/>
              </a:p>
            </p:txBody>
          </p:sp>
          <p:sp>
            <p:nvSpPr>
              <p:cNvPr id="121" name="Freeform 85"/>
              <p:cNvSpPr>
                <a:spLocks/>
              </p:cNvSpPr>
              <p:nvPr/>
            </p:nvSpPr>
            <p:spPr bwMode="auto">
              <a:xfrm>
                <a:off x="1592" y="3783"/>
                <a:ext cx="27" cy="19"/>
              </a:xfrm>
              <a:custGeom>
                <a:avLst/>
                <a:gdLst>
                  <a:gd name="T0" fmla="*/ 27 w 27"/>
                  <a:gd name="T1" fmla="*/ 0 h 19"/>
                  <a:gd name="T2" fmla="*/ 27 w 27"/>
                  <a:gd name="T3" fmla="*/ 5 h 19"/>
                  <a:gd name="T4" fmla="*/ 0 w 27"/>
                  <a:gd name="T5" fmla="*/ 19 h 19"/>
                  <a:gd name="T6" fmla="*/ 27 w 27"/>
                  <a:gd name="T7" fmla="*/ 0 h 19"/>
                  <a:gd name="T8" fmla="*/ 0 60000 65536"/>
                  <a:gd name="T9" fmla="*/ 0 60000 65536"/>
                  <a:gd name="T10" fmla="*/ 0 60000 65536"/>
                  <a:gd name="T11" fmla="*/ 0 60000 65536"/>
                  <a:gd name="T12" fmla="*/ 0 w 27"/>
                  <a:gd name="T13" fmla="*/ 0 h 19"/>
                  <a:gd name="T14" fmla="*/ 27 w 27"/>
                  <a:gd name="T15" fmla="*/ 19 h 19"/>
                </a:gdLst>
                <a:ahLst/>
                <a:cxnLst>
                  <a:cxn ang="T8">
                    <a:pos x="T0" y="T1"/>
                  </a:cxn>
                  <a:cxn ang="T9">
                    <a:pos x="T2" y="T3"/>
                  </a:cxn>
                  <a:cxn ang="T10">
                    <a:pos x="T4" y="T5"/>
                  </a:cxn>
                  <a:cxn ang="T11">
                    <a:pos x="T6" y="T7"/>
                  </a:cxn>
                </a:cxnLst>
                <a:rect l="T12" t="T13" r="T14" b="T15"/>
                <a:pathLst>
                  <a:path w="27" h="19">
                    <a:moveTo>
                      <a:pt x="27" y="0"/>
                    </a:moveTo>
                    <a:lnTo>
                      <a:pt x="27" y="5"/>
                    </a:lnTo>
                    <a:lnTo>
                      <a:pt x="0" y="19"/>
                    </a:lnTo>
                    <a:lnTo>
                      <a:pt x="27" y="0"/>
                    </a:lnTo>
                    <a:close/>
                  </a:path>
                </a:pathLst>
              </a:custGeom>
              <a:solidFill>
                <a:srgbClr val="2B6DFF"/>
              </a:solidFill>
              <a:ln w="9525">
                <a:noFill/>
                <a:round/>
                <a:headEnd/>
                <a:tailEnd/>
              </a:ln>
            </p:spPr>
            <p:txBody>
              <a:bodyPr/>
              <a:lstStyle/>
              <a:p>
                <a:endParaRPr lang="es-ES"/>
              </a:p>
            </p:txBody>
          </p:sp>
          <p:sp>
            <p:nvSpPr>
              <p:cNvPr id="122" name="Freeform 86"/>
              <p:cNvSpPr>
                <a:spLocks/>
              </p:cNvSpPr>
              <p:nvPr/>
            </p:nvSpPr>
            <p:spPr bwMode="auto">
              <a:xfrm>
                <a:off x="1592" y="3785"/>
                <a:ext cx="17" cy="9"/>
              </a:xfrm>
              <a:custGeom>
                <a:avLst/>
                <a:gdLst>
                  <a:gd name="T0" fmla="*/ 0 w 17"/>
                  <a:gd name="T1" fmla="*/ 3 h 9"/>
                  <a:gd name="T2" fmla="*/ 0 w 17"/>
                  <a:gd name="T3" fmla="*/ 9 h 9"/>
                  <a:gd name="T4" fmla="*/ 17 w 17"/>
                  <a:gd name="T5" fmla="*/ 0 h 9"/>
                  <a:gd name="T6" fmla="*/ 0 w 17"/>
                  <a:gd name="T7" fmla="*/ 3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0" y="3"/>
                    </a:moveTo>
                    <a:lnTo>
                      <a:pt x="0" y="9"/>
                    </a:lnTo>
                    <a:lnTo>
                      <a:pt x="17" y="0"/>
                    </a:lnTo>
                    <a:lnTo>
                      <a:pt x="0" y="3"/>
                    </a:lnTo>
                    <a:close/>
                  </a:path>
                </a:pathLst>
              </a:custGeom>
              <a:solidFill>
                <a:srgbClr val="C6D1FF"/>
              </a:solidFill>
              <a:ln w="9525">
                <a:noFill/>
                <a:round/>
                <a:headEnd/>
                <a:tailEnd/>
              </a:ln>
            </p:spPr>
            <p:txBody>
              <a:bodyPr/>
              <a:lstStyle/>
              <a:p>
                <a:endParaRPr lang="es-ES"/>
              </a:p>
            </p:txBody>
          </p:sp>
          <p:sp>
            <p:nvSpPr>
              <p:cNvPr id="123" name="Freeform 87"/>
              <p:cNvSpPr>
                <a:spLocks/>
              </p:cNvSpPr>
              <p:nvPr/>
            </p:nvSpPr>
            <p:spPr bwMode="auto">
              <a:xfrm>
                <a:off x="1526" y="3797"/>
                <a:ext cx="232" cy="23"/>
              </a:xfrm>
              <a:custGeom>
                <a:avLst/>
                <a:gdLst>
                  <a:gd name="T0" fmla="*/ 2 w 232"/>
                  <a:gd name="T1" fmla="*/ 10 h 23"/>
                  <a:gd name="T2" fmla="*/ 2 w 232"/>
                  <a:gd name="T3" fmla="*/ 11 h 23"/>
                  <a:gd name="T4" fmla="*/ 3 w 232"/>
                  <a:gd name="T5" fmla="*/ 14 h 23"/>
                  <a:gd name="T6" fmla="*/ 5 w 232"/>
                  <a:gd name="T7" fmla="*/ 16 h 23"/>
                  <a:gd name="T8" fmla="*/ 7 w 232"/>
                  <a:gd name="T9" fmla="*/ 17 h 23"/>
                  <a:gd name="T10" fmla="*/ 9 w 232"/>
                  <a:gd name="T11" fmla="*/ 17 h 23"/>
                  <a:gd name="T12" fmla="*/ 12 w 232"/>
                  <a:gd name="T13" fmla="*/ 17 h 23"/>
                  <a:gd name="T14" fmla="*/ 16 w 232"/>
                  <a:gd name="T15" fmla="*/ 17 h 23"/>
                  <a:gd name="T16" fmla="*/ 20 w 232"/>
                  <a:gd name="T17" fmla="*/ 16 h 23"/>
                  <a:gd name="T18" fmla="*/ 24 w 232"/>
                  <a:gd name="T19" fmla="*/ 16 h 23"/>
                  <a:gd name="T20" fmla="*/ 28 w 232"/>
                  <a:gd name="T21" fmla="*/ 16 h 23"/>
                  <a:gd name="T22" fmla="*/ 30 w 232"/>
                  <a:gd name="T23" fmla="*/ 16 h 23"/>
                  <a:gd name="T24" fmla="*/ 31 w 232"/>
                  <a:gd name="T25" fmla="*/ 16 h 23"/>
                  <a:gd name="T26" fmla="*/ 232 w 232"/>
                  <a:gd name="T27" fmla="*/ 0 h 23"/>
                  <a:gd name="T28" fmla="*/ 231 w 232"/>
                  <a:gd name="T29" fmla="*/ 6 h 23"/>
                  <a:gd name="T30" fmla="*/ 1 w 232"/>
                  <a:gd name="T31" fmla="*/ 23 h 23"/>
                  <a:gd name="T32" fmla="*/ 0 w 232"/>
                  <a:gd name="T33" fmla="*/ 16 h 23"/>
                  <a:gd name="T34" fmla="*/ 2 w 232"/>
                  <a:gd name="T35" fmla="*/ 1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23"/>
                  <a:gd name="T56" fmla="*/ 232 w 232"/>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23">
                    <a:moveTo>
                      <a:pt x="2" y="10"/>
                    </a:moveTo>
                    <a:lnTo>
                      <a:pt x="2" y="11"/>
                    </a:lnTo>
                    <a:lnTo>
                      <a:pt x="3" y="14"/>
                    </a:lnTo>
                    <a:lnTo>
                      <a:pt x="5" y="16"/>
                    </a:lnTo>
                    <a:lnTo>
                      <a:pt x="7" y="17"/>
                    </a:lnTo>
                    <a:lnTo>
                      <a:pt x="9" y="17"/>
                    </a:lnTo>
                    <a:lnTo>
                      <a:pt x="12" y="17"/>
                    </a:lnTo>
                    <a:lnTo>
                      <a:pt x="16" y="17"/>
                    </a:lnTo>
                    <a:lnTo>
                      <a:pt x="20" y="16"/>
                    </a:lnTo>
                    <a:lnTo>
                      <a:pt x="24" y="16"/>
                    </a:lnTo>
                    <a:lnTo>
                      <a:pt x="28" y="16"/>
                    </a:lnTo>
                    <a:lnTo>
                      <a:pt x="30" y="16"/>
                    </a:lnTo>
                    <a:lnTo>
                      <a:pt x="31" y="16"/>
                    </a:lnTo>
                    <a:lnTo>
                      <a:pt x="232" y="0"/>
                    </a:lnTo>
                    <a:lnTo>
                      <a:pt x="231" y="6"/>
                    </a:lnTo>
                    <a:lnTo>
                      <a:pt x="1" y="23"/>
                    </a:lnTo>
                    <a:lnTo>
                      <a:pt x="0" y="16"/>
                    </a:lnTo>
                    <a:lnTo>
                      <a:pt x="2" y="10"/>
                    </a:lnTo>
                    <a:close/>
                  </a:path>
                </a:pathLst>
              </a:custGeom>
              <a:solidFill>
                <a:srgbClr val="8EE5FF"/>
              </a:solidFill>
              <a:ln w="9525">
                <a:noFill/>
                <a:round/>
                <a:headEnd/>
                <a:tailEnd/>
              </a:ln>
            </p:spPr>
            <p:txBody>
              <a:bodyPr/>
              <a:lstStyle/>
              <a:p>
                <a:endParaRPr lang="es-ES"/>
              </a:p>
            </p:txBody>
          </p:sp>
          <p:sp>
            <p:nvSpPr>
              <p:cNvPr id="124" name="Freeform 88"/>
              <p:cNvSpPr>
                <a:spLocks/>
              </p:cNvSpPr>
              <p:nvPr/>
            </p:nvSpPr>
            <p:spPr bwMode="auto">
              <a:xfrm>
                <a:off x="1794" y="3750"/>
                <a:ext cx="10" cy="56"/>
              </a:xfrm>
              <a:custGeom>
                <a:avLst/>
                <a:gdLst>
                  <a:gd name="T0" fmla="*/ 8 w 10"/>
                  <a:gd name="T1" fmla="*/ 0 h 56"/>
                  <a:gd name="T2" fmla="*/ 8 w 10"/>
                  <a:gd name="T3" fmla="*/ 6 h 56"/>
                  <a:gd name="T4" fmla="*/ 8 w 10"/>
                  <a:gd name="T5" fmla="*/ 20 h 56"/>
                  <a:gd name="T6" fmla="*/ 8 w 10"/>
                  <a:gd name="T7" fmla="*/ 38 h 56"/>
                  <a:gd name="T8" fmla="*/ 10 w 10"/>
                  <a:gd name="T9" fmla="*/ 56 h 56"/>
                  <a:gd name="T10" fmla="*/ 10 w 10"/>
                  <a:gd name="T11" fmla="*/ 56 h 56"/>
                  <a:gd name="T12" fmla="*/ 8 w 10"/>
                  <a:gd name="T13" fmla="*/ 53 h 56"/>
                  <a:gd name="T14" fmla="*/ 7 w 10"/>
                  <a:gd name="T15" fmla="*/ 50 h 56"/>
                  <a:gd name="T16" fmla="*/ 5 w 10"/>
                  <a:gd name="T17" fmla="*/ 44 h 56"/>
                  <a:gd name="T18" fmla="*/ 3 w 10"/>
                  <a:gd name="T19" fmla="*/ 37 h 56"/>
                  <a:gd name="T20" fmla="*/ 2 w 10"/>
                  <a:gd name="T21" fmla="*/ 27 h 56"/>
                  <a:gd name="T22" fmla="*/ 1 w 10"/>
                  <a:gd name="T23" fmla="*/ 15 h 56"/>
                  <a:gd name="T24" fmla="*/ 0 w 10"/>
                  <a:gd name="T25" fmla="*/ 0 h 56"/>
                  <a:gd name="T26" fmla="*/ 8 w 10"/>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56"/>
                  <a:gd name="T44" fmla="*/ 10 w 10"/>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56">
                    <a:moveTo>
                      <a:pt x="8" y="0"/>
                    </a:moveTo>
                    <a:lnTo>
                      <a:pt x="8" y="6"/>
                    </a:lnTo>
                    <a:lnTo>
                      <a:pt x="8" y="20"/>
                    </a:lnTo>
                    <a:lnTo>
                      <a:pt x="8" y="38"/>
                    </a:lnTo>
                    <a:lnTo>
                      <a:pt x="10" y="56"/>
                    </a:lnTo>
                    <a:lnTo>
                      <a:pt x="8" y="53"/>
                    </a:lnTo>
                    <a:lnTo>
                      <a:pt x="7" y="50"/>
                    </a:lnTo>
                    <a:lnTo>
                      <a:pt x="5" y="44"/>
                    </a:lnTo>
                    <a:lnTo>
                      <a:pt x="3" y="37"/>
                    </a:lnTo>
                    <a:lnTo>
                      <a:pt x="2" y="27"/>
                    </a:lnTo>
                    <a:lnTo>
                      <a:pt x="1" y="15"/>
                    </a:lnTo>
                    <a:lnTo>
                      <a:pt x="0" y="0"/>
                    </a:lnTo>
                    <a:lnTo>
                      <a:pt x="8" y="0"/>
                    </a:lnTo>
                    <a:close/>
                  </a:path>
                </a:pathLst>
              </a:custGeom>
              <a:solidFill>
                <a:srgbClr val="16B7FF"/>
              </a:solidFill>
              <a:ln w="9525">
                <a:noFill/>
                <a:round/>
                <a:headEnd/>
                <a:tailEnd/>
              </a:ln>
            </p:spPr>
            <p:txBody>
              <a:bodyPr/>
              <a:lstStyle/>
              <a:p>
                <a:endParaRPr lang="es-ES"/>
              </a:p>
            </p:txBody>
          </p:sp>
          <p:sp>
            <p:nvSpPr>
              <p:cNvPr id="125" name="Freeform 89"/>
              <p:cNvSpPr>
                <a:spLocks/>
              </p:cNvSpPr>
              <p:nvPr/>
            </p:nvSpPr>
            <p:spPr bwMode="auto">
              <a:xfrm>
                <a:off x="1797" y="3758"/>
                <a:ext cx="69" cy="83"/>
              </a:xfrm>
              <a:custGeom>
                <a:avLst/>
                <a:gdLst>
                  <a:gd name="T0" fmla="*/ 69 w 69"/>
                  <a:gd name="T1" fmla="*/ 83 h 83"/>
                  <a:gd name="T2" fmla="*/ 1 w 69"/>
                  <a:gd name="T3" fmla="*/ 82 h 83"/>
                  <a:gd name="T4" fmla="*/ 0 w 69"/>
                  <a:gd name="T5" fmla="*/ 51 h 83"/>
                  <a:gd name="T6" fmla="*/ 0 w 69"/>
                  <a:gd name="T7" fmla="*/ 51 h 83"/>
                  <a:gd name="T8" fmla="*/ 1 w 69"/>
                  <a:gd name="T9" fmla="*/ 50 h 83"/>
                  <a:gd name="T10" fmla="*/ 2 w 69"/>
                  <a:gd name="T11" fmla="*/ 49 h 83"/>
                  <a:gd name="T12" fmla="*/ 5 w 69"/>
                  <a:gd name="T13" fmla="*/ 49 h 83"/>
                  <a:gd name="T14" fmla="*/ 5 w 69"/>
                  <a:gd name="T15" fmla="*/ 49 h 83"/>
                  <a:gd name="T16" fmla="*/ 7 w 69"/>
                  <a:gd name="T17" fmla="*/ 50 h 83"/>
                  <a:gd name="T18" fmla="*/ 8 w 69"/>
                  <a:gd name="T19" fmla="*/ 50 h 83"/>
                  <a:gd name="T20" fmla="*/ 10 w 69"/>
                  <a:gd name="T21" fmla="*/ 50 h 83"/>
                  <a:gd name="T22" fmla="*/ 12 w 69"/>
                  <a:gd name="T23" fmla="*/ 50 h 83"/>
                  <a:gd name="T24" fmla="*/ 15 w 69"/>
                  <a:gd name="T25" fmla="*/ 50 h 83"/>
                  <a:gd name="T26" fmla="*/ 17 w 69"/>
                  <a:gd name="T27" fmla="*/ 51 h 83"/>
                  <a:gd name="T28" fmla="*/ 20 w 69"/>
                  <a:gd name="T29" fmla="*/ 51 h 83"/>
                  <a:gd name="T30" fmla="*/ 23 w 69"/>
                  <a:gd name="T31" fmla="*/ 51 h 83"/>
                  <a:gd name="T32" fmla="*/ 25 w 69"/>
                  <a:gd name="T33" fmla="*/ 51 h 83"/>
                  <a:gd name="T34" fmla="*/ 28 w 69"/>
                  <a:gd name="T35" fmla="*/ 51 h 83"/>
                  <a:gd name="T36" fmla="*/ 31 w 69"/>
                  <a:gd name="T37" fmla="*/ 51 h 83"/>
                  <a:gd name="T38" fmla="*/ 33 w 69"/>
                  <a:gd name="T39" fmla="*/ 51 h 83"/>
                  <a:gd name="T40" fmla="*/ 35 w 69"/>
                  <a:gd name="T41" fmla="*/ 51 h 83"/>
                  <a:gd name="T42" fmla="*/ 38 w 69"/>
                  <a:gd name="T43" fmla="*/ 51 h 83"/>
                  <a:gd name="T44" fmla="*/ 39 w 69"/>
                  <a:gd name="T45" fmla="*/ 51 h 83"/>
                  <a:gd name="T46" fmla="*/ 34 w 69"/>
                  <a:gd name="T47" fmla="*/ 0 h 83"/>
                  <a:gd name="T48" fmla="*/ 40 w 69"/>
                  <a:gd name="T49" fmla="*/ 1 h 83"/>
                  <a:gd name="T50" fmla="*/ 46 w 69"/>
                  <a:gd name="T51" fmla="*/ 49 h 83"/>
                  <a:gd name="T52" fmla="*/ 62 w 69"/>
                  <a:gd name="T53" fmla="*/ 51 h 83"/>
                  <a:gd name="T54" fmla="*/ 56 w 69"/>
                  <a:gd name="T55" fmla="*/ 7 h 83"/>
                  <a:gd name="T56" fmla="*/ 61 w 69"/>
                  <a:gd name="T57" fmla="*/ 8 h 83"/>
                  <a:gd name="T58" fmla="*/ 68 w 69"/>
                  <a:gd name="T59" fmla="*/ 53 h 83"/>
                  <a:gd name="T60" fmla="*/ 69 w 69"/>
                  <a:gd name="T61" fmla="*/ 83 h 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9"/>
                  <a:gd name="T94" fmla="*/ 0 h 83"/>
                  <a:gd name="T95" fmla="*/ 69 w 69"/>
                  <a:gd name="T96" fmla="*/ 83 h 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9" h="83">
                    <a:moveTo>
                      <a:pt x="69" y="83"/>
                    </a:moveTo>
                    <a:lnTo>
                      <a:pt x="1" y="82"/>
                    </a:lnTo>
                    <a:lnTo>
                      <a:pt x="0" y="51"/>
                    </a:lnTo>
                    <a:lnTo>
                      <a:pt x="1" y="50"/>
                    </a:lnTo>
                    <a:lnTo>
                      <a:pt x="2" y="49"/>
                    </a:lnTo>
                    <a:lnTo>
                      <a:pt x="5" y="49"/>
                    </a:lnTo>
                    <a:lnTo>
                      <a:pt x="7" y="50"/>
                    </a:lnTo>
                    <a:lnTo>
                      <a:pt x="8" y="50"/>
                    </a:lnTo>
                    <a:lnTo>
                      <a:pt x="10" y="50"/>
                    </a:lnTo>
                    <a:lnTo>
                      <a:pt x="12" y="50"/>
                    </a:lnTo>
                    <a:lnTo>
                      <a:pt x="15" y="50"/>
                    </a:lnTo>
                    <a:lnTo>
                      <a:pt x="17" y="51"/>
                    </a:lnTo>
                    <a:lnTo>
                      <a:pt x="20" y="51"/>
                    </a:lnTo>
                    <a:lnTo>
                      <a:pt x="23" y="51"/>
                    </a:lnTo>
                    <a:lnTo>
                      <a:pt x="25" y="51"/>
                    </a:lnTo>
                    <a:lnTo>
                      <a:pt x="28" y="51"/>
                    </a:lnTo>
                    <a:lnTo>
                      <a:pt x="31" y="51"/>
                    </a:lnTo>
                    <a:lnTo>
                      <a:pt x="33" y="51"/>
                    </a:lnTo>
                    <a:lnTo>
                      <a:pt x="35" y="51"/>
                    </a:lnTo>
                    <a:lnTo>
                      <a:pt x="38" y="51"/>
                    </a:lnTo>
                    <a:lnTo>
                      <a:pt x="39" y="51"/>
                    </a:lnTo>
                    <a:lnTo>
                      <a:pt x="34" y="0"/>
                    </a:lnTo>
                    <a:lnTo>
                      <a:pt x="40" y="1"/>
                    </a:lnTo>
                    <a:lnTo>
                      <a:pt x="46" y="49"/>
                    </a:lnTo>
                    <a:lnTo>
                      <a:pt x="62" y="51"/>
                    </a:lnTo>
                    <a:lnTo>
                      <a:pt x="56" y="7"/>
                    </a:lnTo>
                    <a:lnTo>
                      <a:pt x="61" y="8"/>
                    </a:lnTo>
                    <a:lnTo>
                      <a:pt x="68" y="53"/>
                    </a:lnTo>
                    <a:lnTo>
                      <a:pt x="69" y="83"/>
                    </a:lnTo>
                    <a:close/>
                  </a:path>
                </a:pathLst>
              </a:custGeom>
              <a:solidFill>
                <a:srgbClr val="16B7FF"/>
              </a:solidFill>
              <a:ln w="9525">
                <a:noFill/>
                <a:round/>
                <a:headEnd/>
                <a:tailEnd/>
              </a:ln>
            </p:spPr>
            <p:txBody>
              <a:bodyPr/>
              <a:lstStyle/>
              <a:p>
                <a:endParaRPr lang="es-ES"/>
              </a:p>
            </p:txBody>
          </p:sp>
          <p:sp>
            <p:nvSpPr>
              <p:cNvPr id="126" name="Freeform 90"/>
              <p:cNvSpPr>
                <a:spLocks/>
              </p:cNvSpPr>
              <p:nvPr/>
            </p:nvSpPr>
            <p:spPr bwMode="auto">
              <a:xfrm>
                <a:off x="1797" y="3866"/>
                <a:ext cx="73" cy="24"/>
              </a:xfrm>
              <a:custGeom>
                <a:avLst/>
                <a:gdLst>
                  <a:gd name="T0" fmla="*/ 21 w 73"/>
                  <a:gd name="T1" fmla="*/ 4 h 24"/>
                  <a:gd name="T2" fmla="*/ 20 w 73"/>
                  <a:gd name="T3" fmla="*/ 4 h 24"/>
                  <a:gd name="T4" fmla="*/ 18 w 73"/>
                  <a:gd name="T5" fmla="*/ 4 h 24"/>
                  <a:gd name="T6" fmla="*/ 15 w 73"/>
                  <a:gd name="T7" fmla="*/ 4 h 24"/>
                  <a:gd name="T8" fmla="*/ 11 w 73"/>
                  <a:gd name="T9" fmla="*/ 3 h 24"/>
                  <a:gd name="T10" fmla="*/ 8 w 73"/>
                  <a:gd name="T11" fmla="*/ 4 h 24"/>
                  <a:gd name="T12" fmla="*/ 5 w 73"/>
                  <a:gd name="T13" fmla="*/ 4 h 24"/>
                  <a:gd name="T14" fmla="*/ 2 w 73"/>
                  <a:gd name="T15" fmla="*/ 5 h 24"/>
                  <a:gd name="T16" fmla="*/ 1 w 73"/>
                  <a:gd name="T17" fmla="*/ 6 h 24"/>
                  <a:gd name="T18" fmla="*/ 0 w 73"/>
                  <a:gd name="T19" fmla="*/ 10 h 24"/>
                  <a:gd name="T20" fmla="*/ 0 w 73"/>
                  <a:gd name="T21" fmla="*/ 14 h 24"/>
                  <a:gd name="T22" fmla="*/ 0 w 73"/>
                  <a:gd name="T23" fmla="*/ 19 h 24"/>
                  <a:gd name="T24" fmla="*/ 2 w 73"/>
                  <a:gd name="T25" fmla="*/ 22 h 24"/>
                  <a:gd name="T26" fmla="*/ 4 w 73"/>
                  <a:gd name="T27" fmla="*/ 23 h 24"/>
                  <a:gd name="T28" fmla="*/ 7 w 73"/>
                  <a:gd name="T29" fmla="*/ 24 h 24"/>
                  <a:gd name="T30" fmla="*/ 10 w 73"/>
                  <a:gd name="T31" fmla="*/ 24 h 24"/>
                  <a:gd name="T32" fmla="*/ 13 w 73"/>
                  <a:gd name="T33" fmla="*/ 24 h 24"/>
                  <a:gd name="T34" fmla="*/ 16 w 73"/>
                  <a:gd name="T35" fmla="*/ 24 h 24"/>
                  <a:gd name="T36" fmla="*/ 19 w 73"/>
                  <a:gd name="T37" fmla="*/ 23 h 24"/>
                  <a:gd name="T38" fmla="*/ 21 w 73"/>
                  <a:gd name="T39" fmla="*/ 23 h 24"/>
                  <a:gd name="T40" fmla="*/ 22 w 73"/>
                  <a:gd name="T41" fmla="*/ 23 h 24"/>
                  <a:gd name="T42" fmla="*/ 69 w 73"/>
                  <a:gd name="T43" fmla="*/ 17 h 24"/>
                  <a:gd name="T44" fmla="*/ 70 w 73"/>
                  <a:gd name="T45" fmla="*/ 16 h 24"/>
                  <a:gd name="T46" fmla="*/ 71 w 73"/>
                  <a:gd name="T47" fmla="*/ 14 h 24"/>
                  <a:gd name="T48" fmla="*/ 73 w 73"/>
                  <a:gd name="T49" fmla="*/ 10 h 24"/>
                  <a:gd name="T50" fmla="*/ 73 w 73"/>
                  <a:gd name="T51" fmla="*/ 6 h 24"/>
                  <a:gd name="T52" fmla="*/ 71 w 73"/>
                  <a:gd name="T53" fmla="*/ 2 h 24"/>
                  <a:gd name="T54" fmla="*/ 71 w 73"/>
                  <a:gd name="T55" fmla="*/ 1 h 24"/>
                  <a:gd name="T56" fmla="*/ 70 w 73"/>
                  <a:gd name="T57" fmla="*/ 0 h 24"/>
                  <a:gd name="T58" fmla="*/ 69 w 73"/>
                  <a:gd name="T59" fmla="*/ 0 h 24"/>
                  <a:gd name="T60" fmla="*/ 21 w 73"/>
                  <a:gd name="T61" fmla="*/ 4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24"/>
                  <a:gd name="T95" fmla="*/ 73 w 73"/>
                  <a:gd name="T96" fmla="*/ 24 h 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24">
                    <a:moveTo>
                      <a:pt x="21" y="4"/>
                    </a:moveTo>
                    <a:lnTo>
                      <a:pt x="20" y="4"/>
                    </a:lnTo>
                    <a:lnTo>
                      <a:pt x="18" y="4"/>
                    </a:lnTo>
                    <a:lnTo>
                      <a:pt x="15" y="4"/>
                    </a:lnTo>
                    <a:lnTo>
                      <a:pt x="11" y="3"/>
                    </a:lnTo>
                    <a:lnTo>
                      <a:pt x="8" y="4"/>
                    </a:lnTo>
                    <a:lnTo>
                      <a:pt x="5" y="4"/>
                    </a:lnTo>
                    <a:lnTo>
                      <a:pt x="2" y="5"/>
                    </a:lnTo>
                    <a:lnTo>
                      <a:pt x="1" y="6"/>
                    </a:lnTo>
                    <a:lnTo>
                      <a:pt x="0" y="10"/>
                    </a:lnTo>
                    <a:lnTo>
                      <a:pt x="0" y="14"/>
                    </a:lnTo>
                    <a:lnTo>
                      <a:pt x="0" y="19"/>
                    </a:lnTo>
                    <a:lnTo>
                      <a:pt x="2" y="22"/>
                    </a:lnTo>
                    <a:lnTo>
                      <a:pt x="4" y="23"/>
                    </a:lnTo>
                    <a:lnTo>
                      <a:pt x="7" y="24"/>
                    </a:lnTo>
                    <a:lnTo>
                      <a:pt x="10" y="24"/>
                    </a:lnTo>
                    <a:lnTo>
                      <a:pt x="13" y="24"/>
                    </a:lnTo>
                    <a:lnTo>
                      <a:pt x="16" y="24"/>
                    </a:lnTo>
                    <a:lnTo>
                      <a:pt x="19" y="23"/>
                    </a:lnTo>
                    <a:lnTo>
                      <a:pt x="21" y="23"/>
                    </a:lnTo>
                    <a:lnTo>
                      <a:pt x="22" y="23"/>
                    </a:lnTo>
                    <a:lnTo>
                      <a:pt x="69" y="17"/>
                    </a:lnTo>
                    <a:lnTo>
                      <a:pt x="70" y="16"/>
                    </a:lnTo>
                    <a:lnTo>
                      <a:pt x="71" y="14"/>
                    </a:lnTo>
                    <a:lnTo>
                      <a:pt x="73" y="10"/>
                    </a:lnTo>
                    <a:lnTo>
                      <a:pt x="73" y="6"/>
                    </a:lnTo>
                    <a:lnTo>
                      <a:pt x="71" y="2"/>
                    </a:lnTo>
                    <a:lnTo>
                      <a:pt x="71" y="1"/>
                    </a:lnTo>
                    <a:lnTo>
                      <a:pt x="70" y="0"/>
                    </a:lnTo>
                    <a:lnTo>
                      <a:pt x="69" y="0"/>
                    </a:lnTo>
                    <a:lnTo>
                      <a:pt x="21" y="4"/>
                    </a:lnTo>
                    <a:close/>
                  </a:path>
                </a:pathLst>
              </a:custGeom>
              <a:solidFill>
                <a:srgbClr val="16B7FF"/>
              </a:solidFill>
              <a:ln w="9525">
                <a:noFill/>
                <a:round/>
                <a:headEnd/>
                <a:tailEnd/>
              </a:ln>
            </p:spPr>
            <p:txBody>
              <a:bodyPr/>
              <a:lstStyle/>
              <a:p>
                <a:endParaRPr lang="es-ES"/>
              </a:p>
            </p:txBody>
          </p:sp>
          <p:sp>
            <p:nvSpPr>
              <p:cNvPr id="127" name="Rectangle 91"/>
              <p:cNvSpPr>
                <a:spLocks noChangeArrowheads="1"/>
              </p:cNvSpPr>
              <p:nvPr/>
            </p:nvSpPr>
            <p:spPr bwMode="auto">
              <a:xfrm>
                <a:off x="1850" y="3857"/>
                <a:ext cx="10" cy="10"/>
              </a:xfrm>
              <a:prstGeom prst="rect">
                <a:avLst/>
              </a:prstGeom>
              <a:solidFill>
                <a:srgbClr val="F2EDA5"/>
              </a:solidFill>
              <a:ln w="9525">
                <a:noFill/>
                <a:miter lim="800000"/>
                <a:headEnd/>
                <a:tailEnd/>
              </a:ln>
            </p:spPr>
            <p:txBody>
              <a:bodyPr/>
              <a:lstStyle/>
              <a:p>
                <a:pPr eaLnBrk="1" hangingPunct="1"/>
                <a:endParaRPr lang="en-GB" altLang="en-US"/>
              </a:p>
            </p:txBody>
          </p:sp>
          <p:sp>
            <p:nvSpPr>
              <p:cNvPr id="128" name="Freeform 92"/>
              <p:cNvSpPr>
                <a:spLocks/>
              </p:cNvSpPr>
              <p:nvPr/>
            </p:nvSpPr>
            <p:spPr bwMode="auto">
              <a:xfrm>
                <a:off x="1810" y="3860"/>
                <a:ext cx="18" cy="12"/>
              </a:xfrm>
              <a:custGeom>
                <a:avLst/>
                <a:gdLst>
                  <a:gd name="T0" fmla="*/ 2 w 18"/>
                  <a:gd name="T1" fmla="*/ 12 h 12"/>
                  <a:gd name="T2" fmla="*/ 18 w 18"/>
                  <a:gd name="T3" fmla="*/ 10 h 12"/>
                  <a:gd name="T4" fmla="*/ 17 w 18"/>
                  <a:gd name="T5" fmla="*/ 0 h 12"/>
                  <a:gd name="T6" fmla="*/ 1 w 18"/>
                  <a:gd name="T7" fmla="*/ 0 h 12"/>
                  <a:gd name="T8" fmla="*/ 0 w 18"/>
                  <a:gd name="T9" fmla="*/ 11 h 12"/>
                  <a:gd name="T10" fmla="*/ 2 w 18"/>
                  <a:gd name="T11" fmla="*/ 12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2" y="12"/>
                    </a:moveTo>
                    <a:lnTo>
                      <a:pt x="18" y="10"/>
                    </a:lnTo>
                    <a:lnTo>
                      <a:pt x="17" y="0"/>
                    </a:lnTo>
                    <a:lnTo>
                      <a:pt x="1" y="0"/>
                    </a:lnTo>
                    <a:lnTo>
                      <a:pt x="0" y="11"/>
                    </a:lnTo>
                    <a:lnTo>
                      <a:pt x="2" y="12"/>
                    </a:lnTo>
                    <a:close/>
                  </a:path>
                </a:pathLst>
              </a:custGeom>
              <a:solidFill>
                <a:srgbClr val="F2EDA5"/>
              </a:solidFill>
              <a:ln w="9525">
                <a:noFill/>
                <a:round/>
                <a:headEnd/>
                <a:tailEnd/>
              </a:ln>
            </p:spPr>
            <p:txBody>
              <a:bodyPr/>
              <a:lstStyle/>
              <a:p>
                <a:endParaRPr lang="es-ES"/>
              </a:p>
            </p:txBody>
          </p:sp>
          <p:sp>
            <p:nvSpPr>
              <p:cNvPr id="129" name="Freeform 93"/>
              <p:cNvSpPr>
                <a:spLocks/>
              </p:cNvSpPr>
              <p:nvPr/>
            </p:nvSpPr>
            <p:spPr bwMode="auto">
              <a:xfrm>
                <a:off x="1563" y="3846"/>
                <a:ext cx="27" cy="32"/>
              </a:xfrm>
              <a:custGeom>
                <a:avLst/>
                <a:gdLst>
                  <a:gd name="T0" fmla="*/ 27 w 27"/>
                  <a:gd name="T1" fmla="*/ 3 h 32"/>
                  <a:gd name="T2" fmla="*/ 26 w 27"/>
                  <a:gd name="T3" fmla="*/ 3 h 32"/>
                  <a:gd name="T4" fmla="*/ 25 w 27"/>
                  <a:gd name="T5" fmla="*/ 3 h 32"/>
                  <a:gd name="T6" fmla="*/ 24 w 27"/>
                  <a:gd name="T7" fmla="*/ 2 h 32"/>
                  <a:gd name="T8" fmla="*/ 22 w 27"/>
                  <a:gd name="T9" fmla="*/ 1 h 32"/>
                  <a:gd name="T10" fmla="*/ 19 w 27"/>
                  <a:gd name="T11" fmla="*/ 1 h 32"/>
                  <a:gd name="T12" fmla="*/ 17 w 27"/>
                  <a:gd name="T13" fmla="*/ 0 h 32"/>
                  <a:gd name="T14" fmla="*/ 14 w 27"/>
                  <a:gd name="T15" fmla="*/ 0 h 32"/>
                  <a:gd name="T16" fmla="*/ 11 w 27"/>
                  <a:gd name="T17" fmla="*/ 1 h 32"/>
                  <a:gd name="T18" fmla="*/ 9 w 27"/>
                  <a:gd name="T19" fmla="*/ 2 h 32"/>
                  <a:gd name="T20" fmla="*/ 7 w 27"/>
                  <a:gd name="T21" fmla="*/ 3 h 32"/>
                  <a:gd name="T22" fmla="*/ 5 w 27"/>
                  <a:gd name="T23" fmla="*/ 4 h 32"/>
                  <a:gd name="T24" fmla="*/ 4 w 27"/>
                  <a:gd name="T25" fmla="*/ 6 h 32"/>
                  <a:gd name="T26" fmla="*/ 2 w 27"/>
                  <a:gd name="T27" fmla="*/ 8 h 32"/>
                  <a:gd name="T28" fmla="*/ 2 w 27"/>
                  <a:gd name="T29" fmla="*/ 10 h 32"/>
                  <a:gd name="T30" fmla="*/ 1 w 27"/>
                  <a:gd name="T31" fmla="*/ 12 h 32"/>
                  <a:gd name="T32" fmla="*/ 0 w 27"/>
                  <a:gd name="T33" fmla="*/ 14 h 32"/>
                  <a:gd name="T34" fmla="*/ 0 w 27"/>
                  <a:gd name="T35" fmla="*/ 20 h 32"/>
                  <a:gd name="T36" fmla="*/ 0 w 27"/>
                  <a:gd name="T37" fmla="*/ 26 h 32"/>
                  <a:gd name="T38" fmla="*/ 0 w 27"/>
                  <a:gd name="T39" fmla="*/ 30 h 32"/>
                  <a:gd name="T40" fmla="*/ 0 w 27"/>
                  <a:gd name="T41" fmla="*/ 32 h 32"/>
                  <a:gd name="T42" fmla="*/ 5 w 27"/>
                  <a:gd name="T43" fmla="*/ 30 h 32"/>
                  <a:gd name="T44" fmla="*/ 27 w 27"/>
                  <a:gd name="T45" fmla="*/ 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32"/>
                  <a:gd name="T71" fmla="*/ 27 w 27"/>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32">
                    <a:moveTo>
                      <a:pt x="27" y="3"/>
                    </a:moveTo>
                    <a:lnTo>
                      <a:pt x="26" y="3"/>
                    </a:lnTo>
                    <a:lnTo>
                      <a:pt x="25" y="3"/>
                    </a:lnTo>
                    <a:lnTo>
                      <a:pt x="24" y="2"/>
                    </a:lnTo>
                    <a:lnTo>
                      <a:pt x="22" y="1"/>
                    </a:lnTo>
                    <a:lnTo>
                      <a:pt x="19" y="1"/>
                    </a:lnTo>
                    <a:lnTo>
                      <a:pt x="17" y="0"/>
                    </a:lnTo>
                    <a:lnTo>
                      <a:pt x="14" y="0"/>
                    </a:lnTo>
                    <a:lnTo>
                      <a:pt x="11" y="1"/>
                    </a:lnTo>
                    <a:lnTo>
                      <a:pt x="9" y="2"/>
                    </a:lnTo>
                    <a:lnTo>
                      <a:pt x="7" y="3"/>
                    </a:lnTo>
                    <a:lnTo>
                      <a:pt x="5" y="4"/>
                    </a:lnTo>
                    <a:lnTo>
                      <a:pt x="4" y="6"/>
                    </a:lnTo>
                    <a:lnTo>
                      <a:pt x="2" y="8"/>
                    </a:lnTo>
                    <a:lnTo>
                      <a:pt x="2" y="10"/>
                    </a:lnTo>
                    <a:lnTo>
                      <a:pt x="1" y="12"/>
                    </a:lnTo>
                    <a:lnTo>
                      <a:pt x="0" y="14"/>
                    </a:lnTo>
                    <a:lnTo>
                      <a:pt x="0" y="20"/>
                    </a:lnTo>
                    <a:lnTo>
                      <a:pt x="0" y="26"/>
                    </a:lnTo>
                    <a:lnTo>
                      <a:pt x="0" y="30"/>
                    </a:lnTo>
                    <a:lnTo>
                      <a:pt x="0" y="32"/>
                    </a:lnTo>
                    <a:lnTo>
                      <a:pt x="5" y="30"/>
                    </a:lnTo>
                    <a:lnTo>
                      <a:pt x="27" y="3"/>
                    </a:lnTo>
                    <a:close/>
                  </a:path>
                </a:pathLst>
              </a:custGeom>
              <a:solidFill>
                <a:srgbClr val="001CC9"/>
              </a:solidFill>
              <a:ln w="9525">
                <a:noFill/>
                <a:round/>
                <a:headEnd/>
                <a:tailEnd/>
              </a:ln>
            </p:spPr>
            <p:txBody>
              <a:bodyPr/>
              <a:lstStyle/>
              <a:p>
                <a:endParaRPr lang="es-ES"/>
              </a:p>
            </p:txBody>
          </p:sp>
          <p:sp>
            <p:nvSpPr>
              <p:cNvPr id="130" name="Freeform 94"/>
              <p:cNvSpPr>
                <a:spLocks/>
              </p:cNvSpPr>
              <p:nvPr/>
            </p:nvSpPr>
            <p:spPr bwMode="auto">
              <a:xfrm>
                <a:off x="1718" y="3848"/>
                <a:ext cx="41" cy="39"/>
              </a:xfrm>
              <a:custGeom>
                <a:avLst/>
                <a:gdLst>
                  <a:gd name="T0" fmla="*/ 8 w 41"/>
                  <a:gd name="T1" fmla="*/ 39 h 39"/>
                  <a:gd name="T2" fmla="*/ 0 w 41"/>
                  <a:gd name="T3" fmla="*/ 39 h 39"/>
                  <a:gd name="T4" fmla="*/ 0 w 41"/>
                  <a:gd name="T5" fmla="*/ 10 h 39"/>
                  <a:gd name="T6" fmla="*/ 0 w 41"/>
                  <a:gd name="T7" fmla="*/ 9 h 39"/>
                  <a:gd name="T8" fmla="*/ 1 w 41"/>
                  <a:gd name="T9" fmla="*/ 8 h 39"/>
                  <a:gd name="T10" fmla="*/ 1 w 41"/>
                  <a:gd name="T11" fmla="*/ 7 h 39"/>
                  <a:gd name="T12" fmla="*/ 2 w 41"/>
                  <a:gd name="T13" fmla="*/ 6 h 39"/>
                  <a:gd name="T14" fmla="*/ 3 w 41"/>
                  <a:gd name="T15" fmla="*/ 4 h 39"/>
                  <a:gd name="T16" fmla="*/ 5 w 41"/>
                  <a:gd name="T17" fmla="*/ 3 h 39"/>
                  <a:gd name="T18" fmla="*/ 7 w 41"/>
                  <a:gd name="T19" fmla="*/ 2 h 39"/>
                  <a:gd name="T20" fmla="*/ 10 w 41"/>
                  <a:gd name="T21" fmla="*/ 1 h 39"/>
                  <a:gd name="T22" fmla="*/ 14 w 41"/>
                  <a:gd name="T23" fmla="*/ 1 h 39"/>
                  <a:gd name="T24" fmla="*/ 18 w 41"/>
                  <a:gd name="T25" fmla="*/ 1 h 39"/>
                  <a:gd name="T26" fmla="*/ 22 w 41"/>
                  <a:gd name="T27" fmla="*/ 1 h 39"/>
                  <a:gd name="T28" fmla="*/ 25 w 41"/>
                  <a:gd name="T29" fmla="*/ 1 h 39"/>
                  <a:gd name="T30" fmla="*/ 29 w 41"/>
                  <a:gd name="T31" fmla="*/ 0 h 39"/>
                  <a:gd name="T32" fmla="*/ 32 w 41"/>
                  <a:gd name="T33" fmla="*/ 0 h 39"/>
                  <a:gd name="T34" fmla="*/ 34 w 41"/>
                  <a:gd name="T35" fmla="*/ 0 h 39"/>
                  <a:gd name="T36" fmla="*/ 35 w 41"/>
                  <a:gd name="T37" fmla="*/ 0 h 39"/>
                  <a:gd name="T38" fmla="*/ 35 w 41"/>
                  <a:gd name="T39" fmla="*/ 0 h 39"/>
                  <a:gd name="T40" fmla="*/ 36 w 41"/>
                  <a:gd name="T41" fmla="*/ 1 h 39"/>
                  <a:gd name="T42" fmla="*/ 37 w 41"/>
                  <a:gd name="T43" fmla="*/ 2 h 39"/>
                  <a:gd name="T44" fmla="*/ 38 w 41"/>
                  <a:gd name="T45" fmla="*/ 3 h 39"/>
                  <a:gd name="T46" fmla="*/ 40 w 41"/>
                  <a:gd name="T47" fmla="*/ 4 h 39"/>
                  <a:gd name="T48" fmla="*/ 41 w 41"/>
                  <a:gd name="T49" fmla="*/ 6 h 39"/>
                  <a:gd name="T50" fmla="*/ 41 w 41"/>
                  <a:gd name="T51" fmla="*/ 8 h 39"/>
                  <a:gd name="T52" fmla="*/ 41 w 41"/>
                  <a:gd name="T53" fmla="*/ 10 h 39"/>
                  <a:gd name="T54" fmla="*/ 8 w 41"/>
                  <a:gd name="T55" fmla="*/ 39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39"/>
                  <a:gd name="T86" fmla="*/ 41 w 41"/>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39">
                    <a:moveTo>
                      <a:pt x="8" y="39"/>
                    </a:moveTo>
                    <a:lnTo>
                      <a:pt x="0" y="39"/>
                    </a:lnTo>
                    <a:lnTo>
                      <a:pt x="0" y="10"/>
                    </a:lnTo>
                    <a:lnTo>
                      <a:pt x="0" y="9"/>
                    </a:lnTo>
                    <a:lnTo>
                      <a:pt x="1" y="8"/>
                    </a:lnTo>
                    <a:lnTo>
                      <a:pt x="1" y="7"/>
                    </a:lnTo>
                    <a:lnTo>
                      <a:pt x="2" y="6"/>
                    </a:lnTo>
                    <a:lnTo>
                      <a:pt x="3" y="4"/>
                    </a:lnTo>
                    <a:lnTo>
                      <a:pt x="5" y="3"/>
                    </a:lnTo>
                    <a:lnTo>
                      <a:pt x="7" y="2"/>
                    </a:lnTo>
                    <a:lnTo>
                      <a:pt x="10" y="1"/>
                    </a:lnTo>
                    <a:lnTo>
                      <a:pt x="14" y="1"/>
                    </a:lnTo>
                    <a:lnTo>
                      <a:pt x="18" y="1"/>
                    </a:lnTo>
                    <a:lnTo>
                      <a:pt x="22" y="1"/>
                    </a:lnTo>
                    <a:lnTo>
                      <a:pt x="25" y="1"/>
                    </a:lnTo>
                    <a:lnTo>
                      <a:pt x="29" y="0"/>
                    </a:lnTo>
                    <a:lnTo>
                      <a:pt x="32" y="0"/>
                    </a:lnTo>
                    <a:lnTo>
                      <a:pt x="34" y="0"/>
                    </a:lnTo>
                    <a:lnTo>
                      <a:pt x="35" y="0"/>
                    </a:lnTo>
                    <a:lnTo>
                      <a:pt x="36" y="1"/>
                    </a:lnTo>
                    <a:lnTo>
                      <a:pt x="37" y="2"/>
                    </a:lnTo>
                    <a:lnTo>
                      <a:pt x="38" y="3"/>
                    </a:lnTo>
                    <a:lnTo>
                      <a:pt x="40" y="4"/>
                    </a:lnTo>
                    <a:lnTo>
                      <a:pt x="41" y="6"/>
                    </a:lnTo>
                    <a:lnTo>
                      <a:pt x="41" y="8"/>
                    </a:lnTo>
                    <a:lnTo>
                      <a:pt x="41" y="10"/>
                    </a:lnTo>
                    <a:lnTo>
                      <a:pt x="8" y="39"/>
                    </a:lnTo>
                    <a:close/>
                  </a:path>
                </a:pathLst>
              </a:custGeom>
              <a:solidFill>
                <a:srgbClr val="001CC9"/>
              </a:solidFill>
              <a:ln w="9525">
                <a:noFill/>
                <a:round/>
                <a:headEnd/>
                <a:tailEnd/>
              </a:ln>
            </p:spPr>
            <p:txBody>
              <a:bodyPr/>
              <a:lstStyle/>
              <a:p>
                <a:endParaRPr lang="es-ES"/>
              </a:p>
            </p:txBody>
          </p:sp>
          <p:sp>
            <p:nvSpPr>
              <p:cNvPr id="131" name="Freeform 95"/>
              <p:cNvSpPr>
                <a:spLocks/>
              </p:cNvSpPr>
              <p:nvPr/>
            </p:nvSpPr>
            <p:spPr bwMode="auto">
              <a:xfrm>
                <a:off x="1569" y="3849"/>
                <a:ext cx="52" cy="42"/>
              </a:xfrm>
              <a:custGeom>
                <a:avLst/>
                <a:gdLst>
                  <a:gd name="T0" fmla="*/ 52 w 52"/>
                  <a:gd name="T1" fmla="*/ 31 h 42"/>
                  <a:gd name="T2" fmla="*/ 52 w 52"/>
                  <a:gd name="T3" fmla="*/ 32 h 42"/>
                  <a:gd name="T4" fmla="*/ 51 w 52"/>
                  <a:gd name="T5" fmla="*/ 33 h 42"/>
                  <a:gd name="T6" fmla="*/ 50 w 52"/>
                  <a:gd name="T7" fmla="*/ 35 h 42"/>
                  <a:gd name="T8" fmla="*/ 48 w 52"/>
                  <a:gd name="T9" fmla="*/ 37 h 42"/>
                  <a:gd name="T10" fmla="*/ 46 w 52"/>
                  <a:gd name="T11" fmla="*/ 38 h 42"/>
                  <a:gd name="T12" fmla="*/ 42 w 52"/>
                  <a:gd name="T13" fmla="*/ 39 h 42"/>
                  <a:gd name="T14" fmla="*/ 37 w 52"/>
                  <a:gd name="T15" fmla="*/ 39 h 42"/>
                  <a:gd name="T16" fmla="*/ 30 w 52"/>
                  <a:gd name="T17" fmla="*/ 37 h 42"/>
                  <a:gd name="T18" fmla="*/ 27 w 52"/>
                  <a:gd name="T19" fmla="*/ 40 h 42"/>
                  <a:gd name="T20" fmla="*/ 15 w 52"/>
                  <a:gd name="T21" fmla="*/ 41 h 42"/>
                  <a:gd name="T22" fmla="*/ 10 w 52"/>
                  <a:gd name="T23" fmla="*/ 42 h 42"/>
                  <a:gd name="T24" fmla="*/ 9 w 52"/>
                  <a:gd name="T25" fmla="*/ 41 h 42"/>
                  <a:gd name="T26" fmla="*/ 8 w 52"/>
                  <a:gd name="T27" fmla="*/ 41 h 42"/>
                  <a:gd name="T28" fmla="*/ 6 w 52"/>
                  <a:gd name="T29" fmla="*/ 40 h 42"/>
                  <a:gd name="T30" fmla="*/ 5 w 52"/>
                  <a:gd name="T31" fmla="*/ 39 h 42"/>
                  <a:gd name="T32" fmla="*/ 3 w 52"/>
                  <a:gd name="T33" fmla="*/ 36 h 42"/>
                  <a:gd name="T34" fmla="*/ 1 w 52"/>
                  <a:gd name="T35" fmla="*/ 33 h 42"/>
                  <a:gd name="T36" fmla="*/ 0 w 52"/>
                  <a:gd name="T37" fmla="*/ 28 h 42"/>
                  <a:gd name="T38" fmla="*/ 0 w 52"/>
                  <a:gd name="T39" fmla="*/ 23 h 42"/>
                  <a:gd name="T40" fmla="*/ 0 w 52"/>
                  <a:gd name="T41" fmla="*/ 17 h 42"/>
                  <a:gd name="T42" fmla="*/ 1 w 52"/>
                  <a:gd name="T43" fmla="*/ 13 h 42"/>
                  <a:gd name="T44" fmla="*/ 3 w 52"/>
                  <a:gd name="T45" fmla="*/ 9 h 42"/>
                  <a:gd name="T46" fmla="*/ 4 w 52"/>
                  <a:gd name="T47" fmla="*/ 6 h 42"/>
                  <a:gd name="T48" fmla="*/ 6 w 52"/>
                  <a:gd name="T49" fmla="*/ 4 h 42"/>
                  <a:gd name="T50" fmla="*/ 8 w 52"/>
                  <a:gd name="T51" fmla="*/ 2 h 42"/>
                  <a:gd name="T52" fmla="*/ 10 w 52"/>
                  <a:gd name="T53" fmla="*/ 1 h 42"/>
                  <a:gd name="T54" fmla="*/ 12 w 52"/>
                  <a:gd name="T55" fmla="*/ 0 h 42"/>
                  <a:gd name="T56" fmla="*/ 23 w 52"/>
                  <a:gd name="T57" fmla="*/ 0 h 42"/>
                  <a:gd name="T58" fmla="*/ 52 w 52"/>
                  <a:gd name="T59" fmla="*/ 31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42"/>
                  <a:gd name="T92" fmla="*/ 52 w 52"/>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42">
                    <a:moveTo>
                      <a:pt x="52" y="31"/>
                    </a:moveTo>
                    <a:lnTo>
                      <a:pt x="52" y="32"/>
                    </a:lnTo>
                    <a:lnTo>
                      <a:pt x="51" y="33"/>
                    </a:lnTo>
                    <a:lnTo>
                      <a:pt x="50" y="35"/>
                    </a:lnTo>
                    <a:lnTo>
                      <a:pt x="48" y="37"/>
                    </a:lnTo>
                    <a:lnTo>
                      <a:pt x="46" y="38"/>
                    </a:lnTo>
                    <a:lnTo>
                      <a:pt x="42" y="39"/>
                    </a:lnTo>
                    <a:lnTo>
                      <a:pt x="37" y="39"/>
                    </a:lnTo>
                    <a:lnTo>
                      <a:pt x="30" y="37"/>
                    </a:lnTo>
                    <a:lnTo>
                      <a:pt x="27" y="40"/>
                    </a:lnTo>
                    <a:lnTo>
                      <a:pt x="15" y="41"/>
                    </a:lnTo>
                    <a:lnTo>
                      <a:pt x="10" y="42"/>
                    </a:lnTo>
                    <a:lnTo>
                      <a:pt x="9" y="41"/>
                    </a:lnTo>
                    <a:lnTo>
                      <a:pt x="8" y="41"/>
                    </a:lnTo>
                    <a:lnTo>
                      <a:pt x="6" y="40"/>
                    </a:lnTo>
                    <a:lnTo>
                      <a:pt x="5" y="39"/>
                    </a:lnTo>
                    <a:lnTo>
                      <a:pt x="3" y="36"/>
                    </a:lnTo>
                    <a:lnTo>
                      <a:pt x="1" y="33"/>
                    </a:lnTo>
                    <a:lnTo>
                      <a:pt x="0" y="28"/>
                    </a:lnTo>
                    <a:lnTo>
                      <a:pt x="0" y="23"/>
                    </a:lnTo>
                    <a:lnTo>
                      <a:pt x="0" y="17"/>
                    </a:lnTo>
                    <a:lnTo>
                      <a:pt x="1" y="13"/>
                    </a:lnTo>
                    <a:lnTo>
                      <a:pt x="3" y="9"/>
                    </a:lnTo>
                    <a:lnTo>
                      <a:pt x="4" y="6"/>
                    </a:lnTo>
                    <a:lnTo>
                      <a:pt x="6" y="4"/>
                    </a:lnTo>
                    <a:lnTo>
                      <a:pt x="8" y="2"/>
                    </a:lnTo>
                    <a:lnTo>
                      <a:pt x="10" y="1"/>
                    </a:lnTo>
                    <a:lnTo>
                      <a:pt x="12" y="0"/>
                    </a:lnTo>
                    <a:lnTo>
                      <a:pt x="23" y="0"/>
                    </a:lnTo>
                    <a:lnTo>
                      <a:pt x="52" y="31"/>
                    </a:lnTo>
                    <a:close/>
                  </a:path>
                </a:pathLst>
              </a:custGeom>
              <a:solidFill>
                <a:srgbClr val="0A30C9"/>
              </a:solidFill>
              <a:ln w="9525">
                <a:noFill/>
                <a:round/>
                <a:headEnd/>
                <a:tailEnd/>
              </a:ln>
            </p:spPr>
            <p:txBody>
              <a:bodyPr/>
              <a:lstStyle/>
              <a:p>
                <a:endParaRPr lang="es-ES"/>
              </a:p>
            </p:txBody>
          </p:sp>
          <p:sp>
            <p:nvSpPr>
              <p:cNvPr id="132" name="Freeform 96"/>
              <p:cNvSpPr>
                <a:spLocks/>
              </p:cNvSpPr>
              <p:nvPr/>
            </p:nvSpPr>
            <p:spPr bwMode="auto">
              <a:xfrm>
                <a:off x="1629" y="3881"/>
                <a:ext cx="29" cy="6"/>
              </a:xfrm>
              <a:custGeom>
                <a:avLst/>
                <a:gdLst>
                  <a:gd name="T0" fmla="*/ 29 w 29"/>
                  <a:gd name="T1" fmla="*/ 3 h 6"/>
                  <a:gd name="T2" fmla="*/ 29 w 29"/>
                  <a:gd name="T3" fmla="*/ 3 h 6"/>
                  <a:gd name="T4" fmla="*/ 28 w 29"/>
                  <a:gd name="T5" fmla="*/ 4 h 6"/>
                  <a:gd name="T6" fmla="*/ 26 w 29"/>
                  <a:gd name="T7" fmla="*/ 5 h 6"/>
                  <a:gd name="T8" fmla="*/ 24 w 29"/>
                  <a:gd name="T9" fmla="*/ 5 h 6"/>
                  <a:gd name="T10" fmla="*/ 21 w 29"/>
                  <a:gd name="T11" fmla="*/ 6 h 6"/>
                  <a:gd name="T12" fmla="*/ 19 w 29"/>
                  <a:gd name="T13" fmla="*/ 6 h 6"/>
                  <a:gd name="T14" fmla="*/ 16 w 29"/>
                  <a:gd name="T15" fmla="*/ 6 h 6"/>
                  <a:gd name="T16" fmla="*/ 14 w 29"/>
                  <a:gd name="T17" fmla="*/ 6 h 6"/>
                  <a:gd name="T18" fmla="*/ 14 w 29"/>
                  <a:gd name="T19" fmla="*/ 6 h 6"/>
                  <a:gd name="T20" fmla="*/ 13 w 29"/>
                  <a:gd name="T21" fmla="*/ 6 h 6"/>
                  <a:gd name="T22" fmla="*/ 11 w 29"/>
                  <a:gd name="T23" fmla="*/ 6 h 6"/>
                  <a:gd name="T24" fmla="*/ 9 w 29"/>
                  <a:gd name="T25" fmla="*/ 6 h 6"/>
                  <a:gd name="T26" fmla="*/ 6 w 29"/>
                  <a:gd name="T27" fmla="*/ 6 h 6"/>
                  <a:gd name="T28" fmla="*/ 4 w 29"/>
                  <a:gd name="T29" fmla="*/ 5 h 6"/>
                  <a:gd name="T30" fmla="*/ 2 w 29"/>
                  <a:gd name="T31" fmla="*/ 3 h 6"/>
                  <a:gd name="T32" fmla="*/ 0 w 29"/>
                  <a:gd name="T33" fmla="*/ 0 h 6"/>
                  <a:gd name="T34" fmla="*/ 29 w 29"/>
                  <a:gd name="T35" fmla="*/ 3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6"/>
                  <a:gd name="T56" fmla="*/ 29 w 29"/>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6">
                    <a:moveTo>
                      <a:pt x="29" y="3"/>
                    </a:moveTo>
                    <a:lnTo>
                      <a:pt x="29" y="3"/>
                    </a:lnTo>
                    <a:lnTo>
                      <a:pt x="28" y="4"/>
                    </a:lnTo>
                    <a:lnTo>
                      <a:pt x="26" y="5"/>
                    </a:lnTo>
                    <a:lnTo>
                      <a:pt x="24" y="5"/>
                    </a:lnTo>
                    <a:lnTo>
                      <a:pt x="21" y="6"/>
                    </a:lnTo>
                    <a:lnTo>
                      <a:pt x="19" y="6"/>
                    </a:lnTo>
                    <a:lnTo>
                      <a:pt x="16" y="6"/>
                    </a:lnTo>
                    <a:lnTo>
                      <a:pt x="14" y="6"/>
                    </a:lnTo>
                    <a:lnTo>
                      <a:pt x="13" y="6"/>
                    </a:lnTo>
                    <a:lnTo>
                      <a:pt x="11" y="6"/>
                    </a:lnTo>
                    <a:lnTo>
                      <a:pt x="9" y="6"/>
                    </a:lnTo>
                    <a:lnTo>
                      <a:pt x="6" y="6"/>
                    </a:lnTo>
                    <a:lnTo>
                      <a:pt x="4" y="5"/>
                    </a:lnTo>
                    <a:lnTo>
                      <a:pt x="2" y="3"/>
                    </a:lnTo>
                    <a:lnTo>
                      <a:pt x="0" y="0"/>
                    </a:lnTo>
                    <a:lnTo>
                      <a:pt x="29" y="3"/>
                    </a:lnTo>
                    <a:close/>
                  </a:path>
                </a:pathLst>
              </a:custGeom>
              <a:solidFill>
                <a:srgbClr val="0A30C9"/>
              </a:solidFill>
              <a:ln w="9525">
                <a:noFill/>
                <a:round/>
                <a:headEnd/>
                <a:tailEnd/>
              </a:ln>
            </p:spPr>
            <p:txBody>
              <a:bodyPr/>
              <a:lstStyle/>
              <a:p>
                <a:endParaRPr lang="es-ES"/>
              </a:p>
            </p:txBody>
          </p:sp>
          <p:sp>
            <p:nvSpPr>
              <p:cNvPr id="133" name="Freeform 97"/>
              <p:cNvSpPr>
                <a:spLocks/>
              </p:cNvSpPr>
              <p:nvPr/>
            </p:nvSpPr>
            <p:spPr bwMode="auto">
              <a:xfrm>
                <a:off x="1723" y="3854"/>
                <a:ext cx="39" cy="49"/>
              </a:xfrm>
              <a:custGeom>
                <a:avLst/>
                <a:gdLst>
                  <a:gd name="T0" fmla="*/ 35 w 39"/>
                  <a:gd name="T1" fmla="*/ 1 h 49"/>
                  <a:gd name="T2" fmla="*/ 34 w 39"/>
                  <a:gd name="T3" fmla="*/ 1 h 49"/>
                  <a:gd name="T4" fmla="*/ 33 w 39"/>
                  <a:gd name="T5" fmla="*/ 1 h 49"/>
                  <a:gd name="T6" fmla="*/ 32 w 39"/>
                  <a:gd name="T7" fmla="*/ 1 h 49"/>
                  <a:gd name="T8" fmla="*/ 30 w 39"/>
                  <a:gd name="T9" fmla="*/ 0 h 49"/>
                  <a:gd name="T10" fmla="*/ 28 w 39"/>
                  <a:gd name="T11" fmla="*/ 0 h 49"/>
                  <a:gd name="T12" fmla="*/ 26 w 39"/>
                  <a:gd name="T13" fmla="*/ 0 h 49"/>
                  <a:gd name="T14" fmla="*/ 23 w 39"/>
                  <a:gd name="T15" fmla="*/ 0 h 49"/>
                  <a:gd name="T16" fmla="*/ 21 w 39"/>
                  <a:gd name="T17" fmla="*/ 1 h 49"/>
                  <a:gd name="T18" fmla="*/ 18 w 39"/>
                  <a:gd name="T19" fmla="*/ 1 h 49"/>
                  <a:gd name="T20" fmla="*/ 15 w 39"/>
                  <a:gd name="T21" fmla="*/ 1 h 49"/>
                  <a:gd name="T22" fmla="*/ 12 w 39"/>
                  <a:gd name="T23" fmla="*/ 2 h 49"/>
                  <a:gd name="T24" fmla="*/ 10 w 39"/>
                  <a:gd name="T25" fmla="*/ 3 h 49"/>
                  <a:gd name="T26" fmla="*/ 7 w 39"/>
                  <a:gd name="T27" fmla="*/ 4 h 49"/>
                  <a:gd name="T28" fmla="*/ 5 w 39"/>
                  <a:gd name="T29" fmla="*/ 6 h 49"/>
                  <a:gd name="T30" fmla="*/ 4 w 39"/>
                  <a:gd name="T31" fmla="*/ 8 h 49"/>
                  <a:gd name="T32" fmla="*/ 2 w 39"/>
                  <a:gd name="T33" fmla="*/ 10 h 49"/>
                  <a:gd name="T34" fmla="*/ 1 w 39"/>
                  <a:gd name="T35" fmla="*/ 14 h 49"/>
                  <a:gd name="T36" fmla="*/ 0 w 39"/>
                  <a:gd name="T37" fmla="*/ 19 h 49"/>
                  <a:gd name="T38" fmla="*/ 0 w 39"/>
                  <a:gd name="T39" fmla="*/ 25 h 49"/>
                  <a:gd name="T40" fmla="*/ 1 w 39"/>
                  <a:gd name="T41" fmla="*/ 30 h 49"/>
                  <a:gd name="T42" fmla="*/ 2 w 39"/>
                  <a:gd name="T43" fmla="*/ 35 h 49"/>
                  <a:gd name="T44" fmla="*/ 3 w 39"/>
                  <a:gd name="T45" fmla="*/ 40 h 49"/>
                  <a:gd name="T46" fmla="*/ 5 w 39"/>
                  <a:gd name="T47" fmla="*/ 44 h 49"/>
                  <a:gd name="T48" fmla="*/ 7 w 39"/>
                  <a:gd name="T49" fmla="*/ 46 h 49"/>
                  <a:gd name="T50" fmla="*/ 8 w 39"/>
                  <a:gd name="T51" fmla="*/ 46 h 49"/>
                  <a:gd name="T52" fmla="*/ 9 w 39"/>
                  <a:gd name="T53" fmla="*/ 47 h 49"/>
                  <a:gd name="T54" fmla="*/ 9 w 39"/>
                  <a:gd name="T55" fmla="*/ 47 h 49"/>
                  <a:gd name="T56" fmla="*/ 10 w 39"/>
                  <a:gd name="T57" fmla="*/ 48 h 49"/>
                  <a:gd name="T58" fmla="*/ 11 w 39"/>
                  <a:gd name="T59" fmla="*/ 48 h 49"/>
                  <a:gd name="T60" fmla="*/ 12 w 39"/>
                  <a:gd name="T61" fmla="*/ 48 h 49"/>
                  <a:gd name="T62" fmla="*/ 13 w 39"/>
                  <a:gd name="T63" fmla="*/ 49 h 49"/>
                  <a:gd name="T64" fmla="*/ 14 w 39"/>
                  <a:gd name="T65" fmla="*/ 49 h 49"/>
                  <a:gd name="T66" fmla="*/ 18 w 39"/>
                  <a:gd name="T67" fmla="*/ 49 h 49"/>
                  <a:gd name="T68" fmla="*/ 21 w 39"/>
                  <a:gd name="T69" fmla="*/ 49 h 49"/>
                  <a:gd name="T70" fmla="*/ 24 w 39"/>
                  <a:gd name="T71" fmla="*/ 49 h 49"/>
                  <a:gd name="T72" fmla="*/ 28 w 39"/>
                  <a:gd name="T73" fmla="*/ 49 h 49"/>
                  <a:gd name="T74" fmla="*/ 31 w 39"/>
                  <a:gd name="T75" fmla="*/ 48 h 49"/>
                  <a:gd name="T76" fmla="*/ 34 w 39"/>
                  <a:gd name="T77" fmla="*/ 47 h 49"/>
                  <a:gd name="T78" fmla="*/ 36 w 39"/>
                  <a:gd name="T79" fmla="*/ 46 h 49"/>
                  <a:gd name="T80" fmla="*/ 38 w 39"/>
                  <a:gd name="T81" fmla="*/ 44 h 49"/>
                  <a:gd name="T82" fmla="*/ 38 w 39"/>
                  <a:gd name="T83" fmla="*/ 40 h 49"/>
                  <a:gd name="T84" fmla="*/ 38 w 39"/>
                  <a:gd name="T85" fmla="*/ 30 h 49"/>
                  <a:gd name="T86" fmla="*/ 39 w 39"/>
                  <a:gd name="T87" fmla="*/ 20 h 49"/>
                  <a:gd name="T88" fmla="*/ 39 w 39"/>
                  <a:gd name="T89" fmla="*/ 14 h 49"/>
                  <a:gd name="T90" fmla="*/ 39 w 39"/>
                  <a:gd name="T91" fmla="*/ 10 h 49"/>
                  <a:gd name="T92" fmla="*/ 39 w 39"/>
                  <a:gd name="T93" fmla="*/ 6 h 49"/>
                  <a:gd name="T94" fmla="*/ 38 w 39"/>
                  <a:gd name="T95" fmla="*/ 3 h 49"/>
                  <a:gd name="T96" fmla="*/ 35 w 39"/>
                  <a:gd name="T97" fmla="*/ 1 h 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
                  <a:gd name="T148" fmla="*/ 0 h 49"/>
                  <a:gd name="T149" fmla="*/ 39 w 39"/>
                  <a:gd name="T150" fmla="*/ 49 h 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 h="49">
                    <a:moveTo>
                      <a:pt x="35" y="1"/>
                    </a:moveTo>
                    <a:lnTo>
                      <a:pt x="34" y="1"/>
                    </a:lnTo>
                    <a:lnTo>
                      <a:pt x="33" y="1"/>
                    </a:lnTo>
                    <a:lnTo>
                      <a:pt x="32" y="1"/>
                    </a:lnTo>
                    <a:lnTo>
                      <a:pt x="30" y="0"/>
                    </a:lnTo>
                    <a:lnTo>
                      <a:pt x="28" y="0"/>
                    </a:lnTo>
                    <a:lnTo>
                      <a:pt x="26" y="0"/>
                    </a:lnTo>
                    <a:lnTo>
                      <a:pt x="23" y="0"/>
                    </a:lnTo>
                    <a:lnTo>
                      <a:pt x="21" y="1"/>
                    </a:lnTo>
                    <a:lnTo>
                      <a:pt x="18" y="1"/>
                    </a:lnTo>
                    <a:lnTo>
                      <a:pt x="15" y="1"/>
                    </a:lnTo>
                    <a:lnTo>
                      <a:pt x="12" y="2"/>
                    </a:lnTo>
                    <a:lnTo>
                      <a:pt x="10" y="3"/>
                    </a:lnTo>
                    <a:lnTo>
                      <a:pt x="7" y="4"/>
                    </a:lnTo>
                    <a:lnTo>
                      <a:pt x="5" y="6"/>
                    </a:lnTo>
                    <a:lnTo>
                      <a:pt x="4" y="8"/>
                    </a:lnTo>
                    <a:lnTo>
                      <a:pt x="2" y="10"/>
                    </a:lnTo>
                    <a:lnTo>
                      <a:pt x="1" y="14"/>
                    </a:lnTo>
                    <a:lnTo>
                      <a:pt x="0" y="19"/>
                    </a:lnTo>
                    <a:lnTo>
                      <a:pt x="0" y="25"/>
                    </a:lnTo>
                    <a:lnTo>
                      <a:pt x="1" y="30"/>
                    </a:lnTo>
                    <a:lnTo>
                      <a:pt x="2" y="35"/>
                    </a:lnTo>
                    <a:lnTo>
                      <a:pt x="3" y="40"/>
                    </a:lnTo>
                    <a:lnTo>
                      <a:pt x="5" y="44"/>
                    </a:lnTo>
                    <a:lnTo>
                      <a:pt x="7" y="46"/>
                    </a:lnTo>
                    <a:lnTo>
                      <a:pt x="8" y="46"/>
                    </a:lnTo>
                    <a:lnTo>
                      <a:pt x="9" y="47"/>
                    </a:lnTo>
                    <a:lnTo>
                      <a:pt x="10" y="48"/>
                    </a:lnTo>
                    <a:lnTo>
                      <a:pt x="11" y="48"/>
                    </a:lnTo>
                    <a:lnTo>
                      <a:pt x="12" y="48"/>
                    </a:lnTo>
                    <a:lnTo>
                      <a:pt x="13" y="49"/>
                    </a:lnTo>
                    <a:lnTo>
                      <a:pt x="14" y="49"/>
                    </a:lnTo>
                    <a:lnTo>
                      <a:pt x="18" y="49"/>
                    </a:lnTo>
                    <a:lnTo>
                      <a:pt x="21" y="49"/>
                    </a:lnTo>
                    <a:lnTo>
                      <a:pt x="24" y="49"/>
                    </a:lnTo>
                    <a:lnTo>
                      <a:pt x="28" y="49"/>
                    </a:lnTo>
                    <a:lnTo>
                      <a:pt x="31" y="48"/>
                    </a:lnTo>
                    <a:lnTo>
                      <a:pt x="34" y="47"/>
                    </a:lnTo>
                    <a:lnTo>
                      <a:pt x="36" y="46"/>
                    </a:lnTo>
                    <a:lnTo>
                      <a:pt x="38" y="44"/>
                    </a:lnTo>
                    <a:lnTo>
                      <a:pt x="38" y="40"/>
                    </a:lnTo>
                    <a:lnTo>
                      <a:pt x="38" y="30"/>
                    </a:lnTo>
                    <a:lnTo>
                      <a:pt x="39" y="20"/>
                    </a:lnTo>
                    <a:lnTo>
                      <a:pt x="39" y="14"/>
                    </a:lnTo>
                    <a:lnTo>
                      <a:pt x="39" y="10"/>
                    </a:lnTo>
                    <a:lnTo>
                      <a:pt x="39" y="6"/>
                    </a:lnTo>
                    <a:lnTo>
                      <a:pt x="38" y="3"/>
                    </a:lnTo>
                    <a:lnTo>
                      <a:pt x="35" y="1"/>
                    </a:lnTo>
                    <a:close/>
                  </a:path>
                </a:pathLst>
              </a:custGeom>
              <a:solidFill>
                <a:srgbClr val="0A30C9"/>
              </a:solidFill>
              <a:ln w="9525">
                <a:noFill/>
                <a:round/>
                <a:headEnd/>
                <a:tailEnd/>
              </a:ln>
            </p:spPr>
            <p:txBody>
              <a:bodyPr/>
              <a:lstStyle/>
              <a:p>
                <a:endParaRPr lang="es-ES"/>
              </a:p>
            </p:txBody>
          </p:sp>
          <p:sp>
            <p:nvSpPr>
              <p:cNvPr id="134" name="Freeform 98"/>
              <p:cNvSpPr>
                <a:spLocks/>
              </p:cNvSpPr>
              <p:nvPr/>
            </p:nvSpPr>
            <p:spPr bwMode="auto">
              <a:xfrm>
                <a:off x="1790" y="3888"/>
                <a:ext cx="29" cy="9"/>
              </a:xfrm>
              <a:custGeom>
                <a:avLst/>
                <a:gdLst>
                  <a:gd name="T0" fmla="*/ 16 w 29"/>
                  <a:gd name="T1" fmla="*/ 9 h 9"/>
                  <a:gd name="T2" fmla="*/ 18 w 29"/>
                  <a:gd name="T3" fmla="*/ 9 h 9"/>
                  <a:gd name="T4" fmla="*/ 20 w 29"/>
                  <a:gd name="T5" fmla="*/ 8 h 9"/>
                  <a:gd name="T6" fmla="*/ 21 w 29"/>
                  <a:gd name="T7" fmla="*/ 8 h 9"/>
                  <a:gd name="T8" fmla="*/ 23 w 29"/>
                  <a:gd name="T9" fmla="*/ 7 h 9"/>
                  <a:gd name="T10" fmla="*/ 24 w 29"/>
                  <a:gd name="T11" fmla="*/ 6 h 9"/>
                  <a:gd name="T12" fmla="*/ 26 w 29"/>
                  <a:gd name="T13" fmla="*/ 5 h 9"/>
                  <a:gd name="T14" fmla="*/ 28 w 29"/>
                  <a:gd name="T15" fmla="*/ 3 h 9"/>
                  <a:gd name="T16" fmla="*/ 29 w 29"/>
                  <a:gd name="T17" fmla="*/ 1 h 9"/>
                  <a:gd name="T18" fmla="*/ 0 w 29"/>
                  <a:gd name="T19" fmla="*/ 0 h 9"/>
                  <a:gd name="T20" fmla="*/ 1 w 29"/>
                  <a:gd name="T21" fmla="*/ 1 h 9"/>
                  <a:gd name="T22" fmla="*/ 2 w 29"/>
                  <a:gd name="T23" fmla="*/ 2 h 9"/>
                  <a:gd name="T24" fmla="*/ 3 w 29"/>
                  <a:gd name="T25" fmla="*/ 3 h 9"/>
                  <a:gd name="T26" fmla="*/ 5 w 29"/>
                  <a:gd name="T27" fmla="*/ 4 h 9"/>
                  <a:gd name="T28" fmla="*/ 7 w 29"/>
                  <a:gd name="T29" fmla="*/ 6 h 9"/>
                  <a:gd name="T30" fmla="*/ 10 w 29"/>
                  <a:gd name="T31" fmla="*/ 8 h 9"/>
                  <a:gd name="T32" fmla="*/ 13 w 29"/>
                  <a:gd name="T33" fmla="*/ 8 h 9"/>
                  <a:gd name="T34" fmla="*/ 16 w 29"/>
                  <a:gd name="T35" fmla="*/ 9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9"/>
                  <a:gd name="T56" fmla="*/ 29 w 29"/>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9">
                    <a:moveTo>
                      <a:pt x="16" y="9"/>
                    </a:moveTo>
                    <a:lnTo>
                      <a:pt x="18" y="9"/>
                    </a:lnTo>
                    <a:lnTo>
                      <a:pt x="20" y="8"/>
                    </a:lnTo>
                    <a:lnTo>
                      <a:pt x="21" y="8"/>
                    </a:lnTo>
                    <a:lnTo>
                      <a:pt x="23" y="7"/>
                    </a:lnTo>
                    <a:lnTo>
                      <a:pt x="24" y="6"/>
                    </a:lnTo>
                    <a:lnTo>
                      <a:pt x="26" y="5"/>
                    </a:lnTo>
                    <a:lnTo>
                      <a:pt x="28" y="3"/>
                    </a:lnTo>
                    <a:lnTo>
                      <a:pt x="29" y="1"/>
                    </a:lnTo>
                    <a:lnTo>
                      <a:pt x="0" y="0"/>
                    </a:lnTo>
                    <a:lnTo>
                      <a:pt x="1" y="1"/>
                    </a:lnTo>
                    <a:lnTo>
                      <a:pt x="2" y="2"/>
                    </a:lnTo>
                    <a:lnTo>
                      <a:pt x="3" y="3"/>
                    </a:lnTo>
                    <a:lnTo>
                      <a:pt x="5" y="4"/>
                    </a:lnTo>
                    <a:lnTo>
                      <a:pt x="7" y="6"/>
                    </a:lnTo>
                    <a:lnTo>
                      <a:pt x="10" y="8"/>
                    </a:lnTo>
                    <a:lnTo>
                      <a:pt x="13" y="8"/>
                    </a:lnTo>
                    <a:lnTo>
                      <a:pt x="16" y="9"/>
                    </a:lnTo>
                    <a:close/>
                  </a:path>
                </a:pathLst>
              </a:custGeom>
              <a:solidFill>
                <a:srgbClr val="0A30C9"/>
              </a:solidFill>
              <a:ln w="9525">
                <a:noFill/>
                <a:round/>
                <a:headEnd/>
                <a:tailEnd/>
              </a:ln>
            </p:spPr>
            <p:txBody>
              <a:bodyPr/>
              <a:lstStyle/>
              <a:p>
                <a:endParaRPr lang="es-ES"/>
              </a:p>
            </p:txBody>
          </p:sp>
          <p:sp>
            <p:nvSpPr>
              <p:cNvPr id="135" name="Freeform 99"/>
              <p:cNvSpPr>
                <a:spLocks/>
              </p:cNvSpPr>
              <p:nvPr/>
            </p:nvSpPr>
            <p:spPr bwMode="auto">
              <a:xfrm>
                <a:off x="1733" y="3867"/>
                <a:ext cx="16" cy="25"/>
              </a:xfrm>
              <a:custGeom>
                <a:avLst/>
                <a:gdLst>
                  <a:gd name="T0" fmla="*/ 16 w 16"/>
                  <a:gd name="T1" fmla="*/ 13 h 25"/>
                  <a:gd name="T2" fmla="*/ 16 w 16"/>
                  <a:gd name="T3" fmla="*/ 15 h 25"/>
                  <a:gd name="T4" fmla="*/ 16 w 16"/>
                  <a:gd name="T5" fmla="*/ 18 h 25"/>
                  <a:gd name="T6" fmla="*/ 15 w 16"/>
                  <a:gd name="T7" fmla="*/ 20 h 25"/>
                  <a:gd name="T8" fmla="*/ 14 w 16"/>
                  <a:gd name="T9" fmla="*/ 21 h 25"/>
                  <a:gd name="T10" fmla="*/ 13 w 16"/>
                  <a:gd name="T11" fmla="*/ 23 h 25"/>
                  <a:gd name="T12" fmla="*/ 11 w 16"/>
                  <a:gd name="T13" fmla="*/ 24 h 25"/>
                  <a:gd name="T14" fmla="*/ 10 w 16"/>
                  <a:gd name="T15" fmla="*/ 25 h 25"/>
                  <a:gd name="T16" fmla="*/ 8 w 16"/>
                  <a:gd name="T17" fmla="*/ 25 h 25"/>
                  <a:gd name="T18" fmla="*/ 7 w 16"/>
                  <a:gd name="T19" fmla="*/ 25 h 25"/>
                  <a:gd name="T20" fmla="*/ 5 w 16"/>
                  <a:gd name="T21" fmla="*/ 24 h 25"/>
                  <a:gd name="T22" fmla="*/ 4 w 16"/>
                  <a:gd name="T23" fmla="*/ 23 h 25"/>
                  <a:gd name="T24" fmla="*/ 3 w 16"/>
                  <a:gd name="T25" fmla="*/ 21 h 25"/>
                  <a:gd name="T26" fmla="*/ 1 w 16"/>
                  <a:gd name="T27" fmla="*/ 20 h 25"/>
                  <a:gd name="T28" fmla="*/ 1 w 16"/>
                  <a:gd name="T29" fmla="*/ 18 h 25"/>
                  <a:gd name="T30" fmla="*/ 0 w 16"/>
                  <a:gd name="T31" fmla="*/ 15 h 25"/>
                  <a:gd name="T32" fmla="*/ 0 w 16"/>
                  <a:gd name="T33" fmla="*/ 13 h 25"/>
                  <a:gd name="T34" fmla="*/ 0 w 16"/>
                  <a:gd name="T35" fmla="*/ 10 h 25"/>
                  <a:gd name="T36" fmla="*/ 1 w 16"/>
                  <a:gd name="T37" fmla="*/ 8 h 25"/>
                  <a:gd name="T38" fmla="*/ 1 w 16"/>
                  <a:gd name="T39" fmla="*/ 6 h 25"/>
                  <a:gd name="T40" fmla="*/ 3 w 16"/>
                  <a:gd name="T41" fmla="*/ 4 h 25"/>
                  <a:gd name="T42" fmla="*/ 4 w 16"/>
                  <a:gd name="T43" fmla="*/ 2 h 25"/>
                  <a:gd name="T44" fmla="*/ 5 w 16"/>
                  <a:gd name="T45" fmla="*/ 1 h 25"/>
                  <a:gd name="T46" fmla="*/ 7 w 16"/>
                  <a:gd name="T47" fmla="*/ 0 h 25"/>
                  <a:gd name="T48" fmla="*/ 8 w 16"/>
                  <a:gd name="T49" fmla="*/ 0 h 25"/>
                  <a:gd name="T50" fmla="*/ 10 w 16"/>
                  <a:gd name="T51" fmla="*/ 0 h 25"/>
                  <a:gd name="T52" fmla="*/ 11 w 16"/>
                  <a:gd name="T53" fmla="*/ 1 h 25"/>
                  <a:gd name="T54" fmla="*/ 13 w 16"/>
                  <a:gd name="T55" fmla="*/ 2 h 25"/>
                  <a:gd name="T56" fmla="*/ 14 w 16"/>
                  <a:gd name="T57" fmla="*/ 4 h 25"/>
                  <a:gd name="T58" fmla="*/ 15 w 16"/>
                  <a:gd name="T59" fmla="*/ 6 h 25"/>
                  <a:gd name="T60" fmla="*/ 16 w 16"/>
                  <a:gd name="T61" fmla="*/ 8 h 25"/>
                  <a:gd name="T62" fmla="*/ 16 w 16"/>
                  <a:gd name="T63" fmla="*/ 10 h 25"/>
                  <a:gd name="T64" fmla="*/ 16 w 16"/>
                  <a:gd name="T65" fmla="*/ 13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25"/>
                  <a:gd name="T101" fmla="*/ 16 w 16"/>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25">
                    <a:moveTo>
                      <a:pt x="16" y="13"/>
                    </a:moveTo>
                    <a:lnTo>
                      <a:pt x="16" y="15"/>
                    </a:lnTo>
                    <a:lnTo>
                      <a:pt x="16" y="18"/>
                    </a:lnTo>
                    <a:lnTo>
                      <a:pt x="15" y="20"/>
                    </a:lnTo>
                    <a:lnTo>
                      <a:pt x="14" y="21"/>
                    </a:lnTo>
                    <a:lnTo>
                      <a:pt x="13" y="23"/>
                    </a:lnTo>
                    <a:lnTo>
                      <a:pt x="11" y="24"/>
                    </a:lnTo>
                    <a:lnTo>
                      <a:pt x="10" y="25"/>
                    </a:lnTo>
                    <a:lnTo>
                      <a:pt x="8" y="25"/>
                    </a:lnTo>
                    <a:lnTo>
                      <a:pt x="7" y="25"/>
                    </a:lnTo>
                    <a:lnTo>
                      <a:pt x="5" y="24"/>
                    </a:lnTo>
                    <a:lnTo>
                      <a:pt x="4" y="23"/>
                    </a:lnTo>
                    <a:lnTo>
                      <a:pt x="3" y="21"/>
                    </a:lnTo>
                    <a:lnTo>
                      <a:pt x="1" y="20"/>
                    </a:lnTo>
                    <a:lnTo>
                      <a:pt x="1" y="18"/>
                    </a:lnTo>
                    <a:lnTo>
                      <a:pt x="0" y="15"/>
                    </a:lnTo>
                    <a:lnTo>
                      <a:pt x="0" y="13"/>
                    </a:lnTo>
                    <a:lnTo>
                      <a:pt x="0" y="10"/>
                    </a:lnTo>
                    <a:lnTo>
                      <a:pt x="1" y="8"/>
                    </a:lnTo>
                    <a:lnTo>
                      <a:pt x="1" y="6"/>
                    </a:lnTo>
                    <a:lnTo>
                      <a:pt x="3" y="4"/>
                    </a:lnTo>
                    <a:lnTo>
                      <a:pt x="4" y="2"/>
                    </a:lnTo>
                    <a:lnTo>
                      <a:pt x="5" y="1"/>
                    </a:lnTo>
                    <a:lnTo>
                      <a:pt x="7" y="0"/>
                    </a:lnTo>
                    <a:lnTo>
                      <a:pt x="8" y="0"/>
                    </a:lnTo>
                    <a:lnTo>
                      <a:pt x="10" y="0"/>
                    </a:lnTo>
                    <a:lnTo>
                      <a:pt x="11" y="1"/>
                    </a:lnTo>
                    <a:lnTo>
                      <a:pt x="13" y="2"/>
                    </a:lnTo>
                    <a:lnTo>
                      <a:pt x="14" y="4"/>
                    </a:lnTo>
                    <a:lnTo>
                      <a:pt x="15" y="6"/>
                    </a:lnTo>
                    <a:lnTo>
                      <a:pt x="16" y="8"/>
                    </a:lnTo>
                    <a:lnTo>
                      <a:pt x="16" y="10"/>
                    </a:lnTo>
                    <a:lnTo>
                      <a:pt x="16" y="13"/>
                    </a:lnTo>
                    <a:close/>
                  </a:path>
                </a:pathLst>
              </a:custGeom>
              <a:solidFill>
                <a:srgbClr val="8EE5FF"/>
              </a:solidFill>
              <a:ln w="9525">
                <a:noFill/>
                <a:round/>
                <a:headEnd/>
                <a:tailEnd/>
              </a:ln>
            </p:spPr>
            <p:txBody>
              <a:bodyPr/>
              <a:lstStyle/>
              <a:p>
                <a:endParaRPr lang="es-ES"/>
              </a:p>
            </p:txBody>
          </p:sp>
          <p:sp>
            <p:nvSpPr>
              <p:cNvPr id="136" name="Freeform 100"/>
              <p:cNvSpPr>
                <a:spLocks/>
              </p:cNvSpPr>
              <p:nvPr/>
            </p:nvSpPr>
            <p:spPr bwMode="auto">
              <a:xfrm>
                <a:off x="1575" y="3861"/>
                <a:ext cx="13" cy="22"/>
              </a:xfrm>
              <a:custGeom>
                <a:avLst/>
                <a:gdLst>
                  <a:gd name="T0" fmla="*/ 13 w 13"/>
                  <a:gd name="T1" fmla="*/ 11 h 22"/>
                  <a:gd name="T2" fmla="*/ 12 w 13"/>
                  <a:gd name="T3" fmla="*/ 13 h 22"/>
                  <a:gd name="T4" fmla="*/ 12 w 13"/>
                  <a:gd name="T5" fmla="*/ 15 h 22"/>
                  <a:gd name="T6" fmla="*/ 12 w 13"/>
                  <a:gd name="T7" fmla="*/ 17 h 22"/>
                  <a:gd name="T8" fmla="*/ 11 w 13"/>
                  <a:gd name="T9" fmla="*/ 19 h 22"/>
                  <a:gd name="T10" fmla="*/ 10 w 13"/>
                  <a:gd name="T11" fmla="*/ 20 h 22"/>
                  <a:gd name="T12" fmla="*/ 9 w 13"/>
                  <a:gd name="T13" fmla="*/ 21 h 22"/>
                  <a:gd name="T14" fmla="*/ 8 w 13"/>
                  <a:gd name="T15" fmla="*/ 22 h 22"/>
                  <a:gd name="T16" fmla="*/ 7 w 13"/>
                  <a:gd name="T17" fmla="*/ 22 h 22"/>
                  <a:gd name="T18" fmla="*/ 5 w 13"/>
                  <a:gd name="T19" fmla="*/ 22 h 22"/>
                  <a:gd name="T20" fmla="*/ 4 w 13"/>
                  <a:gd name="T21" fmla="*/ 21 h 22"/>
                  <a:gd name="T22" fmla="*/ 3 w 13"/>
                  <a:gd name="T23" fmla="*/ 20 h 22"/>
                  <a:gd name="T24" fmla="*/ 2 w 13"/>
                  <a:gd name="T25" fmla="*/ 19 h 22"/>
                  <a:gd name="T26" fmla="*/ 1 w 13"/>
                  <a:gd name="T27" fmla="*/ 17 h 22"/>
                  <a:gd name="T28" fmla="*/ 1 w 13"/>
                  <a:gd name="T29" fmla="*/ 15 h 22"/>
                  <a:gd name="T30" fmla="*/ 0 w 13"/>
                  <a:gd name="T31" fmla="*/ 13 h 22"/>
                  <a:gd name="T32" fmla="*/ 0 w 13"/>
                  <a:gd name="T33" fmla="*/ 11 h 22"/>
                  <a:gd name="T34" fmla="*/ 0 w 13"/>
                  <a:gd name="T35" fmla="*/ 9 h 22"/>
                  <a:gd name="T36" fmla="*/ 1 w 13"/>
                  <a:gd name="T37" fmla="*/ 7 h 22"/>
                  <a:gd name="T38" fmla="*/ 1 w 13"/>
                  <a:gd name="T39" fmla="*/ 5 h 22"/>
                  <a:gd name="T40" fmla="*/ 2 w 13"/>
                  <a:gd name="T41" fmla="*/ 3 h 22"/>
                  <a:gd name="T42" fmla="*/ 3 w 13"/>
                  <a:gd name="T43" fmla="*/ 2 h 22"/>
                  <a:gd name="T44" fmla="*/ 4 w 13"/>
                  <a:gd name="T45" fmla="*/ 1 h 22"/>
                  <a:gd name="T46" fmla="*/ 5 w 13"/>
                  <a:gd name="T47" fmla="*/ 1 h 22"/>
                  <a:gd name="T48" fmla="*/ 7 w 13"/>
                  <a:gd name="T49" fmla="*/ 0 h 22"/>
                  <a:gd name="T50" fmla="*/ 8 w 13"/>
                  <a:gd name="T51" fmla="*/ 1 h 22"/>
                  <a:gd name="T52" fmla="*/ 9 w 13"/>
                  <a:gd name="T53" fmla="*/ 1 h 22"/>
                  <a:gd name="T54" fmla="*/ 10 w 13"/>
                  <a:gd name="T55" fmla="*/ 2 h 22"/>
                  <a:gd name="T56" fmla="*/ 11 w 13"/>
                  <a:gd name="T57" fmla="*/ 3 h 22"/>
                  <a:gd name="T58" fmla="*/ 12 w 13"/>
                  <a:gd name="T59" fmla="*/ 5 h 22"/>
                  <a:gd name="T60" fmla="*/ 12 w 13"/>
                  <a:gd name="T61" fmla="*/ 7 h 22"/>
                  <a:gd name="T62" fmla="*/ 12 w 13"/>
                  <a:gd name="T63" fmla="*/ 9 h 22"/>
                  <a:gd name="T64" fmla="*/ 13 w 13"/>
                  <a:gd name="T65" fmla="*/ 11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22"/>
                  <a:gd name="T101" fmla="*/ 13 w 13"/>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22">
                    <a:moveTo>
                      <a:pt x="13" y="11"/>
                    </a:moveTo>
                    <a:lnTo>
                      <a:pt x="12" y="13"/>
                    </a:lnTo>
                    <a:lnTo>
                      <a:pt x="12" y="15"/>
                    </a:lnTo>
                    <a:lnTo>
                      <a:pt x="12" y="17"/>
                    </a:lnTo>
                    <a:lnTo>
                      <a:pt x="11" y="19"/>
                    </a:lnTo>
                    <a:lnTo>
                      <a:pt x="10" y="20"/>
                    </a:lnTo>
                    <a:lnTo>
                      <a:pt x="9" y="21"/>
                    </a:lnTo>
                    <a:lnTo>
                      <a:pt x="8" y="22"/>
                    </a:lnTo>
                    <a:lnTo>
                      <a:pt x="7" y="22"/>
                    </a:lnTo>
                    <a:lnTo>
                      <a:pt x="5" y="22"/>
                    </a:lnTo>
                    <a:lnTo>
                      <a:pt x="4" y="21"/>
                    </a:lnTo>
                    <a:lnTo>
                      <a:pt x="3" y="20"/>
                    </a:lnTo>
                    <a:lnTo>
                      <a:pt x="2" y="19"/>
                    </a:lnTo>
                    <a:lnTo>
                      <a:pt x="1" y="17"/>
                    </a:lnTo>
                    <a:lnTo>
                      <a:pt x="1" y="15"/>
                    </a:lnTo>
                    <a:lnTo>
                      <a:pt x="0" y="13"/>
                    </a:lnTo>
                    <a:lnTo>
                      <a:pt x="0" y="11"/>
                    </a:lnTo>
                    <a:lnTo>
                      <a:pt x="0" y="9"/>
                    </a:lnTo>
                    <a:lnTo>
                      <a:pt x="1" y="7"/>
                    </a:lnTo>
                    <a:lnTo>
                      <a:pt x="1" y="5"/>
                    </a:lnTo>
                    <a:lnTo>
                      <a:pt x="2" y="3"/>
                    </a:lnTo>
                    <a:lnTo>
                      <a:pt x="3" y="2"/>
                    </a:lnTo>
                    <a:lnTo>
                      <a:pt x="4" y="1"/>
                    </a:lnTo>
                    <a:lnTo>
                      <a:pt x="5" y="1"/>
                    </a:lnTo>
                    <a:lnTo>
                      <a:pt x="7" y="0"/>
                    </a:lnTo>
                    <a:lnTo>
                      <a:pt x="8" y="1"/>
                    </a:lnTo>
                    <a:lnTo>
                      <a:pt x="9" y="1"/>
                    </a:lnTo>
                    <a:lnTo>
                      <a:pt x="10" y="2"/>
                    </a:lnTo>
                    <a:lnTo>
                      <a:pt x="11" y="3"/>
                    </a:lnTo>
                    <a:lnTo>
                      <a:pt x="12" y="5"/>
                    </a:lnTo>
                    <a:lnTo>
                      <a:pt x="12" y="7"/>
                    </a:lnTo>
                    <a:lnTo>
                      <a:pt x="12" y="9"/>
                    </a:lnTo>
                    <a:lnTo>
                      <a:pt x="13" y="11"/>
                    </a:lnTo>
                    <a:close/>
                  </a:path>
                </a:pathLst>
              </a:custGeom>
              <a:solidFill>
                <a:srgbClr val="8EE5FF"/>
              </a:solidFill>
              <a:ln w="9525">
                <a:noFill/>
                <a:round/>
                <a:headEnd/>
                <a:tailEnd/>
              </a:ln>
            </p:spPr>
            <p:txBody>
              <a:bodyPr/>
              <a:lstStyle/>
              <a:p>
                <a:endParaRPr lang="es-ES"/>
              </a:p>
            </p:txBody>
          </p:sp>
          <p:sp>
            <p:nvSpPr>
              <p:cNvPr id="137" name="Freeform 101"/>
              <p:cNvSpPr>
                <a:spLocks/>
              </p:cNvSpPr>
              <p:nvPr/>
            </p:nvSpPr>
            <p:spPr bwMode="auto">
              <a:xfrm>
                <a:off x="1526" y="3838"/>
                <a:ext cx="340" cy="54"/>
              </a:xfrm>
              <a:custGeom>
                <a:avLst/>
                <a:gdLst>
                  <a:gd name="T0" fmla="*/ 6 w 340"/>
                  <a:gd name="T1" fmla="*/ 35 h 54"/>
                  <a:gd name="T2" fmla="*/ 5 w 340"/>
                  <a:gd name="T3" fmla="*/ 34 h 54"/>
                  <a:gd name="T4" fmla="*/ 2 w 340"/>
                  <a:gd name="T5" fmla="*/ 32 h 54"/>
                  <a:gd name="T6" fmla="*/ 1 w 340"/>
                  <a:gd name="T7" fmla="*/ 28 h 54"/>
                  <a:gd name="T8" fmla="*/ 0 w 340"/>
                  <a:gd name="T9" fmla="*/ 19 h 54"/>
                  <a:gd name="T10" fmla="*/ 0 w 340"/>
                  <a:gd name="T11" fmla="*/ 4 h 54"/>
                  <a:gd name="T12" fmla="*/ 271 w 340"/>
                  <a:gd name="T13" fmla="*/ 0 h 54"/>
                  <a:gd name="T14" fmla="*/ 340 w 340"/>
                  <a:gd name="T15" fmla="*/ 28 h 54"/>
                  <a:gd name="T16" fmla="*/ 335 w 340"/>
                  <a:gd name="T17" fmla="*/ 22 h 54"/>
                  <a:gd name="T18" fmla="*/ 325 w 340"/>
                  <a:gd name="T19" fmla="*/ 29 h 54"/>
                  <a:gd name="T20" fmla="*/ 300 w 340"/>
                  <a:gd name="T21" fmla="*/ 22 h 54"/>
                  <a:gd name="T22" fmla="*/ 284 w 340"/>
                  <a:gd name="T23" fmla="*/ 33 h 54"/>
                  <a:gd name="T24" fmla="*/ 272 w 340"/>
                  <a:gd name="T25" fmla="*/ 37 h 54"/>
                  <a:gd name="T26" fmla="*/ 271 w 340"/>
                  <a:gd name="T27" fmla="*/ 47 h 54"/>
                  <a:gd name="T28" fmla="*/ 236 w 340"/>
                  <a:gd name="T29" fmla="*/ 53 h 54"/>
                  <a:gd name="T30" fmla="*/ 236 w 340"/>
                  <a:gd name="T31" fmla="*/ 22 h 54"/>
                  <a:gd name="T32" fmla="*/ 235 w 340"/>
                  <a:gd name="T33" fmla="*/ 19 h 54"/>
                  <a:gd name="T34" fmla="*/ 232 w 340"/>
                  <a:gd name="T35" fmla="*/ 15 h 54"/>
                  <a:gd name="T36" fmla="*/ 227 w 340"/>
                  <a:gd name="T37" fmla="*/ 11 h 54"/>
                  <a:gd name="T38" fmla="*/ 220 w 340"/>
                  <a:gd name="T39" fmla="*/ 10 h 54"/>
                  <a:gd name="T40" fmla="*/ 213 w 340"/>
                  <a:gd name="T41" fmla="*/ 10 h 54"/>
                  <a:gd name="T42" fmla="*/ 207 w 340"/>
                  <a:gd name="T43" fmla="*/ 10 h 54"/>
                  <a:gd name="T44" fmla="*/ 204 w 340"/>
                  <a:gd name="T45" fmla="*/ 10 h 54"/>
                  <a:gd name="T46" fmla="*/ 203 w 340"/>
                  <a:gd name="T47" fmla="*/ 10 h 54"/>
                  <a:gd name="T48" fmla="*/ 201 w 340"/>
                  <a:gd name="T49" fmla="*/ 12 h 54"/>
                  <a:gd name="T50" fmla="*/ 197 w 340"/>
                  <a:gd name="T51" fmla="*/ 14 h 54"/>
                  <a:gd name="T52" fmla="*/ 193 w 340"/>
                  <a:gd name="T53" fmla="*/ 19 h 54"/>
                  <a:gd name="T54" fmla="*/ 192 w 340"/>
                  <a:gd name="T55" fmla="*/ 30 h 54"/>
                  <a:gd name="T56" fmla="*/ 192 w 340"/>
                  <a:gd name="T57" fmla="*/ 46 h 54"/>
                  <a:gd name="T58" fmla="*/ 68 w 340"/>
                  <a:gd name="T59" fmla="*/ 43 h 54"/>
                  <a:gd name="T60" fmla="*/ 69 w 340"/>
                  <a:gd name="T61" fmla="*/ 33 h 54"/>
                  <a:gd name="T62" fmla="*/ 69 w 340"/>
                  <a:gd name="T63" fmla="*/ 20 h 54"/>
                  <a:gd name="T64" fmla="*/ 68 w 340"/>
                  <a:gd name="T65" fmla="*/ 17 h 54"/>
                  <a:gd name="T66" fmla="*/ 65 w 340"/>
                  <a:gd name="T67" fmla="*/ 13 h 54"/>
                  <a:gd name="T68" fmla="*/ 60 w 340"/>
                  <a:gd name="T69" fmla="*/ 10 h 54"/>
                  <a:gd name="T70" fmla="*/ 54 w 340"/>
                  <a:gd name="T71" fmla="*/ 9 h 54"/>
                  <a:gd name="T72" fmla="*/ 47 w 340"/>
                  <a:gd name="T73" fmla="*/ 10 h 54"/>
                  <a:gd name="T74" fmla="*/ 42 w 340"/>
                  <a:gd name="T75" fmla="*/ 12 h 54"/>
                  <a:gd name="T76" fmla="*/ 39 w 340"/>
                  <a:gd name="T77" fmla="*/ 15 h 54"/>
                  <a:gd name="T78" fmla="*/ 37 w 340"/>
                  <a:gd name="T79" fmla="*/ 19 h 54"/>
                  <a:gd name="T80" fmla="*/ 37 w 340"/>
                  <a:gd name="T81" fmla="*/ 30 h 54"/>
                  <a:gd name="T82" fmla="*/ 37 w 340"/>
                  <a:gd name="T83" fmla="*/ 37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0"/>
                  <a:gd name="T127" fmla="*/ 0 h 54"/>
                  <a:gd name="T128" fmla="*/ 340 w 340"/>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0" h="54">
                    <a:moveTo>
                      <a:pt x="6" y="36"/>
                    </a:moveTo>
                    <a:lnTo>
                      <a:pt x="6" y="35"/>
                    </a:lnTo>
                    <a:lnTo>
                      <a:pt x="5" y="35"/>
                    </a:lnTo>
                    <a:lnTo>
                      <a:pt x="5" y="34"/>
                    </a:lnTo>
                    <a:lnTo>
                      <a:pt x="4" y="33"/>
                    </a:lnTo>
                    <a:lnTo>
                      <a:pt x="2" y="32"/>
                    </a:lnTo>
                    <a:lnTo>
                      <a:pt x="2" y="30"/>
                    </a:lnTo>
                    <a:lnTo>
                      <a:pt x="1" y="28"/>
                    </a:lnTo>
                    <a:lnTo>
                      <a:pt x="1" y="26"/>
                    </a:lnTo>
                    <a:lnTo>
                      <a:pt x="0" y="19"/>
                    </a:lnTo>
                    <a:lnTo>
                      <a:pt x="0" y="11"/>
                    </a:lnTo>
                    <a:lnTo>
                      <a:pt x="0" y="4"/>
                    </a:lnTo>
                    <a:lnTo>
                      <a:pt x="0" y="1"/>
                    </a:lnTo>
                    <a:lnTo>
                      <a:pt x="271" y="0"/>
                    </a:lnTo>
                    <a:lnTo>
                      <a:pt x="339" y="1"/>
                    </a:lnTo>
                    <a:lnTo>
                      <a:pt x="340" y="28"/>
                    </a:lnTo>
                    <a:lnTo>
                      <a:pt x="334" y="29"/>
                    </a:lnTo>
                    <a:lnTo>
                      <a:pt x="335" y="22"/>
                    </a:lnTo>
                    <a:lnTo>
                      <a:pt x="326" y="21"/>
                    </a:lnTo>
                    <a:lnTo>
                      <a:pt x="325" y="29"/>
                    </a:lnTo>
                    <a:lnTo>
                      <a:pt x="302" y="32"/>
                    </a:lnTo>
                    <a:lnTo>
                      <a:pt x="300" y="22"/>
                    </a:lnTo>
                    <a:lnTo>
                      <a:pt x="285" y="22"/>
                    </a:lnTo>
                    <a:lnTo>
                      <a:pt x="284" y="33"/>
                    </a:lnTo>
                    <a:lnTo>
                      <a:pt x="272" y="35"/>
                    </a:lnTo>
                    <a:lnTo>
                      <a:pt x="272" y="37"/>
                    </a:lnTo>
                    <a:lnTo>
                      <a:pt x="271" y="41"/>
                    </a:lnTo>
                    <a:lnTo>
                      <a:pt x="271" y="47"/>
                    </a:lnTo>
                    <a:lnTo>
                      <a:pt x="273" y="54"/>
                    </a:lnTo>
                    <a:lnTo>
                      <a:pt x="236" y="53"/>
                    </a:lnTo>
                    <a:lnTo>
                      <a:pt x="236" y="23"/>
                    </a:lnTo>
                    <a:lnTo>
                      <a:pt x="236" y="22"/>
                    </a:lnTo>
                    <a:lnTo>
                      <a:pt x="235" y="21"/>
                    </a:lnTo>
                    <a:lnTo>
                      <a:pt x="235" y="19"/>
                    </a:lnTo>
                    <a:lnTo>
                      <a:pt x="234" y="17"/>
                    </a:lnTo>
                    <a:lnTo>
                      <a:pt x="232" y="15"/>
                    </a:lnTo>
                    <a:lnTo>
                      <a:pt x="230" y="13"/>
                    </a:lnTo>
                    <a:lnTo>
                      <a:pt x="227" y="11"/>
                    </a:lnTo>
                    <a:lnTo>
                      <a:pt x="223" y="10"/>
                    </a:lnTo>
                    <a:lnTo>
                      <a:pt x="220" y="10"/>
                    </a:lnTo>
                    <a:lnTo>
                      <a:pt x="216" y="10"/>
                    </a:lnTo>
                    <a:lnTo>
                      <a:pt x="213" y="10"/>
                    </a:lnTo>
                    <a:lnTo>
                      <a:pt x="210" y="10"/>
                    </a:lnTo>
                    <a:lnTo>
                      <a:pt x="207" y="10"/>
                    </a:lnTo>
                    <a:lnTo>
                      <a:pt x="205" y="10"/>
                    </a:lnTo>
                    <a:lnTo>
                      <a:pt x="204" y="10"/>
                    </a:lnTo>
                    <a:lnTo>
                      <a:pt x="203" y="10"/>
                    </a:lnTo>
                    <a:lnTo>
                      <a:pt x="202" y="11"/>
                    </a:lnTo>
                    <a:lnTo>
                      <a:pt x="201" y="12"/>
                    </a:lnTo>
                    <a:lnTo>
                      <a:pt x="199" y="13"/>
                    </a:lnTo>
                    <a:lnTo>
                      <a:pt x="197" y="14"/>
                    </a:lnTo>
                    <a:lnTo>
                      <a:pt x="195" y="17"/>
                    </a:lnTo>
                    <a:lnTo>
                      <a:pt x="193" y="19"/>
                    </a:lnTo>
                    <a:lnTo>
                      <a:pt x="193" y="22"/>
                    </a:lnTo>
                    <a:lnTo>
                      <a:pt x="192" y="30"/>
                    </a:lnTo>
                    <a:lnTo>
                      <a:pt x="192" y="39"/>
                    </a:lnTo>
                    <a:lnTo>
                      <a:pt x="192" y="46"/>
                    </a:lnTo>
                    <a:lnTo>
                      <a:pt x="192" y="49"/>
                    </a:lnTo>
                    <a:lnTo>
                      <a:pt x="68" y="43"/>
                    </a:lnTo>
                    <a:lnTo>
                      <a:pt x="68" y="40"/>
                    </a:lnTo>
                    <a:lnTo>
                      <a:pt x="69" y="33"/>
                    </a:lnTo>
                    <a:lnTo>
                      <a:pt x="69" y="25"/>
                    </a:lnTo>
                    <a:lnTo>
                      <a:pt x="69" y="20"/>
                    </a:lnTo>
                    <a:lnTo>
                      <a:pt x="69" y="19"/>
                    </a:lnTo>
                    <a:lnTo>
                      <a:pt x="68" y="17"/>
                    </a:lnTo>
                    <a:lnTo>
                      <a:pt x="66" y="15"/>
                    </a:lnTo>
                    <a:lnTo>
                      <a:pt x="65" y="13"/>
                    </a:lnTo>
                    <a:lnTo>
                      <a:pt x="62" y="11"/>
                    </a:lnTo>
                    <a:lnTo>
                      <a:pt x="60" y="10"/>
                    </a:lnTo>
                    <a:lnTo>
                      <a:pt x="57" y="9"/>
                    </a:lnTo>
                    <a:lnTo>
                      <a:pt x="54" y="9"/>
                    </a:lnTo>
                    <a:lnTo>
                      <a:pt x="51" y="9"/>
                    </a:lnTo>
                    <a:lnTo>
                      <a:pt x="47" y="10"/>
                    </a:lnTo>
                    <a:lnTo>
                      <a:pt x="44" y="11"/>
                    </a:lnTo>
                    <a:lnTo>
                      <a:pt x="42" y="12"/>
                    </a:lnTo>
                    <a:lnTo>
                      <a:pt x="40" y="14"/>
                    </a:lnTo>
                    <a:lnTo>
                      <a:pt x="39" y="15"/>
                    </a:lnTo>
                    <a:lnTo>
                      <a:pt x="38" y="17"/>
                    </a:lnTo>
                    <a:lnTo>
                      <a:pt x="37" y="19"/>
                    </a:lnTo>
                    <a:lnTo>
                      <a:pt x="37" y="23"/>
                    </a:lnTo>
                    <a:lnTo>
                      <a:pt x="37" y="30"/>
                    </a:lnTo>
                    <a:lnTo>
                      <a:pt x="37" y="35"/>
                    </a:lnTo>
                    <a:lnTo>
                      <a:pt x="37" y="37"/>
                    </a:lnTo>
                    <a:lnTo>
                      <a:pt x="6" y="36"/>
                    </a:lnTo>
                    <a:close/>
                  </a:path>
                </a:pathLst>
              </a:custGeom>
              <a:solidFill>
                <a:srgbClr val="8EE5FF"/>
              </a:solidFill>
              <a:ln w="9525">
                <a:noFill/>
                <a:round/>
                <a:headEnd/>
                <a:tailEnd/>
              </a:ln>
            </p:spPr>
            <p:txBody>
              <a:bodyPr/>
              <a:lstStyle/>
              <a:p>
                <a:endParaRPr lang="es-ES"/>
              </a:p>
            </p:txBody>
          </p:sp>
          <p:sp>
            <p:nvSpPr>
              <p:cNvPr id="138" name="Freeform 102"/>
              <p:cNvSpPr>
                <a:spLocks/>
              </p:cNvSpPr>
              <p:nvPr/>
            </p:nvSpPr>
            <p:spPr bwMode="auto">
              <a:xfrm>
                <a:off x="1599" y="3864"/>
                <a:ext cx="115" cy="10"/>
              </a:xfrm>
              <a:custGeom>
                <a:avLst/>
                <a:gdLst>
                  <a:gd name="T0" fmla="*/ 0 w 115"/>
                  <a:gd name="T1" fmla="*/ 8 h 10"/>
                  <a:gd name="T2" fmla="*/ 115 w 115"/>
                  <a:gd name="T3" fmla="*/ 10 h 10"/>
                  <a:gd name="T4" fmla="*/ 115 w 115"/>
                  <a:gd name="T5" fmla="*/ 2 h 10"/>
                  <a:gd name="T6" fmla="*/ 0 w 115"/>
                  <a:gd name="T7" fmla="*/ 0 h 10"/>
                  <a:gd name="T8" fmla="*/ 0 w 115"/>
                  <a:gd name="T9" fmla="*/ 8 h 10"/>
                  <a:gd name="T10" fmla="*/ 0 60000 65536"/>
                  <a:gd name="T11" fmla="*/ 0 60000 65536"/>
                  <a:gd name="T12" fmla="*/ 0 60000 65536"/>
                  <a:gd name="T13" fmla="*/ 0 60000 65536"/>
                  <a:gd name="T14" fmla="*/ 0 60000 65536"/>
                  <a:gd name="T15" fmla="*/ 0 w 115"/>
                  <a:gd name="T16" fmla="*/ 0 h 10"/>
                  <a:gd name="T17" fmla="*/ 115 w 115"/>
                  <a:gd name="T18" fmla="*/ 10 h 10"/>
                </a:gdLst>
                <a:ahLst/>
                <a:cxnLst>
                  <a:cxn ang="T10">
                    <a:pos x="T0" y="T1"/>
                  </a:cxn>
                  <a:cxn ang="T11">
                    <a:pos x="T2" y="T3"/>
                  </a:cxn>
                  <a:cxn ang="T12">
                    <a:pos x="T4" y="T5"/>
                  </a:cxn>
                  <a:cxn ang="T13">
                    <a:pos x="T6" y="T7"/>
                  </a:cxn>
                  <a:cxn ang="T14">
                    <a:pos x="T8" y="T9"/>
                  </a:cxn>
                </a:cxnLst>
                <a:rect l="T15" t="T16" r="T17" b="T18"/>
                <a:pathLst>
                  <a:path w="115" h="10">
                    <a:moveTo>
                      <a:pt x="0" y="8"/>
                    </a:moveTo>
                    <a:lnTo>
                      <a:pt x="115" y="10"/>
                    </a:lnTo>
                    <a:lnTo>
                      <a:pt x="115" y="2"/>
                    </a:lnTo>
                    <a:lnTo>
                      <a:pt x="0" y="0"/>
                    </a:lnTo>
                    <a:lnTo>
                      <a:pt x="0" y="8"/>
                    </a:lnTo>
                    <a:close/>
                  </a:path>
                </a:pathLst>
              </a:custGeom>
              <a:solidFill>
                <a:srgbClr val="CCFFFF"/>
              </a:solidFill>
              <a:ln w="9525">
                <a:noFill/>
                <a:round/>
                <a:headEnd/>
                <a:tailEnd/>
              </a:ln>
            </p:spPr>
            <p:txBody>
              <a:bodyPr/>
              <a:lstStyle/>
              <a:p>
                <a:endParaRPr lang="es-ES"/>
              </a:p>
            </p:txBody>
          </p:sp>
          <p:sp>
            <p:nvSpPr>
              <p:cNvPr id="139" name="Freeform 103"/>
              <p:cNvSpPr>
                <a:spLocks/>
              </p:cNvSpPr>
              <p:nvPr/>
            </p:nvSpPr>
            <p:spPr bwMode="auto">
              <a:xfrm>
                <a:off x="1782" y="3844"/>
                <a:ext cx="52" cy="26"/>
              </a:xfrm>
              <a:custGeom>
                <a:avLst/>
                <a:gdLst>
                  <a:gd name="T0" fmla="*/ 52 w 52"/>
                  <a:gd name="T1" fmla="*/ 0 h 26"/>
                  <a:gd name="T2" fmla="*/ 51 w 52"/>
                  <a:gd name="T3" fmla="*/ 0 h 26"/>
                  <a:gd name="T4" fmla="*/ 50 w 52"/>
                  <a:gd name="T5" fmla="*/ 0 h 26"/>
                  <a:gd name="T6" fmla="*/ 48 w 52"/>
                  <a:gd name="T7" fmla="*/ 0 h 26"/>
                  <a:gd name="T8" fmla="*/ 46 w 52"/>
                  <a:gd name="T9" fmla="*/ 0 h 26"/>
                  <a:gd name="T10" fmla="*/ 43 w 52"/>
                  <a:gd name="T11" fmla="*/ 0 h 26"/>
                  <a:gd name="T12" fmla="*/ 39 w 52"/>
                  <a:gd name="T13" fmla="*/ 0 h 26"/>
                  <a:gd name="T14" fmla="*/ 36 w 52"/>
                  <a:gd name="T15" fmla="*/ 0 h 26"/>
                  <a:gd name="T16" fmla="*/ 32 w 52"/>
                  <a:gd name="T17" fmla="*/ 0 h 26"/>
                  <a:gd name="T18" fmla="*/ 28 w 52"/>
                  <a:gd name="T19" fmla="*/ 0 h 26"/>
                  <a:gd name="T20" fmla="*/ 24 w 52"/>
                  <a:gd name="T21" fmla="*/ 0 h 26"/>
                  <a:gd name="T22" fmla="*/ 20 w 52"/>
                  <a:gd name="T23" fmla="*/ 0 h 26"/>
                  <a:gd name="T24" fmla="*/ 16 w 52"/>
                  <a:gd name="T25" fmla="*/ 0 h 26"/>
                  <a:gd name="T26" fmla="*/ 12 w 52"/>
                  <a:gd name="T27" fmla="*/ 1 h 26"/>
                  <a:gd name="T28" fmla="*/ 9 w 52"/>
                  <a:gd name="T29" fmla="*/ 1 h 26"/>
                  <a:gd name="T30" fmla="*/ 6 w 52"/>
                  <a:gd name="T31" fmla="*/ 1 h 26"/>
                  <a:gd name="T32" fmla="*/ 4 w 52"/>
                  <a:gd name="T33" fmla="*/ 2 h 26"/>
                  <a:gd name="T34" fmla="*/ 2 w 52"/>
                  <a:gd name="T35" fmla="*/ 5 h 26"/>
                  <a:gd name="T36" fmla="*/ 0 w 52"/>
                  <a:gd name="T37" fmla="*/ 12 h 26"/>
                  <a:gd name="T38" fmla="*/ 1 w 52"/>
                  <a:gd name="T39" fmla="*/ 20 h 26"/>
                  <a:gd name="T40" fmla="*/ 2 w 52"/>
                  <a:gd name="T41" fmla="*/ 24 h 26"/>
                  <a:gd name="T42" fmla="*/ 4 w 52"/>
                  <a:gd name="T43" fmla="*/ 24 h 26"/>
                  <a:gd name="T44" fmla="*/ 7 w 52"/>
                  <a:gd name="T45" fmla="*/ 25 h 26"/>
                  <a:gd name="T46" fmla="*/ 10 w 52"/>
                  <a:gd name="T47" fmla="*/ 26 h 26"/>
                  <a:gd name="T48" fmla="*/ 13 w 52"/>
                  <a:gd name="T49" fmla="*/ 26 h 26"/>
                  <a:gd name="T50" fmla="*/ 16 w 52"/>
                  <a:gd name="T51" fmla="*/ 26 h 26"/>
                  <a:gd name="T52" fmla="*/ 19 w 52"/>
                  <a:gd name="T53" fmla="*/ 24 h 26"/>
                  <a:gd name="T54" fmla="*/ 21 w 52"/>
                  <a:gd name="T55" fmla="*/ 22 h 26"/>
                  <a:gd name="T56" fmla="*/ 22 w 52"/>
                  <a:gd name="T57" fmla="*/ 19 h 26"/>
                  <a:gd name="T58" fmla="*/ 23 w 52"/>
                  <a:gd name="T59" fmla="*/ 16 h 26"/>
                  <a:gd name="T60" fmla="*/ 23 w 52"/>
                  <a:gd name="T61" fmla="*/ 13 h 26"/>
                  <a:gd name="T62" fmla="*/ 24 w 52"/>
                  <a:gd name="T63" fmla="*/ 11 h 26"/>
                  <a:gd name="T64" fmla="*/ 25 w 52"/>
                  <a:gd name="T65" fmla="*/ 9 h 26"/>
                  <a:gd name="T66" fmla="*/ 27 w 52"/>
                  <a:gd name="T67" fmla="*/ 8 h 26"/>
                  <a:gd name="T68" fmla="*/ 29 w 52"/>
                  <a:gd name="T69" fmla="*/ 7 h 26"/>
                  <a:gd name="T70" fmla="*/ 31 w 52"/>
                  <a:gd name="T71" fmla="*/ 7 h 26"/>
                  <a:gd name="T72" fmla="*/ 35 w 52"/>
                  <a:gd name="T73" fmla="*/ 7 h 26"/>
                  <a:gd name="T74" fmla="*/ 42 w 52"/>
                  <a:gd name="T75" fmla="*/ 7 h 26"/>
                  <a:gd name="T76" fmla="*/ 47 w 52"/>
                  <a:gd name="T77" fmla="*/ 6 h 26"/>
                  <a:gd name="T78" fmla="*/ 50 w 52"/>
                  <a:gd name="T79" fmla="*/ 5 h 26"/>
                  <a:gd name="T80" fmla="*/ 52 w 52"/>
                  <a:gd name="T81" fmla="*/ 4 h 26"/>
                  <a:gd name="T82" fmla="*/ 52 w 52"/>
                  <a:gd name="T83" fmla="*/ 2 h 26"/>
                  <a:gd name="T84" fmla="*/ 52 w 52"/>
                  <a:gd name="T85" fmla="*/ 1 h 26"/>
                  <a:gd name="T86" fmla="*/ 52 w 52"/>
                  <a:gd name="T87" fmla="*/ 1 h 26"/>
                  <a:gd name="T88" fmla="*/ 52 w 52"/>
                  <a:gd name="T89" fmla="*/ 0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26"/>
                  <a:gd name="T137" fmla="*/ 52 w 52"/>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26">
                    <a:moveTo>
                      <a:pt x="52" y="0"/>
                    </a:moveTo>
                    <a:lnTo>
                      <a:pt x="51" y="0"/>
                    </a:lnTo>
                    <a:lnTo>
                      <a:pt x="50" y="0"/>
                    </a:lnTo>
                    <a:lnTo>
                      <a:pt x="48" y="0"/>
                    </a:lnTo>
                    <a:lnTo>
                      <a:pt x="46" y="0"/>
                    </a:lnTo>
                    <a:lnTo>
                      <a:pt x="43" y="0"/>
                    </a:lnTo>
                    <a:lnTo>
                      <a:pt x="39" y="0"/>
                    </a:lnTo>
                    <a:lnTo>
                      <a:pt x="36" y="0"/>
                    </a:lnTo>
                    <a:lnTo>
                      <a:pt x="32" y="0"/>
                    </a:lnTo>
                    <a:lnTo>
                      <a:pt x="28" y="0"/>
                    </a:lnTo>
                    <a:lnTo>
                      <a:pt x="24" y="0"/>
                    </a:lnTo>
                    <a:lnTo>
                      <a:pt x="20" y="0"/>
                    </a:lnTo>
                    <a:lnTo>
                      <a:pt x="16" y="0"/>
                    </a:lnTo>
                    <a:lnTo>
                      <a:pt x="12" y="1"/>
                    </a:lnTo>
                    <a:lnTo>
                      <a:pt x="9" y="1"/>
                    </a:lnTo>
                    <a:lnTo>
                      <a:pt x="6" y="1"/>
                    </a:lnTo>
                    <a:lnTo>
                      <a:pt x="4" y="2"/>
                    </a:lnTo>
                    <a:lnTo>
                      <a:pt x="2" y="5"/>
                    </a:lnTo>
                    <a:lnTo>
                      <a:pt x="0" y="12"/>
                    </a:lnTo>
                    <a:lnTo>
                      <a:pt x="1" y="20"/>
                    </a:lnTo>
                    <a:lnTo>
                      <a:pt x="2" y="24"/>
                    </a:lnTo>
                    <a:lnTo>
                      <a:pt x="4" y="24"/>
                    </a:lnTo>
                    <a:lnTo>
                      <a:pt x="7" y="25"/>
                    </a:lnTo>
                    <a:lnTo>
                      <a:pt x="10" y="26"/>
                    </a:lnTo>
                    <a:lnTo>
                      <a:pt x="13" y="26"/>
                    </a:lnTo>
                    <a:lnTo>
                      <a:pt x="16" y="26"/>
                    </a:lnTo>
                    <a:lnTo>
                      <a:pt x="19" y="24"/>
                    </a:lnTo>
                    <a:lnTo>
                      <a:pt x="21" y="22"/>
                    </a:lnTo>
                    <a:lnTo>
                      <a:pt x="22" y="19"/>
                    </a:lnTo>
                    <a:lnTo>
                      <a:pt x="23" y="16"/>
                    </a:lnTo>
                    <a:lnTo>
                      <a:pt x="23" y="13"/>
                    </a:lnTo>
                    <a:lnTo>
                      <a:pt x="24" y="11"/>
                    </a:lnTo>
                    <a:lnTo>
                      <a:pt x="25" y="9"/>
                    </a:lnTo>
                    <a:lnTo>
                      <a:pt x="27" y="8"/>
                    </a:lnTo>
                    <a:lnTo>
                      <a:pt x="29" y="7"/>
                    </a:lnTo>
                    <a:lnTo>
                      <a:pt x="31" y="7"/>
                    </a:lnTo>
                    <a:lnTo>
                      <a:pt x="35" y="7"/>
                    </a:lnTo>
                    <a:lnTo>
                      <a:pt x="42" y="7"/>
                    </a:lnTo>
                    <a:lnTo>
                      <a:pt x="47" y="6"/>
                    </a:lnTo>
                    <a:lnTo>
                      <a:pt x="50" y="5"/>
                    </a:lnTo>
                    <a:lnTo>
                      <a:pt x="52" y="4"/>
                    </a:lnTo>
                    <a:lnTo>
                      <a:pt x="52" y="2"/>
                    </a:lnTo>
                    <a:lnTo>
                      <a:pt x="52" y="1"/>
                    </a:lnTo>
                    <a:lnTo>
                      <a:pt x="52" y="0"/>
                    </a:lnTo>
                    <a:close/>
                  </a:path>
                </a:pathLst>
              </a:custGeom>
              <a:solidFill>
                <a:srgbClr val="CCFFFF"/>
              </a:solidFill>
              <a:ln w="9525">
                <a:noFill/>
                <a:round/>
                <a:headEnd/>
                <a:tailEnd/>
              </a:ln>
            </p:spPr>
            <p:txBody>
              <a:bodyPr/>
              <a:lstStyle/>
              <a:p>
                <a:endParaRPr lang="es-ES"/>
              </a:p>
            </p:txBody>
          </p:sp>
          <p:sp>
            <p:nvSpPr>
              <p:cNvPr id="140" name="Freeform 104"/>
              <p:cNvSpPr>
                <a:spLocks/>
              </p:cNvSpPr>
              <p:nvPr/>
            </p:nvSpPr>
            <p:spPr bwMode="auto">
              <a:xfrm>
                <a:off x="1526" y="3803"/>
                <a:ext cx="272" cy="38"/>
              </a:xfrm>
              <a:custGeom>
                <a:avLst/>
                <a:gdLst>
                  <a:gd name="T0" fmla="*/ 272 w 272"/>
                  <a:gd name="T1" fmla="*/ 37 h 38"/>
                  <a:gd name="T2" fmla="*/ 271 w 272"/>
                  <a:gd name="T3" fmla="*/ 6 h 38"/>
                  <a:gd name="T4" fmla="*/ 239 w 272"/>
                  <a:gd name="T5" fmla="*/ 7 h 38"/>
                  <a:gd name="T6" fmla="*/ 239 w 272"/>
                  <a:gd name="T7" fmla="*/ 7 h 38"/>
                  <a:gd name="T8" fmla="*/ 238 w 272"/>
                  <a:gd name="T9" fmla="*/ 7 h 38"/>
                  <a:gd name="T10" fmla="*/ 237 w 272"/>
                  <a:gd name="T11" fmla="*/ 6 h 38"/>
                  <a:gd name="T12" fmla="*/ 235 w 272"/>
                  <a:gd name="T13" fmla="*/ 6 h 38"/>
                  <a:gd name="T14" fmla="*/ 234 w 272"/>
                  <a:gd name="T15" fmla="*/ 5 h 38"/>
                  <a:gd name="T16" fmla="*/ 233 w 272"/>
                  <a:gd name="T17" fmla="*/ 4 h 38"/>
                  <a:gd name="T18" fmla="*/ 232 w 272"/>
                  <a:gd name="T19" fmla="*/ 2 h 38"/>
                  <a:gd name="T20" fmla="*/ 231 w 272"/>
                  <a:gd name="T21" fmla="*/ 0 h 38"/>
                  <a:gd name="T22" fmla="*/ 1 w 272"/>
                  <a:gd name="T23" fmla="*/ 17 h 38"/>
                  <a:gd name="T24" fmla="*/ 0 w 272"/>
                  <a:gd name="T25" fmla="*/ 38 h 38"/>
                  <a:gd name="T26" fmla="*/ 272 w 272"/>
                  <a:gd name="T27" fmla="*/ 37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2"/>
                  <a:gd name="T43" fmla="*/ 0 h 38"/>
                  <a:gd name="T44" fmla="*/ 272 w 272"/>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2" h="38">
                    <a:moveTo>
                      <a:pt x="272" y="37"/>
                    </a:moveTo>
                    <a:lnTo>
                      <a:pt x="271" y="6"/>
                    </a:lnTo>
                    <a:lnTo>
                      <a:pt x="239" y="7"/>
                    </a:lnTo>
                    <a:lnTo>
                      <a:pt x="238" y="7"/>
                    </a:lnTo>
                    <a:lnTo>
                      <a:pt x="237" y="6"/>
                    </a:lnTo>
                    <a:lnTo>
                      <a:pt x="235" y="6"/>
                    </a:lnTo>
                    <a:lnTo>
                      <a:pt x="234" y="5"/>
                    </a:lnTo>
                    <a:lnTo>
                      <a:pt x="233" y="4"/>
                    </a:lnTo>
                    <a:lnTo>
                      <a:pt x="232" y="2"/>
                    </a:lnTo>
                    <a:lnTo>
                      <a:pt x="231" y="0"/>
                    </a:lnTo>
                    <a:lnTo>
                      <a:pt x="1" y="17"/>
                    </a:lnTo>
                    <a:lnTo>
                      <a:pt x="0" y="38"/>
                    </a:lnTo>
                    <a:lnTo>
                      <a:pt x="272" y="37"/>
                    </a:lnTo>
                    <a:close/>
                  </a:path>
                </a:pathLst>
              </a:custGeom>
              <a:solidFill>
                <a:srgbClr val="16B7FF"/>
              </a:solidFill>
              <a:ln w="9525">
                <a:noFill/>
                <a:round/>
                <a:headEnd/>
                <a:tailEnd/>
              </a:ln>
            </p:spPr>
            <p:txBody>
              <a:bodyPr/>
              <a:lstStyle/>
              <a:p>
                <a:endParaRPr lang="es-ES"/>
              </a:p>
            </p:txBody>
          </p:sp>
          <p:sp>
            <p:nvSpPr>
              <p:cNvPr id="141" name="Rectangle 105"/>
              <p:cNvSpPr>
                <a:spLocks noChangeArrowheads="1"/>
              </p:cNvSpPr>
              <p:nvPr/>
            </p:nvSpPr>
            <p:spPr bwMode="auto">
              <a:xfrm>
                <a:off x="1760" y="3816"/>
                <a:ext cx="2" cy="33"/>
              </a:xfrm>
              <a:prstGeom prst="rect">
                <a:avLst/>
              </a:prstGeom>
              <a:solidFill>
                <a:srgbClr val="0060C9"/>
              </a:solidFill>
              <a:ln w="9525">
                <a:noFill/>
                <a:miter lim="800000"/>
                <a:headEnd/>
                <a:tailEnd/>
              </a:ln>
            </p:spPr>
            <p:txBody>
              <a:bodyPr/>
              <a:lstStyle/>
              <a:p>
                <a:pPr eaLnBrk="1" hangingPunct="1"/>
                <a:endParaRPr lang="en-GB" altLang="en-US"/>
              </a:p>
            </p:txBody>
          </p:sp>
          <p:sp>
            <p:nvSpPr>
              <p:cNvPr id="142" name="Freeform 106"/>
              <p:cNvSpPr>
                <a:spLocks/>
              </p:cNvSpPr>
              <p:nvPr/>
            </p:nvSpPr>
            <p:spPr bwMode="auto">
              <a:xfrm>
                <a:off x="1524" y="3731"/>
                <a:ext cx="349" cy="175"/>
              </a:xfrm>
              <a:custGeom>
                <a:avLst/>
                <a:gdLst>
                  <a:gd name="T0" fmla="*/ 42 w 349"/>
                  <a:gd name="T1" fmla="*/ 34 h 175"/>
                  <a:gd name="T2" fmla="*/ 0 w 349"/>
                  <a:gd name="T3" fmla="*/ 135 h 175"/>
                  <a:gd name="T4" fmla="*/ 46 w 349"/>
                  <a:gd name="T5" fmla="*/ 119 h 175"/>
                  <a:gd name="T6" fmla="*/ 180 w 349"/>
                  <a:gd name="T7" fmla="*/ 137 h 175"/>
                  <a:gd name="T8" fmla="*/ 60 w 349"/>
                  <a:gd name="T9" fmla="*/ 139 h 175"/>
                  <a:gd name="T10" fmla="*/ 68 w 349"/>
                  <a:gd name="T11" fmla="*/ 128 h 175"/>
                  <a:gd name="T12" fmla="*/ 46 w 349"/>
                  <a:gd name="T13" fmla="*/ 154 h 175"/>
                  <a:gd name="T14" fmla="*/ 94 w 349"/>
                  <a:gd name="T15" fmla="*/ 157 h 175"/>
                  <a:gd name="T16" fmla="*/ 118 w 349"/>
                  <a:gd name="T17" fmla="*/ 158 h 175"/>
                  <a:gd name="T18" fmla="*/ 196 w 349"/>
                  <a:gd name="T19" fmla="*/ 159 h 175"/>
                  <a:gd name="T20" fmla="*/ 237 w 349"/>
                  <a:gd name="T21" fmla="*/ 158 h 175"/>
                  <a:gd name="T22" fmla="*/ 211 w 349"/>
                  <a:gd name="T23" fmla="*/ 169 h 175"/>
                  <a:gd name="T24" fmla="*/ 211 w 349"/>
                  <a:gd name="T25" fmla="*/ 135 h 175"/>
                  <a:gd name="T26" fmla="*/ 227 w 349"/>
                  <a:gd name="T27" fmla="*/ 141 h 175"/>
                  <a:gd name="T28" fmla="*/ 214 w 349"/>
                  <a:gd name="T29" fmla="*/ 136 h 175"/>
                  <a:gd name="T30" fmla="*/ 214 w 349"/>
                  <a:gd name="T31" fmla="*/ 174 h 175"/>
                  <a:gd name="T32" fmla="*/ 237 w 349"/>
                  <a:gd name="T33" fmla="*/ 123 h 175"/>
                  <a:gd name="T34" fmla="*/ 157 w 349"/>
                  <a:gd name="T35" fmla="*/ 153 h 175"/>
                  <a:gd name="T36" fmla="*/ 107 w 349"/>
                  <a:gd name="T37" fmla="*/ 152 h 175"/>
                  <a:gd name="T38" fmla="*/ 68 w 349"/>
                  <a:gd name="T39" fmla="*/ 157 h 175"/>
                  <a:gd name="T40" fmla="*/ 48 w 349"/>
                  <a:gd name="T41" fmla="*/ 130 h 175"/>
                  <a:gd name="T42" fmla="*/ 59 w 349"/>
                  <a:gd name="T43" fmla="*/ 129 h 175"/>
                  <a:gd name="T44" fmla="*/ 63 w 349"/>
                  <a:gd name="T45" fmla="*/ 143 h 175"/>
                  <a:gd name="T46" fmla="*/ 74 w 349"/>
                  <a:gd name="T47" fmla="*/ 129 h 175"/>
                  <a:gd name="T48" fmla="*/ 12 w 349"/>
                  <a:gd name="T49" fmla="*/ 142 h 175"/>
                  <a:gd name="T50" fmla="*/ 8 w 349"/>
                  <a:gd name="T51" fmla="*/ 51 h 175"/>
                  <a:gd name="T52" fmla="*/ 189 w 349"/>
                  <a:gd name="T53" fmla="*/ 13 h 175"/>
                  <a:gd name="T54" fmla="*/ 288 w 349"/>
                  <a:gd name="T55" fmla="*/ 7 h 175"/>
                  <a:gd name="T56" fmla="*/ 309 w 349"/>
                  <a:gd name="T57" fmla="*/ 25 h 175"/>
                  <a:gd name="T58" fmla="*/ 248 w 349"/>
                  <a:gd name="T59" fmla="*/ 19 h 175"/>
                  <a:gd name="T60" fmla="*/ 40 w 349"/>
                  <a:gd name="T61" fmla="*/ 47 h 175"/>
                  <a:gd name="T62" fmla="*/ 141 w 349"/>
                  <a:gd name="T63" fmla="*/ 44 h 175"/>
                  <a:gd name="T64" fmla="*/ 240 w 349"/>
                  <a:gd name="T65" fmla="*/ 32 h 175"/>
                  <a:gd name="T66" fmla="*/ 288 w 349"/>
                  <a:gd name="T67" fmla="*/ 80 h 175"/>
                  <a:gd name="T68" fmla="*/ 337 w 349"/>
                  <a:gd name="T69" fmla="*/ 76 h 175"/>
                  <a:gd name="T70" fmla="*/ 345 w 349"/>
                  <a:gd name="T71" fmla="*/ 144 h 175"/>
                  <a:gd name="T72" fmla="*/ 293 w 349"/>
                  <a:gd name="T73" fmla="*/ 159 h 175"/>
                  <a:gd name="T74" fmla="*/ 248 w 349"/>
                  <a:gd name="T75" fmla="*/ 144 h 175"/>
                  <a:gd name="T76" fmla="*/ 291 w 349"/>
                  <a:gd name="T77" fmla="*/ 158 h 175"/>
                  <a:gd name="T78" fmla="*/ 326 w 349"/>
                  <a:gd name="T79" fmla="*/ 127 h 175"/>
                  <a:gd name="T80" fmla="*/ 277 w 349"/>
                  <a:gd name="T81" fmla="*/ 133 h 175"/>
                  <a:gd name="T82" fmla="*/ 322 w 349"/>
                  <a:gd name="T83" fmla="*/ 107 h 175"/>
                  <a:gd name="T84" fmla="*/ 223 w 349"/>
                  <a:gd name="T85" fmla="*/ 107 h 175"/>
                  <a:gd name="T86" fmla="*/ 12 w 349"/>
                  <a:gd name="T87" fmla="*/ 91 h 175"/>
                  <a:gd name="T88" fmla="*/ 217 w 349"/>
                  <a:gd name="T89" fmla="*/ 76 h 175"/>
                  <a:gd name="T90" fmla="*/ 271 w 349"/>
                  <a:gd name="T91" fmla="*/ 92 h 175"/>
                  <a:gd name="T92" fmla="*/ 236 w 349"/>
                  <a:gd name="T93" fmla="*/ 74 h 175"/>
                  <a:gd name="T94" fmla="*/ 189 w 349"/>
                  <a:gd name="T95" fmla="*/ 111 h 175"/>
                  <a:gd name="T96" fmla="*/ 301 w 349"/>
                  <a:gd name="T97" fmla="*/ 111 h 175"/>
                  <a:gd name="T98" fmla="*/ 279 w 349"/>
                  <a:gd name="T99" fmla="*/ 118 h 175"/>
                  <a:gd name="T100" fmla="*/ 333 w 349"/>
                  <a:gd name="T101" fmla="*/ 130 h 175"/>
                  <a:gd name="T102" fmla="*/ 290 w 349"/>
                  <a:gd name="T103" fmla="*/ 146 h 175"/>
                  <a:gd name="T104" fmla="*/ 246 w 349"/>
                  <a:gd name="T105" fmla="*/ 162 h 175"/>
                  <a:gd name="T106" fmla="*/ 304 w 349"/>
                  <a:gd name="T107" fmla="*/ 160 h 175"/>
                  <a:gd name="T108" fmla="*/ 344 w 349"/>
                  <a:gd name="T109" fmla="*/ 107 h 175"/>
                  <a:gd name="T110" fmla="*/ 308 w 349"/>
                  <a:gd name="T111" fmla="*/ 51 h 175"/>
                  <a:gd name="T112" fmla="*/ 272 w 349"/>
                  <a:gd name="T113" fmla="*/ 24 h 175"/>
                  <a:gd name="T114" fmla="*/ 221 w 349"/>
                  <a:gd name="T115" fmla="*/ 64 h 175"/>
                  <a:gd name="T116" fmla="*/ 121 w 349"/>
                  <a:gd name="T117" fmla="*/ 73 h 175"/>
                  <a:gd name="T118" fmla="*/ 36 w 349"/>
                  <a:gd name="T119" fmla="*/ 74 h 175"/>
                  <a:gd name="T120" fmla="*/ 218 w 349"/>
                  <a:gd name="T121" fmla="*/ 27 h 175"/>
                  <a:gd name="T122" fmla="*/ 322 w 349"/>
                  <a:gd name="T123" fmla="*/ 33 h 175"/>
                  <a:gd name="T124" fmla="*/ 287 w 349"/>
                  <a:gd name="T125" fmla="*/ 3 h 1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9"/>
                  <a:gd name="T190" fmla="*/ 0 h 175"/>
                  <a:gd name="T191" fmla="*/ 349 w 349"/>
                  <a:gd name="T192" fmla="*/ 175 h 1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9" h="175">
                    <a:moveTo>
                      <a:pt x="238" y="1"/>
                    </a:moveTo>
                    <a:lnTo>
                      <a:pt x="236" y="2"/>
                    </a:lnTo>
                    <a:lnTo>
                      <a:pt x="234" y="2"/>
                    </a:lnTo>
                    <a:lnTo>
                      <a:pt x="231" y="3"/>
                    </a:lnTo>
                    <a:lnTo>
                      <a:pt x="226" y="3"/>
                    </a:lnTo>
                    <a:lnTo>
                      <a:pt x="221" y="4"/>
                    </a:lnTo>
                    <a:lnTo>
                      <a:pt x="215" y="5"/>
                    </a:lnTo>
                    <a:lnTo>
                      <a:pt x="209" y="6"/>
                    </a:lnTo>
                    <a:lnTo>
                      <a:pt x="202" y="7"/>
                    </a:lnTo>
                    <a:lnTo>
                      <a:pt x="194" y="8"/>
                    </a:lnTo>
                    <a:lnTo>
                      <a:pt x="185" y="10"/>
                    </a:lnTo>
                    <a:lnTo>
                      <a:pt x="177" y="12"/>
                    </a:lnTo>
                    <a:lnTo>
                      <a:pt x="168" y="13"/>
                    </a:lnTo>
                    <a:lnTo>
                      <a:pt x="159" y="14"/>
                    </a:lnTo>
                    <a:lnTo>
                      <a:pt x="149" y="16"/>
                    </a:lnTo>
                    <a:lnTo>
                      <a:pt x="139" y="18"/>
                    </a:lnTo>
                    <a:lnTo>
                      <a:pt x="129" y="19"/>
                    </a:lnTo>
                    <a:lnTo>
                      <a:pt x="120" y="21"/>
                    </a:lnTo>
                    <a:lnTo>
                      <a:pt x="110" y="22"/>
                    </a:lnTo>
                    <a:lnTo>
                      <a:pt x="100" y="24"/>
                    </a:lnTo>
                    <a:lnTo>
                      <a:pt x="91" y="25"/>
                    </a:lnTo>
                    <a:lnTo>
                      <a:pt x="82" y="27"/>
                    </a:lnTo>
                    <a:lnTo>
                      <a:pt x="73" y="28"/>
                    </a:lnTo>
                    <a:lnTo>
                      <a:pt x="64" y="30"/>
                    </a:lnTo>
                    <a:lnTo>
                      <a:pt x="57" y="31"/>
                    </a:lnTo>
                    <a:lnTo>
                      <a:pt x="49" y="32"/>
                    </a:lnTo>
                    <a:lnTo>
                      <a:pt x="42" y="34"/>
                    </a:lnTo>
                    <a:lnTo>
                      <a:pt x="36" y="35"/>
                    </a:lnTo>
                    <a:lnTo>
                      <a:pt x="31" y="35"/>
                    </a:lnTo>
                    <a:lnTo>
                      <a:pt x="26" y="36"/>
                    </a:lnTo>
                    <a:lnTo>
                      <a:pt x="22" y="37"/>
                    </a:lnTo>
                    <a:lnTo>
                      <a:pt x="20" y="37"/>
                    </a:lnTo>
                    <a:lnTo>
                      <a:pt x="18" y="38"/>
                    </a:lnTo>
                    <a:lnTo>
                      <a:pt x="13" y="39"/>
                    </a:lnTo>
                    <a:lnTo>
                      <a:pt x="10" y="42"/>
                    </a:lnTo>
                    <a:lnTo>
                      <a:pt x="8" y="44"/>
                    </a:lnTo>
                    <a:lnTo>
                      <a:pt x="6" y="47"/>
                    </a:lnTo>
                    <a:lnTo>
                      <a:pt x="5" y="50"/>
                    </a:lnTo>
                    <a:lnTo>
                      <a:pt x="4" y="53"/>
                    </a:lnTo>
                    <a:lnTo>
                      <a:pt x="4" y="55"/>
                    </a:lnTo>
                    <a:lnTo>
                      <a:pt x="4" y="56"/>
                    </a:lnTo>
                    <a:lnTo>
                      <a:pt x="3" y="61"/>
                    </a:lnTo>
                    <a:lnTo>
                      <a:pt x="2" y="71"/>
                    </a:lnTo>
                    <a:lnTo>
                      <a:pt x="1" y="81"/>
                    </a:lnTo>
                    <a:lnTo>
                      <a:pt x="0" y="85"/>
                    </a:lnTo>
                    <a:lnTo>
                      <a:pt x="0" y="89"/>
                    </a:lnTo>
                    <a:lnTo>
                      <a:pt x="0" y="97"/>
                    </a:lnTo>
                    <a:lnTo>
                      <a:pt x="0" y="107"/>
                    </a:lnTo>
                    <a:lnTo>
                      <a:pt x="0" y="118"/>
                    </a:lnTo>
                    <a:lnTo>
                      <a:pt x="0" y="124"/>
                    </a:lnTo>
                    <a:lnTo>
                      <a:pt x="0" y="129"/>
                    </a:lnTo>
                    <a:lnTo>
                      <a:pt x="0" y="133"/>
                    </a:lnTo>
                    <a:lnTo>
                      <a:pt x="0" y="135"/>
                    </a:lnTo>
                    <a:lnTo>
                      <a:pt x="1" y="137"/>
                    </a:lnTo>
                    <a:lnTo>
                      <a:pt x="1" y="140"/>
                    </a:lnTo>
                    <a:lnTo>
                      <a:pt x="2" y="141"/>
                    </a:lnTo>
                    <a:lnTo>
                      <a:pt x="4" y="143"/>
                    </a:lnTo>
                    <a:lnTo>
                      <a:pt x="6" y="144"/>
                    </a:lnTo>
                    <a:lnTo>
                      <a:pt x="7" y="145"/>
                    </a:lnTo>
                    <a:lnTo>
                      <a:pt x="10" y="145"/>
                    </a:lnTo>
                    <a:lnTo>
                      <a:pt x="12" y="145"/>
                    </a:lnTo>
                    <a:lnTo>
                      <a:pt x="14" y="145"/>
                    </a:lnTo>
                    <a:lnTo>
                      <a:pt x="17" y="146"/>
                    </a:lnTo>
                    <a:lnTo>
                      <a:pt x="22" y="146"/>
                    </a:lnTo>
                    <a:lnTo>
                      <a:pt x="26" y="146"/>
                    </a:lnTo>
                    <a:lnTo>
                      <a:pt x="31" y="146"/>
                    </a:lnTo>
                    <a:lnTo>
                      <a:pt x="35" y="147"/>
                    </a:lnTo>
                    <a:lnTo>
                      <a:pt x="38" y="147"/>
                    </a:lnTo>
                    <a:lnTo>
                      <a:pt x="39" y="147"/>
                    </a:lnTo>
                    <a:lnTo>
                      <a:pt x="41" y="147"/>
                    </a:lnTo>
                    <a:lnTo>
                      <a:pt x="41" y="145"/>
                    </a:lnTo>
                    <a:lnTo>
                      <a:pt x="41" y="144"/>
                    </a:lnTo>
                    <a:lnTo>
                      <a:pt x="41" y="140"/>
                    </a:lnTo>
                    <a:lnTo>
                      <a:pt x="41" y="135"/>
                    </a:lnTo>
                    <a:lnTo>
                      <a:pt x="41" y="130"/>
                    </a:lnTo>
                    <a:lnTo>
                      <a:pt x="41" y="127"/>
                    </a:lnTo>
                    <a:lnTo>
                      <a:pt x="42" y="125"/>
                    </a:lnTo>
                    <a:lnTo>
                      <a:pt x="43" y="123"/>
                    </a:lnTo>
                    <a:lnTo>
                      <a:pt x="44" y="121"/>
                    </a:lnTo>
                    <a:lnTo>
                      <a:pt x="46" y="119"/>
                    </a:lnTo>
                    <a:lnTo>
                      <a:pt x="49" y="118"/>
                    </a:lnTo>
                    <a:lnTo>
                      <a:pt x="53" y="117"/>
                    </a:lnTo>
                    <a:lnTo>
                      <a:pt x="57" y="117"/>
                    </a:lnTo>
                    <a:lnTo>
                      <a:pt x="62" y="118"/>
                    </a:lnTo>
                    <a:lnTo>
                      <a:pt x="65" y="120"/>
                    </a:lnTo>
                    <a:lnTo>
                      <a:pt x="67" y="122"/>
                    </a:lnTo>
                    <a:lnTo>
                      <a:pt x="68" y="125"/>
                    </a:lnTo>
                    <a:lnTo>
                      <a:pt x="70" y="128"/>
                    </a:lnTo>
                    <a:lnTo>
                      <a:pt x="70" y="131"/>
                    </a:lnTo>
                    <a:lnTo>
                      <a:pt x="71" y="133"/>
                    </a:lnTo>
                    <a:lnTo>
                      <a:pt x="71" y="135"/>
                    </a:lnTo>
                    <a:lnTo>
                      <a:pt x="72" y="135"/>
                    </a:lnTo>
                    <a:lnTo>
                      <a:pt x="73" y="135"/>
                    </a:lnTo>
                    <a:lnTo>
                      <a:pt x="77" y="135"/>
                    </a:lnTo>
                    <a:lnTo>
                      <a:pt x="82" y="136"/>
                    </a:lnTo>
                    <a:lnTo>
                      <a:pt x="90" y="136"/>
                    </a:lnTo>
                    <a:lnTo>
                      <a:pt x="98" y="136"/>
                    </a:lnTo>
                    <a:lnTo>
                      <a:pt x="107" y="136"/>
                    </a:lnTo>
                    <a:lnTo>
                      <a:pt x="117" y="136"/>
                    </a:lnTo>
                    <a:lnTo>
                      <a:pt x="128" y="137"/>
                    </a:lnTo>
                    <a:lnTo>
                      <a:pt x="138" y="137"/>
                    </a:lnTo>
                    <a:lnTo>
                      <a:pt x="148" y="137"/>
                    </a:lnTo>
                    <a:lnTo>
                      <a:pt x="158" y="137"/>
                    </a:lnTo>
                    <a:lnTo>
                      <a:pt x="166" y="137"/>
                    </a:lnTo>
                    <a:lnTo>
                      <a:pt x="174" y="137"/>
                    </a:lnTo>
                    <a:lnTo>
                      <a:pt x="180" y="137"/>
                    </a:lnTo>
                    <a:lnTo>
                      <a:pt x="184" y="137"/>
                    </a:lnTo>
                    <a:lnTo>
                      <a:pt x="185" y="137"/>
                    </a:lnTo>
                    <a:lnTo>
                      <a:pt x="185" y="139"/>
                    </a:lnTo>
                    <a:lnTo>
                      <a:pt x="185" y="141"/>
                    </a:lnTo>
                    <a:lnTo>
                      <a:pt x="185" y="142"/>
                    </a:lnTo>
                    <a:lnTo>
                      <a:pt x="185" y="144"/>
                    </a:lnTo>
                    <a:lnTo>
                      <a:pt x="184" y="144"/>
                    </a:lnTo>
                    <a:lnTo>
                      <a:pt x="180" y="144"/>
                    </a:lnTo>
                    <a:lnTo>
                      <a:pt x="174" y="144"/>
                    </a:lnTo>
                    <a:lnTo>
                      <a:pt x="167" y="144"/>
                    </a:lnTo>
                    <a:lnTo>
                      <a:pt x="158" y="144"/>
                    </a:lnTo>
                    <a:lnTo>
                      <a:pt x="149" y="144"/>
                    </a:lnTo>
                    <a:lnTo>
                      <a:pt x="139" y="143"/>
                    </a:lnTo>
                    <a:lnTo>
                      <a:pt x="128" y="143"/>
                    </a:lnTo>
                    <a:lnTo>
                      <a:pt x="118" y="143"/>
                    </a:lnTo>
                    <a:lnTo>
                      <a:pt x="108" y="143"/>
                    </a:lnTo>
                    <a:lnTo>
                      <a:pt x="98" y="143"/>
                    </a:lnTo>
                    <a:lnTo>
                      <a:pt x="90" y="142"/>
                    </a:lnTo>
                    <a:lnTo>
                      <a:pt x="83" y="142"/>
                    </a:lnTo>
                    <a:lnTo>
                      <a:pt x="77" y="142"/>
                    </a:lnTo>
                    <a:lnTo>
                      <a:pt x="73" y="142"/>
                    </a:lnTo>
                    <a:lnTo>
                      <a:pt x="72" y="142"/>
                    </a:lnTo>
                    <a:lnTo>
                      <a:pt x="72" y="141"/>
                    </a:lnTo>
                    <a:lnTo>
                      <a:pt x="71" y="140"/>
                    </a:lnTo>
                    <a:lnTo>
                      <a:pt x="71" y="139"/>
                    </a:lnTo>
                    <a:lnTo>
                      <a:pt x="60" y="139"/>
                    </a:lnTo>
                    <a:lnTo>
                      <a:pt x="60" y="141"/>
                    </a:lnTo>
                    <a:lnTo>
                      <a:pt x="60" y="144"/>
                    </a:lnTo>
                    <a:lnTo>
                      <a:pt x="59" y="146"/>
                    </a:lnTo>
                    <a:lnTo>
                      <a:pt x="59" y="148"/>
                    </a:lnTo>
                    <a:lnTo>
                      <a:pt x="58" y="149"/>
                    </a:lnTo>
                    <a:lnTo>
                      <a:pt x="57" y="149"/>
                    </a:lnTo>
                    <a:lnTo>
                      <a:pt x="56" y="149"/>
                    </a:lnTo>
                    <a:lnTo>
                      <a:pt x="55" y="148"/>
                    </a:lnTo>
                    <a:lnTo>
                      <a:pt x="54" y="146"/>
                    </a:lnTo>
                    <a:lnTo>
                      <a:pt x="53" y="144"/>
                    </a:lnTo>
                    <a:lnTo>
                      <a:pt x="53" y="141"/>
                    </a:lnTo>
                    <a:lnTo>
                      <a:pt x="53" y="138"/>
                    </a:lnTo>
                    <a:lnTo>
                      <a:pt x="54" y="135"/>
                    </a:lnTo>
                    <a:lnTo>
                      <a:pt x="55" y="133"/>
                    </a:lnTo>
                    <a:lnTo>
                      <a:pt x="56" y="132"/>
                    </a:lnTo>
                    <a:lnTo>
                      <a:pt x="57" y="133"/>
                    </a:lnTo>
                    <a:lnTo>
                      <a:pt x="58" y="133"/>
                    </a:lnTo>
                    <a:lnTo>
                      <a:pt x="59" y="134"/>
                    </a:lnTo>
                    <a:lnTo>
                      <a:pt x="59" y="135"/>
                    </a:lnTo>
                    <a:lnTo>
                      <a:pt x="60" y="136"/>
                    </a:lnTo>
                    <a:lnTo>
                      <a:pt x="61" y="136"/>
                    </a:lnTo>
                    <a:lnTo>
                      <a:pt x="68" y="137"/>
                    </a:lnTo>
                    <a:lnTo>
                      <a:pt x="68" y="135"/>
                    </a:lnTo>
                    <a:lnTo>
                      <a:pt x="68" y="131"/>
                    </a:lnTo>
                    <a:lnTo>
                      <a:pt x="68" y="128"/>
                    </a:lnTo>
                    <a:lnTo>
                      <a:pt x="67" y="125"/>
                    </a:lnTo>
                    <a:lnTo>
                      <a:pt x="65" y="123"/>
                    </a:lnTo>
                    <a:lnTo>
                      <a:pt x="63" y="121"/>
                    </a:lnTo>
                    <a:lnTo>
                      <a:pt x="61" y="120"/>
                    </a:lnTo>
                    <a:lnTo>
                      <a:pt x="60" y="119"/>
                    </a:lnTo>
                    <a:lnTo>
                      <a:pt x="58" y="118"/>
                    </a:lnTo>
                    <a:lnTo>
                      <a:pt x="57" y="118"/>
                    </a:lnTo>
                    <a:lnTo>
                      <a:pt x="56" y="118"/>
                    </a:lnTo>
                    <a:lnTo>
                      <a:pt x="55" y="118"/>
                    </a:lnTo>
                    <a:lnTo>
                      <a:pt x="53" y="118"/>
                    </a:lnTo>
                    <a:lnTo>
                      <a:pt x="52" y="119"/>
                    </a:lnTo>
                    <a:lnTo>
                      <a:pt x="51" y="120"/>
                    </a:lnTo>
                    <a:lnTo>
                      <a:pt x="49" y="121"/>
                    </a:lnTo>
                    <a:lnTo>
                      <a:pt x="48" y="122"/>
                    </a:lnTo>
                    <a:lnTo>
                      <a:pt x="47" y="124"/>
                    </a:lnTo>
                    <a:lnTo>
                      <a:pt x="46" y="126"/>
                    </a:lnTo>
                    <a:lnTo>
                      <a:pt x="45" y="128"/>
                    </a:lnTo>
                    <a:lnTo>
                      <a:pt x="44" y="131"/>
                    </a:lnTo>
                    <a:lnTo>
                      <a:pt x="44" y="133"/>
                    </a:lnTo>
                    <a:lnTo>
                      <a:pt x="43" y="136"/>
                    </a:lnTo>
                    <a:lnTo>
                      <a:pt x="43" y="139"/>
                    </a:lnTo>
                    <a:lnTo>
                      <a:pt x="43" y="145"/>
                    </a:lnTo>
                    <a:lnTo>
                      <a:pt x="44" y="150"/>
                    </a:lnTo>
                    <a:lnTo>
                      <a:pt x="46" y="154"/>
                    </a:lnTo>
                    <a:lnTo>
                      <a:pt x="48" y="158"/>
                    </a:lnTo>
                    <a:lnTo>
                      <a:pt x="50" y="159"/>
                    </a:lnTo>
                    <a:lnTo>
                      <a:pt x="51" y="160"/>
                    </a:lnTo>
                    <a:lnTo>
                      <a:pt x="53" y="161"/>
                    </a:lnTo>
                    <a:lnTo>
                      <a:pt x="54" y="161"/>
                    </a:lnTo>
                    <a:lnTo>
                      <a:pt x="55" y="162"/>
                    </a:lnTo>
                    <a:lnTo>
                      <a:pt x="56" y="162"/>
                    </a:lnTo>
                    <a:lnTo>
                      <a:pt x="57" y="162"/>
                    </a:lnTo>
                    <a:lnTo>
                      <a:pt x="59" y="162"/>
                    </a:lnTo>
                    <a:lnTo>
                      <a:pt x="72" y="161"/>
                    </a:lnTo>
                    <a:lnTo>
                      <a:pt x="73" y="160"/>
                    </a:lnTo>
                    <a:lnTo>
                      <a:pt x="74" y="159"/>
                    </a:lnTo>
                    <a:lnTo>
                      <a:pt x="75" y="158"/>
                    </a:lnTo>
                    <a:lnTo>
                      <a:pt x="76" y="158"/>
                    </a:lnTo>
                    <a:lnTo>
                      <a:pt x="77" y="159"/>
                    </a:lnTo>
                    <a:lnTo>
                      <a:pt x="79" y="159"/>
                    </a:lnTo>
                    <a:lnTo>
                      <a:pt x="80" y="159"/>
                    </a:lnTo>
                    <a:lnTo>
                      <a:pt x="81" y="159"/>
                    </a:lnTo>
                    <a:lnTo>
                      <a:pt x="84" y="159"/>
                    </a:lnTo>
                    <a:lnTo>
                      <a:pt x="86" y="159"/>
                    </a:lnTo>
                    <a:lnTo>
                      <a:pt x="89" y="159"/>
                    </a:lnTo>
                    <a:lnTo>
                      <a:pt x="91" y="158"/>
                    </a:lnTo>
                    <a:lnTo>
                      <a:pt x="92" y="158"/>
                    </a:lnTo>
                    <a:lnTo>
                      <a:pt x="94" y="157"/>
                    </a:lnTo>
                    <a:lnTo>
                      <a:pt x="95" y="157"/>
                    </a:lnTo>
                    <a:lnTo>
                      <a:pt x="96" y="156"/>
                    </a:lnTo>
                    <a:lnTo>
                      <a:pt x="97" y="155"/>
                    </a:lnTo>
                    <a:lnTo>
                      <a:pt x="97" y="154"/>
                    </a:lnTo>
                    <a:lnTo>
                      <a:pt x="98" y="154"/>
                    </a:lnTo>
                    <a:lnTo>
                      <a:pt x="99" y="154"/>
                    </a:lnTo>
                    <a:lnTo>
                      <a:pt x="101" y="154"/>
                    </a:lnTo>
                    <a:lnTo>
                      <a:pt x="102" y="154"/>
                    </a:lnTo>
                    <a:lnTo>
                      <a:pt x="103" y="154"/>
                    </a:lnTo>
                    <a:lnTo>
                      <a:pt x="104" y="155"/>
                    </a:lnTo>
                    <a:lnTo>
                      <a:pt x="105" y="155"/>
                    </a:lnTo>
                    <a:lnTo>
                      <a:pt x="105" y="156"/>
                    </a:lnTo>
                    <a:lnTo>
                      <a:pt x="106" y="157"/>
                    </a:lnTo>
                    <a:lnTo>
                      <a:pt x="107" y="157"/>
                    </a:lnTo>
                    <a:lnTo>
                      <a:pt x="108" y="157"/>
                    </a:lnTo>
                    <a:lnTo>
                      <a:pt x="109" y="158"/>
                    </a:lnTo>
                    <a:lnTo>
                      <a:pt x="110" y="158"/>
                    </a:lnTo>
                    <a:lnTo>
                      <a:pt x="111" y="158"/>
                    </a:lnTo>
                    <a:lnTo>
                      <a:pt x="112" y="158"/>
                    </a:lnTo>
                    <a:lnTo>
                      <a:pt x="113" y="158"/>
                    </a:lnTo>
                    <a:lnTo>
                      <a:pt x="114" y="158"/>
                    </a:lnTo>
                    <a:lnTo>
                      <a:pt x="115" y="158"/>
                    </a:lnTo>
                    <a:lnTo>
                      <a:pt x="116" y="158"/>
                    </a:lnTo>
                    <a:lnTo>
                      <a:pt x="117" y="158"/>
                    </a:lnTo>
                    <a:lnTo>
                      <a:pt x="118" y="158"/>
                    </a:lnTo>
                    <a:lnTo>
                      <a:pt x="119" y="158"/>
                    </a:lnTo>
                    <a:lnTo>
                      <a:pt x="122" y="158"/>
                    </a:lnTo>
                    <a:lnTo>
                      <a:pt x="125" y="158"/>
                    </a:lnTo>
                    <a:lnTo>
                      <a:pt x="128" y="157"/>
                    </a:lnTo>
                    <a:lnTo>
                      <a:pt x="130" y="157"/>
                    </a:lnTo>
                    <a:lnTo>
                      <a:pt x="132" y="157"/>
                    </a:lnTo>
                    <a:lnTo>
                      <a:pt x="133" y="156"/>
                    </a:lnTo>
                    <a:lnTo>
                      <a:pt x="134" y="156"/>
                    </a:lnTo>
                    <a:lnTo>
                      <a:pt x="135" y="155"/>
                    </a:lnTo>
                    <a:lnTo>
                      <a:pt x="136" y="155"/>
                    </a:lnTo>
                    <a:lnTo>
                      <a:pt x="138" y="155"/>
                    </a:lnTo>
                    <a:lnTo>
                      <a:pt x="141" y="156"/>
                    </a:lnTo>
                    <a:lnTo>
                      <a:pt x="145" y="156"/>
                    </a:lnTo>
                    <a:lnTo>
                      <a:pt x="150" y="156"/>
                    </a:lnTo>
                    <a:lnTo>
                      <a:pt x="155" y="156"/>
                    </a:lnTo>
                    <a:lnTo>
                      <a:pt x="160" y="157"/>
                    </a:lnTo>
                    <a:lnTo>
                      <a:pt x="166" y="157"/>
                    </a:lnTo>
                    <a:lnTo>
                      <a:pt x="171" y="157"/>
                    </a:lnTo>
                    <a:lnTo>
                      <a:pt x="177" y="157"/>
                    </a:lnTo>
                    <a:lnTo>
                      <a:pt x="182" y="158"/>
                    </a:lnTo>
                    <a:lnTo>
                      <a:pt x="186" y="158"/>
                    </a:lnTo>
                    <a:lnTo>
                      <a:pt x="190" y="158"/>
                    </a:lnTo>
                    <a:lnTo>
                      <a:pt x="193" y="158"/>
                    </a:lnTo>
                    <a:lnTo>
                      <a:pt x="195" y="159"/>
                    </a:lnTo>
                    <a:lnTo>
                      <a:pt x="196" y="159"/>
                    </a:lnTo>
                    <a:lnTo>
                      <a:pt x="196" y="157"/>
                    </a:lnTo>
                    <a:lnTo>
                      <a:pt x="196" y="154"/>
                    </a:lnTo>
                    <a:lnTo>
                      <a:pt x="196" y="148"/>
                    </a:lnTo>
                    <a:lnTo>
                      <a:pt x="196" y="139"/>
                    </a:lnTo>
                    <a:lnTo>
                      <a:pt x="196" y="129"/>
                    </a:lnTo>
                    <a:lnTo>
                      <a:pt x="197" y="126"/>
                    </a:lnTo>
                    <a:lnTo>
                      <a:pt x="198" y="124"/>
                    </a:lnTo>
                    <a:lnTo>
                      <a:pt x="200" y="122"/>
                    </a:lnTo>
                    <a:lnTo>
                      <a:pt x="203" y="121"/>
                    </a:lnTo>
                    <a:lnTo>
                      <a:pt x="206" y="120"/>
                    </a:lnTo>
                    <a:lnTo>
                      <a:pt x="210" y="119"/>
                    </a:lnTo>
                    <a:lnTo>
                      <a:pt x="214" y="119"/>
                    </a:lnTo>
                    <a:lnTo>
                      <a:pt x="218" y="119"/>
                    </a:lnTo>
                    <a:lnTo>
                      <a:pt x="224" y="119"/>
                    </a:lnTo>
                    <a:lnTo>
                      <a:pt x="228" y="119"/>
                    </a:lnTo>
                    <a:lnTo>
                      <a:pt x="231" y="121"/>
                    </a:lnTo>
                    <a:lnTo>
                      <a:pt x="233" y="122"/>
                    </a:lnTo>
                    <a:lnTo>
                      <a:pt x="234" y="125"/>
                    </a:lnTo>
                    <a:lnTo>
                      <a:pt x="235" y="127"/>
                    </a:lnTo>
                    <a:lnTo>
                      <a:pt x="236" y="129"/>
                    </a:lnTo>
                    <a:lnTo>
                      <a:pt x="236" y="131"/>
                    </a:lnTo>
                    <a:lnTo>
                      <a:pt x="236" y="136"/>
                    </a:lnTo>
                    <a:lnTo>
                      <a:pt x="236" y="145"/>
                    </a:lnTo>
                    <a:lnTo>
                      <a:pt x="237" y="154"/>
                    </a:lnTo>
                    <a:lnTo>
                      <a:pt x="237" y="158"/>
                    </a:lnTo>
                    <a:lnTo>
                      <a:pt x="236" y="160"/>
                    </a:lnTo>
                    <a:lnTo>
                      <a:pt x="236" y="163"/>
                    </a:lnTo>
                    <a:lnTo>
                      <a:pt x="235" y="165"/>
                    </a:lnTo>
                    <a:lnTo>
                      <a:pt x="235" y="167"/>
                    </a:lnTo>
                    <a:lnTo>
                      <a:pt x="234" y="167"/>
                    </a:lnTo>
                    <a:lnTo>
                      <a:pt x="233" y="168"/>
                    </a:lnTo>
                    <a:lnTo>
                      <a:pt x="232" y="169"/>
                    </a:lnTo>
                    <a:lnTo>
                      <a:pt x="231" y="169"/>
                    </a:lnTo>
                    <a:lnTo>
                      <a:pt x="229" y="170"/>
                    </a:lnTo>
                    <a:lnTo>
                      <a:pt x="227" y="171"/>
                    </a:lnTo>
                    <a:lnTo>
                      <a:pt x="225" y="171"/>
                    </a:lnTo>
                    <a:lnTo>
                      <a:pt x="223" y="171"/>
                    </a:lnTo>
                    <a:lnTo>
                      <a:pt x="222" y="171"/>
                    </a:lnTo>
                    <a:lnTo>
                      <a:pt x="221" y="171"/>
                    </a:lnTo>
                    <a:lnTo>
                      <a:pt x="220" y="171"/>
                    </a:lnTo>
                    <a:lnTo>
                      <a:pt x="219" y="171"/>
                    </a:lnTo>
                    <a:lnTo>
                      <a:pt x="218" y="171"/>
                    </a:lnTo>
                    <a:lnTo>
                      <a:pt x="217" y="171"/>
                    </a:lnTo>
                    <a:lnTo>
                      <a:pt x="216" y="171"/>
                    </a:lnTo>
                    <a:lnTo>
                      <a:pt x="215" y="171"/>
                    </a:lnTo>
                    <a:lnTo>
                      <a:pt x="214" y="171"/>
                    </a:lnTo>
                    <a:lnTo>
                      <a:pt x="213" y="170"/>
                    </a:lnTo>
                    <a:lnTo>
                      <a:pt x="212" y="170"/>
                    </a:lnTo>
                    <a:lnTo>
                      <a:pt x="211" y="169"/>
                    </a:lnTo>
                    <a:lnTo>
                      <a:pt x="210" y="169"/>
                    </a:lnTo>
                    <a:lnTo>
                      <a:pt x="209" y="168"/>
                    </a:lnTo>
                    <a:lnTo>
                      <a:pt x="208" y="167"/>
                    </a:lnTo>
                    <a:lnTo>
                      <a:pt x="207" y="166"/>
                    </a:lnTo>
                    <a:lnTo>
                      <a:pt x="206" y="165"/>
                    </a:lnTo>
                    <a:lnTo>
                      <a:pt x="204" y="162"/>
                    </a:lnTo>
                    <a:lnTo>
                      <a:pt x="202" y="157"/>
                    </a:lnTo>
                    <a:lnTo>
                      <a:pt x="202" y="153"/>
                    </a:lnTo>
                    <a:lnTo>
                      <a:pt x="201" y="149"/>
                    </a:lnTo>
                    <a:lnTo>
                      <a:pt x="202" y="144"/>
                    </a:lnTo>
                    <a:lnTo>
                      <a:pt x="202" y="141"/>
                    </a:lnTo>
                    <a:lnTo>
                      <a:pt x="203" y="137"/>
                    </a:lnTo>
                    <a:lnTo>
                      <a:pt x="204" y="135"/>
                    </a:lnTo>
                    <a:lnTo>
                      <a:pt x="204" y="133"/>
                    </a:lnTo>
                    <a:lnTo>
                      <a:pt x="205" y="131"/>
                    </a:lnTo>
                    <a:lnTo>
                      <a:pt x="207" y="130"/>
                    </a:lnTo>
                    <a:lnTo>
                      <a:pt x="208" y="129"/>
                    </a:lnTo>
                    <a:lnTo>
                      <a:pt x="209" y="128"/>
                    </a:lnTo>
                    <a:lnTo>
                      <a:pt x="210" y="127"/>
                    </a:lnTo>
                    <a:lnTo>
                      <a:pt x="212" y="127"/>
                    </a:lnTo>
                    <a:lnTo>
                      <a:pt x="213" y="127"/>
                    </a:lnTo>
                    <a:lnTo>
                      <a:pt x="213" y="128"/>
                    </a:lnTo>
                    <a:lnTo>
                      <a:pt x="213" y="130"/>
                    </a:lnTo>
                    <a:lnTo>
                      <a:pt x="213" y="132"/>
                    </a:lnTo>
                    <a:lnTo>
                      <a:pt x="213" y="133"/>
                    </a:lnTo>
                    <a:lnTo>
                      <a:pt x="212" y="133"/>
                    </a:lnTo>
                    <a:lnTo>
                      <a:pt x="211" y="135"/>
                    </a:lnTo>
                    <a:lnTo>
                      <a:pt x="210" y="136"/>
                    </a:lnTo>
                    <a:lnTo>
                      <a:pt x="209" y="137"/>
                    </a:lnTo>
                    <a:lnTo>
                      <a:pt x="208" y="139"/>
                    </a:lnTo>
                    <a:lnTo>
                      <a:pt x="207" y="141"/>
                    </a:lnTo>
                    <a:lnTo>
                      <a:pt x="206" y="144"/>
                    </a:lnTo>
                    <a:lnTo>
                      <a:pt x="206" y="146"/>
                    </a:lnTo>
                    <a:lnTo>
                      <a:pt x="206" y="150"/>
                    </a:lnTo>
                    <a:lnTo>
                      <a:pt x="207" y="153"/>
                    </a:lnTo>
                    <a:lnTo>
                      <a:pt x="208" y="156"/>
                    </a:lnTo>
                    <a:lnTo>
                      <a:pt x="209" y="159"/>
                    </a:lnTo>
                    <a:lnTo>
                      <a:pt x="210" y="161"/>
                    </a:lnTo>
                    <a:lnTo>
                      <a:pt x="212" y="163"/>
                    </a:lnTo>
                    <a:lnTo>
                      <a:pt x="214" y="164"/>
                    </a:lnTo>
                    <a:lnTo>
                      <a:pt x="217" y="165"/>
                    </a:lnTo>
                    <a:lnTo>
                      <a:pt x="218" y="165"/>
                    </a:lnTo>
                    <a:lnTo>
                      <a:pt x="219" y="165"/>
                    </a:lnTo>
                    <a:lnTo>
                      <a:pt x="220" y="165"/>
                    </a:lnTo>
                    <a:lnTo>
                      <a:pt x="221" y="165"/>
                    </a:lnTo>
                    <a:lnTo>
                      <a:pt x="222" y="164"/>
                    </a:lnTo>
                    <a:lnTo>
                      <a:pt x="223" y="164"/>
                    </a:lnTo>
                    <a:lnTo>
                      <a:pt x="223" y="163"/>
                    </a:lnTo>
                    <a:lnTo>
                      <a:pt x="224" y="162"/>
                    </a:lnTo>
                    <a:lnTo>
                      <a:pt x="226" y="160"/>
                    </a:lnTo>
                    <a:lnTo>
                      <a:pt x="227" y="156"/>
                    </a:lnTo>
                    <a:lnTo>
                      <a:pt x="228" y="152"/>
                    </a:lnTo>
                    <a:lnTo>
                      <a:pt x="228" y="146"/>
                    </a:lnTo>
                    <a:lnTo>
                      <a:pt x="227" y="141"/>
                    </a:lnTo>
                    <a:lnTo>
                      <a:pt x="225" y="137"/>
                    </a:lnTo>
                    <a:lnTo>
                      <a:pt x="223" y="135"/>
                    </a:lnTo>
                    <a:lnTo>
                      <a:pt x="222" y="134"/>
                    </a:lnTo>
                    <a:lnTo>
                      <a:pt x="220" y="138"/>
                    </a:lnTo>
                    <a:lnTo>
                      <a:pt x="221" y="138"/>
                    </a:lnTo>
                    <a:lnTo>
                      <a:pt x="222" y="140"/>
                    </a:lnTo>
                    <a:lnTo>
                      <a:pt x="223" y="142"/>
                    </a:lnTo>
                    <a:lnTo>
                      <a:pt x="224" y="146"/>
                    </a:lnTo>
                    <a:lnTo>
                      <a:pt x="224" y="151"/>
                    </a:lnTo>
                    <a:lnTo>
                      <a:pt x="224" y="155"/>
                    </a:lnTo>
                    <a:lnTo>
                      <a:pt x="223" y="157"/>
                    </a:lnTo>
                    <a:lnTo>
                      <a:pt x="222" y="160"/>
                    </a:lnTo>
                    <a:lnTo>
                      <a:pt x="221" y="160"/>
                    </a:lnTo>
                    <a:lnTo>
                      <a:pt x="220" y="161"/>
                    </a:lnTo>
                    <a:lnTo>
                      <a:pt x="218" y="161"/>
                    </a:lnTo>
                    <a:lnTo>
                      <a:pt x="217" y="161"/>
                    </a:lnTo>
                    <a:lnTo>
                      <a:pt x="215" y="161"/>
                    </a:lnTo>
                    <a:lnTo>
                      <a:pt x="214" y="160"/>
                    </a:lnTo>
                    <a:lnTo>
                      <a:pt x="213" y="158"/>
                    </a:lnTo>
                    <a:lnTo>
                      <a:pt x="212" y="156"/>
                    </a:lnTo>
                    <a:lnTo>
                      <a:pt x="211" y="154"/>
                    </a:lnTo>
                    <a:lnTo>
                      <a:pt x="210" y="152"/>
                    </a:lnTo>
                    <a:lnTo>
                      <a:pt x="210" y="149"/>
                    </a:lnTo>
                    <a:lnTo>
                      <a:pt x="210" y="146"/>
                    </a:lnTo>
                    <a:lnTo>
                      <a:pt x="211" y="142"/>
                    </a:lnTo>
                    <a:lnTo>
                      <a:pt x="213" y="138"/>
                    </a:lnTo>
                    <a:lnTo>
                      <a:pt x="214" y="136"/>
                    </a:lnTo>
                    <a:lnTo>
                      <a:pt x="215" y="135"/>
                    </a:lnTo>
                    <a:lnTo>
                      <a:pt x="216" y="135"/>
                    </a:lnTo>
                    <a:lnTo>
                      <a:pt x="216" y="133"/>
                    </a:lnTo>
                    <a:lnTo>
                      <a:pt x="216" y="123"/>
                    </a:lnTo>
                    <a:lnTo>
                      <a:pt x="214" y="123"/>
                    </a:lnTo>
                    <a:lnTo>
                      <a:pt x="213" y="123"/>
                    </a:lnTo>
                    <a:lnTo>
                      <a:pt x="211" y="123"/>
                    </a:lnTo>
                    <a:lnTo>
                      <a:pt x="209" y="124"/>
                    </a:lnTo>
                    <a:lnTo>
                      <a:pt x="206" y="125"/>
                    </a:lnTo>
                    <a:lnTo>
                      <a:pt x="204" y="127"/>
                    </a:lnTo>
                    <a:lnTo>
                      <a:pt x="202" y="130"/>
                    </a:lnTo>
                    <a:lnTo>
                      <a:pt x="200" y="133"/>
                    </a:lnTo>
                    <a:lnTo>
                      <a:pt x="199" y="137"/>
                    </a:lnTo>
                    <a:lnTo>
                      <a:pt x="199" y="141"/>
                    </a:lnTo>
                    <a:lnTo>
                      <a:pt x="198" y="145"/>
                    </a:lnTo>
                    <a:lnTo>
                      <a:pt x="198" y="150"/>
                    </a:lnTo>
                    <a:lnTo>
                      <a:pt x="198" y="155"/>
                    </a:lnTo>
                    <a:lnTo>
                      <a:pt x="199" y="159"/>
                    </a:lnTo>
                    <a:lnTo>
                      <a:pt x="201" y="164"/>
                    </a:lnTo>
                    <a:lnTo>
                      <a:pt x="204" y="168"/>
                    </a:lnTo>
                    <a:lnTo>
                      <a:pt x="205" y="169"/>
                    </a:lnTo>
                    <a:lnTo>
                      <a:pt x="206" y="171"/>
                    </a:lnTo>
                    <a:lnTo>
                      <a:pt x="208" y="172"/>
                    </a:lnTo>
                    <a:lnTo>
                      <a:pt x="210" y="173"/>
                    </a:lnTo>
                    <a:lnTo>
                      <a:pt x="212" y="174"/>
                    </a:lnTo>
                    <a:lnTo>
                      <a:pt x="214" y="174"/>
                    </a:lnTo>
                    <a:lnTo>
                      <a:pt x="217" y="175"/>
                    </a:lnTo>
                    <a:lnTo>
                      <a:pt x="219" y="175"/>
                    </a:lnTo>
                    <a:lnTo>
                      <a:pt x="220" y="175"/>
                    </a:lnTo>
                    <a:lnTo>
                      <a:pt x="221" y="175"/>
                    </a:lnTo>
                    <a:lnTo>
                      <a:pt x="222" y="175"/>
                    </a:lnTo>
                    <a:lnTo>
                      <a:pt x="223" y="175"/>
                    </a:lnTo>
                    <a:lnTo>
                      <a:pt x="226" y="175"/>
                    </a:lnTo>
                    <a:lnTo>
                      <a:pt x="228" y="174"/>
                    </a:lnTo>
                    <a:lnTo>
                      <a:pt x="231" y="174"/>
                    </a:lnTo>
                    <a:lnTo>
                      <a:pt x="232" y="173"/>
                    </a:lnTo>
                    <a:lnTo>
                      <a:pt x="234" y="172"/>
                    </a:lnTo>
                    <a:lnTo>
                      <a:pt x="236" y="171"/>
                    </a:lnTo>
                    <a:lnTo>
                      <a:pt x="237" y="170"/>
                    </a:lnTo>
                    <a:lnTo>
                      <a:pt x="238" y="169"/>
                    </a:lnTo>
                    <a:lnTo>
                      <a:pt x="238" y="168"/>
                    </a:lnTo>
                    <a:lnTo>
                      <a:pt x="238" y="167"/>
                    </a:lnTo>
                    <a:lnTo>
                      <a:pt x="239" y="165"/>
                    </a:lnTo>
                    <a:lnTo>
                      <a:pt x="240" y="161"/>
                    </a:lnTo>
                    <a:lnTo>
                      <a:pt x="240" y="158"/>
                    </a:lnTo>
                    <a:lnTo>
                      <a:pt x="240" y="154"/>
                    </a:lnTo>
                    <a:lnTo>
                      <a:pt x="240" y="144"/>
                    </a:lnTo>
                    <a:lnTo>
                      <a:pt x="240" y="135"/>
                    </a:lnTo>
                    <a:lnTo>
                      <a:pt x="240" y="131"/>
                    </a:lnTo>
                    <a:lnTo>
                      <a:pt x="239" y="129"/>
                    </a:lnTo>
                    <a:lnTo>
                      <a:pt x="239" y="126"/>
                    </a:lnTo>
                    <a:lnTo>
                      <a:pt x="237" y="123"/>
                    </a:lnTo>
                    <a:lnTo>
                      <a:pt x="236" y="121"/>
                    </a:lnTo>
                    <a:lnTo>
                      <a:pt x="234" y="118"/>
                    </a:lnTo>
                    <a:lnTo>
                      <a:pt x="232" y="117"/>
                    </a:lnTo>
                    <a:lnTo>
                      <a:pt x="228" y="116"/>
                    </a:lnTo>
                    <a:lnTo>
                      <a:pt x="224" y="115"/>
                    </a:lnTo>
                    <a:lnTo>
                      <a:pt x="218" y="115"/>
                    </a:lnTo>
                    <a:lnTo>
                      <a:pt x="214" y="115"/>
                    </a:lnTo>
                    <a:lnTo>
                      <a:pt x="210" y="115"/>
                    </a:lnTo>
                    <a:lnTo>
                      <a:pt x="206" y="116"/>
                    </a:lnTo>
                    <a:lnTo>
                      <a:pt x="202" y="117"/>
                    </a:lnTo>
                    <a:lnTo>
                      <a:pt x="199" y="119"/>
                    </a:lnTo>
                    <a:lnTo>
                      <a:pt x="196" y="121"/>
                    </a:lnTo>
                    <a:lnTo>
                      <a:pt x="194" y="125"/>
                    </a:lnTo>
                    <a:lnTo>
                      <a:pt x="193" y="129"/>
                    </a:lnTo>
                    <a:lnTo>
                      <a:pt x="192" y="137"/>
                    </a:lnTo>
                    <a:lnTo>
                      <a:pt x="192" y="144"/>
                    </a:lnTo>
                    <a:lnTo>
                      <a:pt x="192" y="150"/>
                    </a:lnTo>
                    <a:lnTo>
                      <a:pt x="192" y="155"/>
                    </a:lnTo>
                    <a:lnTo>
                      <a:pt x="191" y="155"/>
                    </a:lnTo>
                    <a:lnTo>
                      <a:pt x="188" y="154"/>
                    </a:lnTo>
                    <a:lnTo>
                      <a:pt x="185" y="154"/>
                    </a:lnTo>
                    <a:lnTo>
                      <a:pt x="181" y="154"/>
                    </a:lnTo>
                    <a:lnTo>
                      <a:pt x="177" y="154"/>
                    </a:lnTo>
                    <a:lnTo>
                      <a:pt x="172" y="153"/>
                    </a:lnTo>
                    <a:lnTo>
                      <a:pt x="167" y="153"/>
                    </a:lnTo>
                    <a:lnTo>
                      <a:pt x="162" y="153"/>
                    </a:lnTo>
                    <a:lnTo>
                      <a:pt x="157" y="153"/>
                    </a:lnTo>
                    <a:lnTo>
                      <a:pt x="152" y="152"/>
                    </a:lnTo>
                    <a:lnTo>
                      <a:pt x="147" y="152"/>
                    </a:lnTo>
                    <a:lnTo>
                      <a:pt x="143" y="152"/>
                    </a:lnTo>
                    <a:lnTo>
                      <a:pt x="140" y="151"/>
                    </a:lnTo>
                    <a:lnTo>
                      <a:pt x="137" y="151"/>
                    </a:lnTo>
                    <a:lnTo>
                      <a:pt x="135" y="151"/>
                    </a:lnTo>
                    <a:lnTo>
                      <a:pt x="134" y="151"/>
                    </a:lnTo>
                    <a:lnTo>
                      <a:pt x="134" y="152"/>
                    </a:lnTo>
                    <a:lnTo>
                      <a:pt x="133" y="152"/>
                    </a:lnTo>
                    <a:lnTo>
                      <a:pt x="132" y="153"/>
                    </a:lnTo>
                    <a:lnTo>
                      <a:pt x="130" y="153"/>
                    </a:lnTo>
                    <a:lnTo>
                      <a:pt x="128" y="154"/>
                    </a:lnTo>
                    <a:lnTo>
                      <a:pt x="125" y="154"/>
                    </a:lnTo>
                    <a:lnTo>
                      <a:pt x="123" y="154"/>
                    </a:lnTo>
                    <a:lnTo>
                      <a:pt x="119" y="154"/>
                    </a:lnTo>
                    <a:lnTo>
                      <a:pt x="118" y="154"/>
                    </a:lnTo>
                    <a:lnTo>
                      <a:pt x="117" y="154"/>
                    </a:lnTo>
                    <a:lnTo>
                      <a:pt x="115" y="154"/>
                    </a:lnTo>
                    <a:lnTo>
                      <a:pt x="114" y="154"/>
                    </a:lnTo>
                    <a:lnTo>
                      <a:pt x="112" y="154"/>
                    </a:lnTo>
                    <a:lnTo>
                      <a:pt x="111" y="154"/>
                    </a:lnTo>
                    <a:lnTo>
                      <a:pt x="109" y="154"/>
                    </a:lnTo>
                    <a:lnTo>
                      <a:pt x="108" y="153"/>
                    </a:lnTo>
                    <a:lnTo>
                      <a:pt x="107" y="152"/>
                    </a:lnTo>
                    <a:lnTo>
                      <a:pt x="105" y="150"/>
                    </a:lnTo>
                    <a:lnTo>
                      <a:pt x="95" y="150"/>
                    </a:lnTo>
                    <a:lnTo>
                      <a:pt x="95" y="152"/>
                    </a:lnTo>
                    <a:lnTo>
                      <a:pt x="94" y="152"/>
                    </a:lnTo>
                    <a:lnTo>
                      <a:pt x="94" y="153"/>
                    </a:lnTo>
                    <a:lnTo>
                      <a:pt x="93" y="153"/>
                    </a:lnTo>
                    <a:lnTo>
                      <a:pt x="92" y="154"/>
                    </a:lnTo>
                    <a:lnTo>
                      <a:pt x="90" y="155"/>
                    </a:lnTo>
                    <a:lnTo>
                      <a:pt x="88" y="155"/>
                    </a:lnTo>
                    <a:lnTo>
                      <a:pt x="85" y="156"/>
                    </a:lnTo>
                    <a:lnTo>
                      <a:pt x="81" y="156"/>
                    </a:lnTo>
                    <a:lnTo>
                      <a:pt x="80" y="156"/>
                    </a:lnTo>
                    <a:lnTo>
                      <a:pt x="79" y="155"/>
                    </a:lnTo>
                    <a:lnTo>
                      <a:pt x="78" y="155"/>
                    </a:lnTo>
                    <a:lnTo>
                      <a:pt x="77" y="154"/>
                    </a:lnTo>
                    <a:lnTo>
                      <a:pt x="76" y="152"/>
                    </a:lnTo>
                    <a:lnTo>
                      <a:pt x="74" y="154"/>
                    </a:lnTo>
                    <a:lnTo>
                      <a:pt x="73" y="155"/>
                    </a:lnTo>
                    <a:lnTo>
                      <a:pt x="72" y="156"/>
                    </a:lnTo>
                    <a:lnTo>
                      <a:pt x="70" y="157"/>
                    </a:lnTo>
                    <a:lnTo>
                      <a:pt x="69" y="157"/>
                    </a:lnTo>
                    <a:lnTo>
                      <a:pt x="68" y="157"/>
                    </a:lnTo>
                    <a:lnTo>
                      <a:pt x="67" y="157"/>
                    </a:lnTo>
                    <a:lnTo>
                      <a:pt x="66" y="157"/>
                    </a:lnTo>
                    <a:lnTo>
                      <a:pt x="65" y="157"/>
                    </a:lnTo>
                    <a:lnTo>
                      <a:pt x="63" y="157"/>
                    </a:lnTo>
                    <a:lnTo>
                      <a:pt x="62" y="158"/>
                    </a:lnTo>
                    <a:lnTo>
                      <a:pt x="60" y="158"/>
                    </a:lnTo>
                    <a:lnTo>
                      <a:pt x="58" y="158"/>
                    </a:lnTo>
                    <a:lnTo>
                      <a:pt x="57" y="158"/>
                    </a:lnTo>
                    <a:lnTo>
                      <a:pt x="56" y="158"/>
                    </a:lnTo>
                    <a:lnTo>
                      <a:pt x="55" y="158"/>
                    </a:lnTo>
                    <a:lnTo>
                      <a:pt x="54" y="157"/>
                    </a:lnTo>
                    <a:lnTo>
                      <a:pt x="53" y="157"/>
                    </a:lnTo>
                    <a:lnTo>
                      <a:pt x="52" y="156"/>
                    </a:lnTo>
                    <a:lnTo>
                      <a:pt x="51" y="155"/>
                    </a:lnTo>
                    <a:lnTo>
                      <a:pt x="49" y="152"/>
                    </a:lnTo>
                    <a:lnTo>
                      <a:pt x="48" y="149"/>
                    </a:lnTo>
                    <a:lnTo>
                      <a:pt x="47" y="145"/>
                    </a:lnTo>
                    <a:lnTo>
                      <a:pt x="47" y="140"/>
                    </a:lnTo>
                    <a:lnTo>
                      <a:pt x="47" y="139"/>
                    </a:lnTo>
                    <a:lnTo>
                      <a:pt x="47" y="134"/>
                    </a:lnTo>
                    <a:lnTo>
                      <a:pt x="48" y="130"/>
                    </a:lnTo>
                    <a:lnTo>
                      <a:pt x="49" y="126"/>
                    </a:lnTo>
                    <a:lnTo>
                      <a:pt x="51" y="124"/>
                    </a:lnTo>
                    <a:lnTo>
                      <a:pt x="52" y="123"/>
                    </a:lnTo>
                    <a:lnTo>
                      <a:pt x="53" y="123"/>
                    </a:lnTo>
                    <a:lnTo>
                      <a:pt x="54" y="122"/>
                    </a:lnTo>
                    <a:lnTo>
                      <a:pt x="55" y="122"/>
                    </a:lnTo>
                    <a:lnTo>
                      <a:pt x="56" y="122"/>
                    </a:lnTo>
                    <a:lnTo>
                      <a:pt x="57" y="122"/>
                    </a:lnTo>
                    <a:lnTo>
                      <a:pt x="58" y="122"/>
                    </a:lnTo>
                    <a:lnTo>
                      <a:pt x="59" y="123"/>
                    </a:lnTo>
                    <a:lnTo>
                      <a:pt x="60" y="124"/>
                    </a:lnTo>
                    <a:lnTo>
                      <a:pt x="61" y="125"/>
                    </a:lnTo>
                    <a:lnTo>
                      <a:pt x="63" y="126"/>
                    </a:lnTo>
                    <a:lnTo>
                      <a:pt x="63" y="128"/>
                    </a:lnTo>
                    <a:lnTo>
                      <a:pt x="64" y="130"/>
                    </a:lnTo>
                    <a:lnTo>
                      <a:pt x="65" y="133"/>
                    </a:lnTo>
                    <a:lnTo>
                      <a:pt x="64" y="132"/>
                    </a:lnTo>
                    <a:lnTo>
                      <a:pt x="63" y="132"/>
                    </a:lnTo>
                    <a:lnTo>
                      <a:pt x="62" y="132"/>
                    </a:lnTo>
                    <a:lnTo>
                      <a:pt x="61" y="131"/>
                    </a:lnTo>
                    <a:lnTo>
                      <a:pt x="61" y="130"/>
                    </a:lnTo>
                    <a:lnTo>
                      <a:pt x="60" y="129"/>
                    </a:lnTo>
                    <a:lnTo>
                      <a:pt x="59" y="129"/>
                    </a:lnTo>
                    <a:lnTo>
                      <a:pt x="58" y="129"/>
                    </a:lnTo>
                    <a:lnTo>
                      <a:pt x="57" y="128"/>
                    </a:lnTo>
                    <a:lnTo>
                      <a:pt x="56" y="128"/>
                    </a:lnTo>
                    <a:lnTo>
                      <a:pt x="54" y="129"/>
                    </a:lnTo>
                    <a:lnTo>
                      <a:pt x="53" y="129"/>
                    </a:lnTo>
                    <a:lnTo>
                      <a:pt x="52" y="131"/>
                    </a:lnTo>
                    <a:lnTo>
                      <a:pt x="51" y="133"/>
                    </a:lnTo>
                    <a:lnTo>
                      <a:pt x="50" y="135"/>
                    </a:lnTo>
                    <a:lnTo>
                      <a:pt x="50" y="137"/>
                    </a:lnTo>
                    <a:lnTo>
                      <a:pt x="49" y="139"/>
                    </a:lnTo>
                    <a:lnTo>
                      <a:pt x="49" y="141"/>
                    </a:lnTo>
                    <a:lnTo>
                      <a:pt x="49" y="142"/>
                    </a:lnTo>
                    <a:lnTo>
                      <a:pt x="50" y="144"/>
                    </a:lnTo>
                    <a:lnTo>
                      <a:pt x="50" y="146"/>
                    </a:lnTo>
                    <a:lnTo>
                      <a:pt x="51" y="148"/>
                    </a:lnTo>
                    <a:lnTo>
                      <a:pt x="52" y="150"/>
                    </a:lnTo>
                    <a:lnTo>
                      <a:pt x="53" y="152"/>
                    </a:lnTo>
                    <a:lnTo>
                      <a:pt x="54" y="153"/>
                    </a:lnTo>
                    <a:lnTo>
                      <a:pt x="56" y="153"/>
                    </a:lnTo>
                    <a:lnTo>
                      <a:pt x="57" y="153"/>
                    </a:lnTo>
                    <a:lnTo>
                      <a:pt x="58" y="153"/>
                    </a:lnTo>
                    <a:lnTo>
                      <a:pt x="59" y="152"/>
                    </a:lnTo>
                    <a:lnTo>
                      <a:pt x="60" y="152"/>
                    </a:lnTo>
                    <a:lnTo>
                      <a:pt x="62" y="150"/>
                    </a:lnTo>
                    <a:lnTo>
                      <a:pt x="63" y="148"/>
                    </a:lnTo>
                    <a:lnTo>
                      <a:pt x="63" y="145"/>
                    </a:lnTo>
                    <a:lnTo>
                      <a:pt x="63" y="143"/>
                    </a:lnTo>
                    <a:lnTo>
                      <a:pt x="64" y="143"/>
                    </a:lnTo>
                    <a:lnTo>
                      <a:pt x="66" y="143"/>
                    </a:lnTo>
                    <a:lnTo>
                      <a:pt x="67" y="143"/>
                    </a:lnTo>
                    <a:lnTo>
                      <a:pt x="68" y="142"/>
                    </a:lnTo>
                    <a:lnTo>
                      <a:pt x="68" y="144"/>
                    </a:lnTo>
                    <a:lnTo>
                      <a:pt x="68" y="145"/>
                    </a:lnTo>
                    <a:lnTo>
                      <a:pt x="68" y="146"/>
                    </a:lnTo>
                    <a:lnTo>
                      <a:pt x="189" y="148"/>
                    </a:lnTo>
                    <a:lnTo>
                      <a:pt x="189" y="134"/>
                    </a:lnTo>
                    <a:lnTo>
                      <a:pt x="188" y="134"/>
                    </a:lnTo>
                    <a:lnTo>
                      <a:pt x="184" y="134"/>
                    </a:lnTo>
                    <a:lnTo>
                      <a:pt x="179" y="133"/>
                    </a:lnTo>
                    <a:lnTo>
                      <a:pt x="171" y="133"/>
                    </a:lnTo>
                    <a:lnTo>
                      <a:pt x="163" y="133"/>
                    </a:lnTo>
                    <a:lnTo>
                      <a:pt x="154" y="133"/>
                    </a:lnTo>
                    <a:lnTo>
                      <a:pt x="143" y="133"/>
                    </a:lnTo>
                    <a:lnTo>
                      <a:pt x="133" y="133"/>
                    </a:lnTo>
                    <a:lnTo>
                      <a:pt x="122" y="133"/>
                    </a:lnTo>
                    <a:lnTo>
                      <a:pt x="112" y="133"/>
                    </a:lnTo>
                    <a:lnTo>
                      <a:pt x="102" y="132"/>
                    </a:lnTo>
                    <a:lnTo>
                      <a:pt x="93" y="132"/>
                    </a:lnTo>
                    <a:lnTo>
                      <a:pt x="86" y="132"/>
                    </a:lnTo>
                    <a:lnTo>
                      <a:pt x="80" y="132"/>
                    </a:lnTo>
                    <a:lnTo>
                      <a:pt x="76" y="132"/>
                    </a:lnTo>
                    <a:lnTo>
                      <a:pt x="74" y="132"/>
                    </a:lnTo>
                    <a:lnTo>
                      <a:pt x="74" y="129"/>
                    </a:lnTo>
                    <a:lnTo>
                      <a:pt x="73" y="126"/>
                    </a:lnTo>
                    <a:lnTo>
                      <a:pt x="72" y="123"/>
                    </a:lnTo>
                    <a:lnTo>
                      <a:pt x="70" y="120"/>
                    </a:lnTo>
                    <a:lnTo>
                      <a:pt x="68" y="117"/>
                    </a:lnTo>
                    <a:lnTo>
                      <a:pt x="65" y="115"/>
                    </a:lnTo>
                    <a:lnTo>
                      <a:pt x="62" y="114"/>
                    </a:lnTo>
                    <a:lnTo>
                      <a:pt x="58" y="113"/>
                    </a:lnTo>
                    <a:lnTo>
                      <a:pt x="53" y="113"/>
                    </a:lnTo>
                    <a:lnTo>
                      <a:pt x="49" y="114"/>
                    </a:lnTo>
                    <a:lnTo>
                      <a:pt x="46" y="115"/>
                    </a:lnTo>
                    <a:lnTo>
                      <a:pt x="43" y="117"/>
                    </a:lnTo>
                    <a:lnTo>
                      <a:pt x="41" y="119"/>
                    </a:lnTo>
                    <a:lnTo>
                      <a:pt x="39" y="122"/>
                    </a:lnTo>
                    <a:lnTo>
                      <a:pt x="38" y="125"/>
                    </a:lnTo>
                    <a:lnTo>
                      <a:pt x="38" y="129"/>
                    </a:lnTo>
                    <a:lnTo>
                      <a:pt x="37" y="133"/>
                    </a:lnTo>
                    <a:lnTo>
                      <a:pt x="37" y="137"/>
                    </a:lnTo>
                    <a:lnTo>
                      <a:pt x="37" y="141"/>
                    </a:lnTo>
                    <a:lnTo>
                      <a:pt x="37" y="143"/>
                    </a:lnTo>
                    <a:lnTo>
                      <a:pt x="34" y="143"/>
                    </a:lnTo>
                    <a:lnTo>
                      <a:pt x="31" y="143"/>
                    </a:lnTo>
                    <a:lnTo>
                      <a:pt x="27" y="142"/>
                    </a:lnTo>
                    <a:lnTo>
                      <a:pt x="24" y="142"/>
                    </a:lnTo>
                    <a:lnTo>
                      <a:pt x="20" y="142"/>
                    </a:lnTo>
                    <a:lnTo>
                      <a:pt x="16" y="142"/>
                    </a:lnTo>
                    <a:lnTo>
                      <a:pt x="14" y="142"/>
                    </a:lnTo>
                    <a:lnTo>
                      <a:pt x="12" y="142"/>
                    </a:lnTo>
                    <a:lnTo>
                      <a:pt x="10" y="141"/>
                    </a:lnTo>
                    <a:lnTo>
                      <a:pt x="8" y="141"/>
                    </a:lnTo>
                    <a:lnTo>
                      <a:pt x="6" y="140"/>
                    </a:lnTo>
                    <a:lnTo>
                      <a:pt x="5" y="139"/>
                    </a:lnTo>
                    <a:lnTo>
                      <a:pt x="5" y="138"/>
                    </a:lnTo>
                    <a:lnTo>
                      <a:pt x="4" y="137"/>
                    </a:lnTo>
                    <a:lnTo>
                      <a:pt x="4" y="136"/>
                    </a:lnTo>
                    <a:lnTo>
                      <a:pt x="4" y="135"/>
                    </a:lnTo>
                    <a:lnTo>
                      <a:pt x="4" y="132"/>
                    </a:lnTo>
                    <a:lnTo>
                      <a:pt x="4" y="129"/>
                    </a:lnTo>
                    <a:lnTo>
                      <a:pt x="4" y="124"/>
                    </a:lnTo>
                    <a:lnTo>
                      <a:pt x="4" y="119"/>
                    </a:lnTo>
                    <a:lnTo>
                      <a:pt x="4" y="108"/>
                    </a:lnTo>
                    <a:lnTo>
                      <a:pt x="4" y="97"/>
                    </a:lnTo>
                    <a:lnTo>
                      <a:pt x="4" y="89"/>
                    </a:lnTo>
                    <a:lnTo>
                      <a:pt x="4" y="85"/>
                    </a:lnTo>
                    <a:lnTo>
                      <a:pt x="5" y="81"/>
                    </a:lnTo>
                    <a:lnTo>
                      <a:pt x="6" y="71"/>
                    </a:lnTo>
                    <a:lnTo>
                      <a:pt x="7" y="61"/>
                    </a:lnTo>
                    <a:lnTo>
                      <a:pt x="8" y="56"/>
                    </a:lnTo>
                    <a:lnTo>
                      <a:pt x="8" y="55"/>
                    </a:lnTo>
                    <a:lnTo>
                      <a:pt x="8" y="53"/>
                    </a:lnTo>
                    <a:lnTo>
                      <a:pt x="8" y="51"/>
                    </a:lnTo>
                    <a:lnTo>
                      <a:pt x="9" y="49"/>
                    </a:lnTo>
                    <a:lnTo>
                      <a:pt x="11" y="47"/>
                    </a:lnTo>
                    <a:lnTo>
                      <a:pt x="12" y="45"/>
                    </a:lnTo>
                    <a:lnTo>
                      <a:pt x="15" y="43"/>
                    </a:lnTo>
                    <a:lnTo>
                      <a:pt x="19" y="42"/>
                    </a:lnTo>
                    <a:lnTo>
                      <a:pt x="20" y="41"/>
                    </a:lnTo>
                    <a:lnTo>
                      <a:pt x="23" y="41"/>
                    </a:lnTo>
                    <a:lnTo>
                      <a:pt x="27" y="40"/>
                    </a:lnTo>
                    <a:lnTo>
                      <a:pt x="32" y="39"/>
                    </a:lnTo>
                    <a:lnTo>
                      <a:pt x="37" y="38"/>
                    </a:lnTo>
                    <a:lnTo>
                      <a:pt x="44" y="37"/>
                    </a:lnTo>
                    <a:lnTo>
                      <a:pt x="50" y="36"/>
                    </a:lnTo>
                    <a:lnTo>
                      <a:pt x="58" y="35"/>
                    </a:lnTo>
                    <a:lnTo>
                      <a:pt x="66" y="33"/>
                    </a:lnTo>
                    <a:lnTo>
                      <a:pt x="75" y="32"/>
                    </a:lnTo>
                    <a:lnTo>
                      <a:pt x="84" y="31"/>
                    </a:lnTo>
                    <a:lnTo>
                      <a:pt x="93" y="29"/>
                    </a:lnTo>
                    <a:lnTo>
                      <a:pt x="103" y="27"/>
                    </a:lnTo>
                    <a:lnTo>
                      <a:pt x="113" y="26"/>
                    </a:lnTo>
                    <a:lnTo>
                      <a:pt x="123" y="24"/>
                    </a:lnTo>
                    <a:lnTo>
                      <a:pt x="133" y="22"/>
                    </a:lnTo>
                    <a:lnTo>
                      <a:pt x="142" y="21"/>
                    </a:lnTo>
                    <a:lnTo>
                      <a:pt x="152" y="19"/>
                    </a:lnTo>
                    <a:lnTo>
                      <a:pt x="162" y="18"/>
                    </a:lnTo>
                    <a:lnTo>
                      <a:pt x="171" y="16"/>
                    </a:lnTo>
                    <a:lnTo>
                      <a:pt x="180" y="15"/>
                    </a:lnTo>
                    <a:lnTo>
                      <a:pt x="189" y="13"/>
                    </a:lnTo>
                    <a:lnTo>
                      <a:pt x="197" y="12"/>
                    </a:lnTo>
                    <a:lnTo>
                      <a:pt x="205" y="11"/>
                    </a:lnTo>
                    <a:lnTo>
                      <a:pt x="212" y="10"/>
                    </a:lnTo>
                    <a:lnTo>
                      <a:pt x="218" y="8"/>
                    </a:lnTo>
                    <a:lnTo>
                      <a:pt x="224" y="8"/>
                    </a:lnTo>
                    <a:lnTo>
                      <a:pt x="229" y="7"/>
                    </a:lnTo>
                    <a:lnTo>
                      <a:pt x="232" y="6"/>
                    </a:lnTo>
                    <a:lnTo>
                      <a:pt x="235" y="6"/>
                    </a:lnTo>
                    <a:lnTo>
                      <a:pt x="237" y="5"/>
                    </a:lnTo>
                    <a:lnTo>
                      <a:pt x="238" y="5"/>
                    </a:lnTo>
                    <a:lnTo>
                      <a:pt x="239" y="5"/>
                    </a:lnTo>
                    <a:lnTo>
                      <a:pt x="241" y="5"/>
                    </a:lnTo>
                    <a:lnTo>
                      <a:pt x="242" y="5"/>
                    </a:lnTo>
                    <a:lnTo>
                      <a:pt x="245" y="5"/>
                    </a:lnTo>
                    <a:lnTo>
                      <a:pt x="247" y="4"/>
                    </a:lnTo>
                    <a:lnTo>
                      <a:pt x="251" y="4"/>
                    </a:lnTo>
                    <a:lnTo>
                      <a:pt x="254" y="4"/>
                    </a:lnTo>
                    <a:lnTo>
                      <a:pt x="257" y="4"/>
                    </a:lnTo>
                    <a:lnTo>
                      <a:pt x="261" y="4"/>
                    </a:lnTo>
                    <a:lnTo>
                      <a:pt x="265" y="4"/>
                    </a:lnTo>
                    <a:lnTo>
                      <a:pt x="269" y="4"/>
                    </a:lnTo>
                    <a:lnTo>
                      <a:pt x="272" y="5"/>
                    </a:lnTo>
                    <a:lnTo>
                      <a:pt x="276" y="5"/>
                    </a:lnTo>
                    <a:lnTo>
                      <a:pt x="280" y="5"/>
                    </a:lnTo>
                    <a:lnTo>
                      <a:pt x="284" y="6"/>
                    </a:lnTo>
                    <a:lnTo>
                      <a:pt x="288" y="7"/>
                    </a:lnTo>
                    <a:lnTo>
                      <a:pt x="291" y="8"/>
                    </a:lnTo>
                    <a:lnTo>
                      <a:pt x="295" y="9"/>
                    </a:lnTo>
                    <a:lnTo>
                      <a:pt x="299" y="10"/>
                    </a:lnTo>
                    <a:lnTo>
                      <a:pt x="303" y="12"/>
                    </a:lnTo>
                    <a:lnTo>
                      <a:pt x="307" y="13"/>
                    </a:lnTo>
                    <a:lnTo>
                      <a:pt x="311" y="14"/>
                    </a:lnTo>
                    <a:lnTo>
                      <a:pt x="315" y="16"/>
                    </a:lnTo>
                    <a:lnTo>
                      <a:pt x="318" y="17"/>
                    </a:lnTo>
                    <a:lnTo>
                      <a:pt x="321" y="19"/>
                    </a:lnTo>
                    <a:lnTo>
                      <a:pt x="324" y="20"/>
                    </a:lnTo>
                    <a:lnTo>
                      <a:pt x="327" y="21"/>
                    </a:lnTo>
                    <a:lnTo>
                      <a:pt x="329" y="22"/>
                    </a:lnTo>
                    <a:lnTo>
                      <a:pt x="331" y="24"/>
                    </a:lnTo>
                    <a:lnTo>
                      <a:pt x="332" y="25"/>
                    </a:lnTo>
                    <a:lnTo>
                      <a:pt x="333" y="27"/>
                    </a:lnTo>
                    <a:lnTo>
                      <a:pt x="333" y="29"/>
                    </a:lnTo>
                    <a:lnTo>
                      <a:pt x="334" y="31"/>
                    </a:lnTo>
                    <a:lnTo>
                      <a:pt x="334" y="33"/>
                    </a:lnTo>
                    <a:lnTo>
                      <a:pt x="332" y="32"/>
                    </a:lnTo>
                    <a:lnTo>
                      <a:pt x="330" y="31"/>
                    </a:lnTo>
                    <a:lnTo>
                      <a:pt x="327" y="30"/>
                    </a:lnTo>
                    <a:lnTo>
                      <a:pt x="324" y="29"/>
                    </a:lnTo>
                    <a:lnTo>
                      <a:pt x="320" y="28"/>
                    </a:lnTo>
                    <a:lnTo>
                      <a:pt x="317" y="27"/>
                    </a:lnTo>
                    <a:lnTo>
                      <a:pt x="313" y="26"/>
                    </a:lnTo>
                    <a:lnTo>
                      <a:pt x="309" y="25"/>
                    </a:lnTo>
                    <a:lnTo>
                      <a:pt x="306" y="24"/>
                    </a:lnTo>
                    <a:lnTo>
                      <a:pt x="302" y="22"/>
                    </a:lnTo>
                    <a:lnTo>
                      <a:pt x="299" y="21"/>
                    </a:lnTo>
                    <a:lnTo>
                      <a:pt x="295" y="20"/>
                    </a:lnTo>
                    <a:lnTo>
                      <a:pt x="292" y="19"/>
                    </a:lnTo>
                    <a:lnTo>
                      <a:pt x="289" y="19"/>
                    </a:lnTo>
                    <a:lnTo>
                      <a:pt x="287" y="18"/>
                    </a:lnTo>
                    <a:lnTo>
                      <a:pt x="285" y="18"/>
                    </a:lnTo>
                    <a:lnTo>
                      <a:pt x="283" y="17"/>
                    </a:lnTo>
                    <a:lnTo>
                      <a:pt x="281" y="17"/>
                    </a:lnTo>
                    <a:lnTo>
                      <a:pt x="279" y="17"/>
                    </a:lnTo>
                    <a:lnTo>
                      <a:pt x="277" y="16"/>
                    </a:lnTo>
                    <a:lnTo>
                      <a:pt x="275" y="16"/>
                    </a:lnTo>
                    <a:lnTo>
                      <a:pt x="273" y="16"/>
                    </a:lnTo>
                    <a:lnTo>
                      <a:pt x="271" y="16"/>
                    </a:lnTo>
                    <a:lnTo>
                      <a:pt x="269" y="16"/>
                    </a:lnTo>
                    <a:lnTo>
                      <a:pt x="267" y="17"/>
                    </a:lnTo>
                    <a:lnTo>
                      <a:pt x="265" y="17"/>
                    </a:lnTo>
                    <a:lnTo>
                      <a:pt x="263" y="17"/>
                    </a:lnTo>
                    <a:lnTo>
                      <a:pt x="261" y="17"/>
                    </a:lnTo>
                    <a:lnTo>
                      <a:pt x="259" y="18"/>
                    </a:lnTo>
                    <a:lnTo>
                      <a:pt x="257" y="18"/>
                    </a:lnTo>
                    <a:lnTo>
                      <a:pt x="255" y="18"/>
                    </a:lnTo>
                    <a:lnTo>
                      <a:pt x="254" y="18"/>
                    </a:lnTo>
                    <a:lnTo>
                      <a:pt x="252" y="18"/>
                    </a:lnTo>
                    <a:lnTo>
                      <a:pt x="250" y="19"/>
                    </a:lnTo>
                    <a:lnTo>
                      <a:pt x="248" y="19"/>
                    </a:lnTo>
                    <a:lnTo>
                      <a:pt x="245" y="19"/>
                    </a:lnTo>
                    <a:lnTo>
                      <a:pt x="240" y="20"/>
                    </a:lnTo>
                    <a:lnTo>
                      <a:pt x="235" y="21"/>
                    </a:lnTo>
                    <a:lnTo>
                      <a:pt x="229" y="21"/>
                    </a:lnTo>
                    <a:lnTo>
                      <a:pt x="222" y="22"/>
                    </a:lnTo>
                    <a:lnTo>
                      <a:pt x="215" y="23"/>
                    </a:lnTo>
                    <a:lnTo>
                      <a:pt x="207" y="25"/>
                    </a:lnTo>
                    <a:lnTo>
                      <a:pt x="199" y="26"/>
                    </a:lnTo>
                    <a:lnTo>
                      <a:pt x="190" y="27"/>
                    </a:lnTo>
                    <a:lnTo>
                      <a:pt x="180" y="28"/>
                    </a:lnTo>
                    <a:lnTo>
                      <a:pt x="171" y="29"/>
                    </a:lnTo>
                    <a:lnTo>
                      <a:pt x="161" y="31"/>
                    </a:lnTo>
                    <a:lnTo>
                      <a:pt x="151" y="32"/>
                    </a:lnTo>
                    <a:lnTo>
                      <a:pt x="141" y="34"/>
                    </a:lnTo>
                    <a:lnTo>
                      <a:pt x="131" y="35"/>
                    </a:lnTo>
                    <a:lnTo>
                      <a:pt x="121" y="36"/>
                    </a:lnTo>
                    <a:lnTo>
                      <a:pt x="112" y="38"/>
                    </a:lnTo>
                    <a:lnTo>
                      <a:pt x="102" y="39"/>
                    </a:lnTo>
                    <a:lnTo>
                      <a:pt x="93" y="40"/>
                    </a:lnTo>
                    <a:lnTo>
                      <a:pt x="84" y="41"/>
                    </a:lnTo>
                    <a:lnTo>
                      <a:pt x="76" y="43"/>
                    </a:lnTo>
                    <a:lnTo>
                      <a:pt x="68" y="44"/>
                    </a:lnTo>
                    <a:lnTo>
                      <a:pt x="61" y="45"/>
                    </a:lnTo>
                    <a:lnTo>
                      <a:pt x="55" y="46"/>
                    </a:lnTo>
                    <a:lnTo>
                      <a:pt x="49" y="46"/>
                    </a:lnTo>
                    <a:lnTo>
                      <a:pt x="44" y="47"/>
                    </a:lnTo>
                    <a:lnTo>
                      <a:pt x="40" y="47"/>
                    </a:lnTo>
                    <a:lnTo>
                      <a:pt x="37" y="48"/>
                    </a:lnTo>
                    <a:lnTo>
                      <a:pt x="35" y="48"/>
                    </a:lnTo>
                    <a:lnTo>
                      <a:pt x="34" y="48"/>
                    </a:lnTo>
                    <a:lnTo>
                      <a:pt x="33" y="48"/>
                    </a:lnTo>
                    <a:lnTo>
                      <a:pt x="33" y="83"/>
                    </a:lnTo>
                    <a:lnTo>
                      <a:pt x="66" y="81"/>
                    </a:lnTo>
                    <a:lnTo>
                      <a:pt x="66" y="77"/>
                    </a:lnTo>
                    <a:lnTo>
                      <a:pt x="66" y="69"/>
                    </a:lnTo>
                    <a:lnTo>
                      <a:pt x="66" y="60"/>
                    </a:lnTo>
                    <a:lnTo>
                      <a:pt x="66" y="54"/>
                    </a:lnTo>
                    <a:lnTo>
                      <a:pt x="68" y="54"/>
                    </a:lnTo>
                    <a:lnTo>
                      <a:pt x="71" y="54"/>
                    </a:lnTo>
                    <a:lnTo>
                      <a:pt x="75" y="53"/>
                    </a:lnTo>
                    <a:lnTo>
                      <a:pt x="80" y="52"/>
                    </a:lnTo>
                    <a:lnTo>
                      <a:pt x="85" y="52"/>
                    </a:lnTo>
                    <a:lnTo>
                      <a:pt x="90" y="51"/>
                    </a:lnTo>
                    <a:lnTo>
                      <a:pt x="93" y="51"/>
                    </a:lnTo>
                    <a:lnTo>
                      <a:pt x="95" y="50"/>
                    </a:lnTo>
                    <a:lnTo>
                      <a:pt x="95" y="56"/>
                    </a:lnTo>
                    <a:lnTo>
                      <a:pt x="95" y="66"/>
                    </a:lnTo>
                    <a:lnTo>
                      <a:pt x="95" y="75"/>
                    </a:lnTo>
                    <a:lnTo>
                      <a:pt x="95" y="79"/>
                    </a:lnTo>
                    <a:lnTo>
                      <a:pt x="141" y="75"/>
                    </a:lnTo>
                    <a:lnTo>
                      <a:pt x="141" y="71"/>
                    </a:lnTo>
                    <a:lnTo>
                      <a:pt x="141" y="61"/>
                    </a:lnTo>
                    <a:lnTo>
                      <a:pt x="141" y="50"/>
                    </a:lnTo>
                    <a:lnTo>
                      <a:pt x="141" y="44"/>
                    </a:lnTo>
                    <a:lnTo>
                      <a:pt x="143" y="43"/>
                    </a:lnTo>
                    <a:lnTo>
                      <a:pt x="145" y="43"/>
                    </a:lnTo>
                    <a:lnTo>
                      <a:pt x="148" y="43"/>
                    </a:lnTo>
                    <a:lnTo>
                      <a:pt x="151" y="42"/>
                    </a:lnTo>
                    <a:lnTo>
                      <a:pt x="154" y="42"/>
                    </a:lnTo>
                    <a:lnTo>
                      <a:pt x="157" y="41"/>
                    </a:lnTo>
                    <a:lnTo>
                      <a:pt x="161" y="41"/>
                    </a:lnTo>
                    <a:lnTo>
                      <a:pt x="164" y="40"/>
                    </a:lnTo>
                    <a:lnTo>
                      <a:pt x="168" y="40"/>
                    </a:lnTo>
                    <a:lnTo>
                      <a:pt x="171" y="39"/>
                    </a:lnTo>
                    <a:lnTo>
                      <a:pt x="174" y="39"/>
                    </a:lnTo>
                    <a:lnTo>
                      <a:pt x="177" y="39"/>
                    </a:lnTo>
                    <a:lnTo>
                      <a:pt x="179" y="38"/>
                    </a:lnTo>
                    <a:lnTo>
                      <a:pt x="181" y="38"/>
                    </a:lnTo>
                    <a:lnTo>
                      <a:pt x="182" y="38"/>
                    </a:lnTo>
                    <a:lnTo>
                      <a:pt x="182" y="45"/>
                    </a:lnTo>
                    <a:lnTo>
                      <a:pt x="182" y="56"/>
                    </a:lnTo>
                    <a:lnTo>
                      <a:pt x="182" y="67"/>
                    </a:lnTo>
                    <a:lnTo>
                      <a:pt x="182" y="71"/>
                    </a:lnTo>
                    <a:lnTo>
                      <a:pt x="236" y="67"/>
                    </a:lnTo>
                    <a:lnTo>
                      <a:pt x="236" y="62"/>
                    </a:lnTo>
                    <a:lnTo>
                      <a:pt x="236" y="51"/>
                    </a:lnTo>
                    <a:lnTo>
                      <a:pt x="236" y="39"/>
                    </a:lnTo>
                    <a:lnTo>
                      <a:pt x="236" y="33"/>
                    </a:lnTo>
                    <a:lnTo>
                      <a:pt x="238" y="32"/>
                    </a:lnTo>
                    <a:lnTo>
                      <a:pt x="240" y="32"/>
                    </a:lnTo>
                    <a:lnTo>
                      <a:pt x="242" y="32"/>
                    </a:lnTo>
                    <a:lnTo>
                      <a:pt x="244" y="31"/>
                    </a:lnTo>
                    <a:lnTo>
                      <a:pt x="246" y="31"/>
                    </a:lnTo>
                    <a:lnTo>
                      <a:pt x="249" y="31"/>
                    </a:lnTo>
                    <a:lnTo>
                      <a:pt x="251" y="30"/>
                    </a:lnTo>
                    <a:lnTo>
                      <a:pt x="253" y="30"/>
                    </a:lnTo>
                    <a:lnTo>
                      <a:pt x="256" y="30"/>
                    </a:lnTo>
                    <a:lnTo>
                      <a:pt x="258" y="29"/>
                    </a:lnTo>
                    <a:lnTo>
                      <a:pt x="260" y="29"/>
                    </a:lnTo>
                    <a:lnTo>
                      <a:pt x="262" y="29"/>
                    </a:lnTo>
                    <a:lnTo>
                      <a:pt x="264" y="29"/>
                    </a:lnTo>
                    <a:lnTo>
                      <a:pt x="266" y="28"/>
                    </a:lnTo>
                    <a:lnTo>
                      <a:pt x="267" y="28"/>
                    </a:lnTo>
                    <a:lnTo>
                      <a:pt x="268" y="28"/>
                    </a:lnTo>
                    <a:lnTo>
                      <a:pt x="269" y="33"/>
                    </a:lnTo>
                    <a:lnTo>
                      <a:pt x="269" y="39"/>
                    </a:lnTo>
                    <a:lnTo>
                      <a:pt x="270" y="46"/>
                    </a:lnTo>
                    <a:lnTo>
                      <a:pt x="271" y="54"/>
                    </a:lnTo>
                    <a:lnTo>
                      <a:pt x="272" y="61"/>
                    </a:lnTo>
                    <a:lnTo>
                      <a:pt x="274" y="68"/>
                    </a:lnTo>
                    <a:lnTo>
                      <a:pt x="275" y="73"/>
                    </a:lnTo>
                    <a:lnTo>
                      <a:pt x="278" y="76"/>
                    </a:lnTo>
                    <a:lnTo>
                      <a:pt x="279" y="77"/>
                    </a:lnTo>
                    <a:lnTo>
                      <a:pt x="281" y="78"/>
                    </a:lnTo>
                    <a:lnTo>
                      <a:pt x="283" y="79"/>
                    </a:lnTo>
                    <a:lnTo>
                      <a:pt x="285" y="79"/>
                    </a:lnTo>
                    <a:lnTo>
                      <a:pt x="288" y="80"/>
                    </a:lnTo>
                    <a:lnTo>
                      <a:pt x="291" y="80"/>
                    </a:lnTo>
                    <a:lnTo>
                      <a:pt x="294" y="80"/>
                    </a:lnTo>
                    <a:lnTo>
                      <a:pt x="297" y="80"/>
                    </a:lnTo>
                    <a:lnTo>
                      <a:pt x="300" y="81"/>
                    </a:lnTo>
                    <a:lnTo>
                      <a:pt x="302" y="81"/>
                    </a:lnTo>
                    <a:lnTo>
                      <a:pt x="305" y="81"/>
                    </a:lnTo>
                    <a:lnTo>
                      <a:pt x="307" y="80"/>
                    </a:lnTo>
                    <a:lnTo>
                      <a:pt x="309" y="80"/>
                    </a:lnTo>
                    <a:lnTo>
                      <a:pt x="311" y="80"/>
                    </a:lnTo>
                    <a:lnTo>
                      <a:pt x="312" y="80"/>
                    </a:lnTo>
                    <a:lnTo>
                      <a:pt x="313" y="80"/>
                    </a:lnTo>
                    <a:lnTo>
                      <a:pt x="315" y="80"/>
                    </a:lnTo>
                    <a:lnTo>
                      <a:pt x="314" y="73"/>
                    </a:lnTo>
                    <a:lnTo>
                      <a:pt x="313" y="59"/>
                    </a:lnTo>
                    <a:lnTo>
                      <a:pt x="311" y="43"/>
                    </a:lnTo>
                    <a:lnTo>
                      <a:pt x="310" y="34"/>
                    </a:lnTo>
                    <a:lnTo>
                      <a:pt x="311" y="35"/>
                    </a:lnTo>
                    <a:lnTo>
                      <a:pt x="312" y="35"/>
                    </a:lnTo>
                    <a:lnTo>
                      <a:pt x="313" y="43"/>
                    </a:lnTo>
                    <a:lnTo>
                      <a:pt x="315" y="58"/>
                    </a:lnTo>
                    <a:lnTo>
                      <a:pt x="317" y="73"/>
                    </a:lnTo>
                    <a:lnTo>
                      <a:pt x="318" y="80"/>
                    </a:lnTo>
                    <a:lnTo>
                      <a:pt x="338" y="81"/>
                    </a:lnTo>
                    <a:lnTo>
                      <a:pt x="338" y="80"/>
                    </a:lnTo>
                    <a:lnTo>
                      <a:pt x="337" y="76"/>
                    </a:lnTo>
                    <a:lnTo>
                      <a:pt x="336" y="70"/>
                    </a:lnTo>
                    <a:lnTo>
                      <a:pt x="335" y="64"/>
                    </a:lnTo>
                    <a:lnTo>
                      <a:pt x="334" y="57"/>
                    </a:lnTo>
                    <a:lnTo>
                      <a:pt x="333" y="51"/>
                    </a:lnTo>
                    <a:lnTo>
                      <a:pt x="332" y="46"/>
                    </a:lnTo>
                    <a:lnTo>
                      <a:pt x="331" y="42"/>
                    </a:lnTo>
                    <a:lnTo>
                      <a:pt x="332" y="42"/>
                    </a:lnTo>
                    <a:lnTo>
                      <a:pt x="333" y="43"/>
                    </a:lnTo>
                    <a:lnTo>
                      <a:pt x="334" y="45"/>
                    </a:lnTo>
                    <a:lnTo>
                      <a:pt x="335" y="50"/>
                    </a:lnTo>
                    <a:lnTo>
                      <a:pt x="335" y="55"/>
                    </a:lnTo>
                    <a:lnTo>
                      <a:pt x="337" y="62"/>
                    </a:lnTo>
                    <a:lnTo>
                      <a:pt x="338" y="69"/>
                    </a:lnTo>
                    <a:lnTo>
                      <a:pt x="339" y="74"/>
                    </a:lnTo>
                    <a:lnTo>
                      <a:pt x="339" y="78"/>
                    </a:lnTo>
                    <a:lnTo>
                      <a:pt x="340" y="80"/>
                    </a:lnTo>
                    <a:lnTo>
                      <a:pt x="340" y="89"/>
                    </a:lnTo>
                    <a:lnTo>
                      <a:pt x="340" y="109"/>
                    </a:lnTo>
                    <a:lnTo>
                      <a:pt x="340" y="128"/>
                    </a:lnTo>
                    <a:lnTo>
                      <a:pt x="341" y="137"/>
                    </a:lnTo>
                    <a:lnTo>
                      <a:pt x="341" y="138"/>
                    </a:lnTo>
                    <a:lnTo>
                      <a:pt x="342" y="138"/>
                    </a:lnTo>
                    <a:lnTo>
                      <a:pt x="343" y="139"/>
                    </a:lnTo>
                    <a:lnTo>
                      <a:pt x="344" y="141"/>
                    </a:lnTo>
                    <a:lnTo>
                      <a:pt x="345" y="144"/>
                    </a:lnTo>
                    <a:lnTo>
                      <a:pt x="345" y="146"/>
                    </a:lnTo>
                    <a:lnTo>
                      <a:pt x="344" y="148"/>
                    </a:lnTo>
                    <a:lnTo>
                      <a:pt x="344" y="149"/>
                    </a:lnTo>
                    <a:lnTo>
                      <a:pt x="342" y="151"/>
                    </a:lnTo>
                    <a:lnTo>
                      <a:pt x="341" y="151"/>
                    </a:lnTo>
                    <a:lnTo>
                      <a:pt x="340" y="151"/>
                    </a:lnTo>
                    <a:lnTo>
                      <a:pt x="337" y="152"/>
                    </a:lnTo>
                    <a:lnTo>
                      <a:pt x="334" y="152"/>
                    </a:lnTo>
                    <a:lnTo>
                      <a:pt x="330" y="152"/>
                    </a:lnTo>
                    <a:lnTo>
                      <a:pt x="326" y="153"/>
                    </a:lnTo>
                    <a:lnTo>
                      <a:pt x="322" y="154"/>
                    </a:lnTo>
                    <a:lnTo>
                      <a:pt x="318" y="154"/>
                    </a:lnTo>
                    <a:lnTo>
                      <a:pt x="313" y="155"/>
                    </a:lnTo>
                    <a:lnTo>
                      <a:pt x="309" y="156"/>
                    </a:lnTo>
                    <a:lnTo>
                      <a:pt x="305" y="156"/>
                    </a:lnTo>
                    <a:lnTo>
                      <a:pt x="302" y="157"/>
                    </a:lnTo>
                    <a:lnTo>
                      <a:pt x="299" y="157"/>
                    </a:lnTo>
                    <a:lnTo>
                      <a:pt x="297" y="157"/>
                    </a:lnTo>
                    <a:lnTo>
                      <a:pt x="295" y="158"/>
                    </a:lnTo>
                    <a:lnTo>
                      <a:pt x="294" y="158"/>
                    </a:lnTo>
                    <a:lnTo>
                      <a:pt x="294" y="159"/>
                    </a:lnTo>
                    <a:lnTo>
                      <a:pt x="293" y="159"/>
                    </a:lnTo>
                    <a:lnTo>
                      <a:pt x="293" y="160"/>
                    </a:lnTo>
                    <a:lnTo>
                      <a:pt x="292" y="161"/>
                    </a:lnTo>
                    <a:lnTo>
                      <a:pt x="290" y="161"/>
                    </a:lnTo>
                    <a:lnTo>
                      <a:pt x="289" y="163"/>
                    </a:lnTo>
                    <a:lnTo>
                      <a:pt x="287" y="163"/>
                    </a:lnTo>
                    <a:lnTo>
                      <a:pt x="285" y="164"/>
                    </a:lnTo>
                    <a:lnTo>
                      <a:pt x="284" y="164"/>
                    </a:lnTo>
                    <a:lnTo>
                      <a:pt x="282" y="164"/>
                    </a:lnTo>
                    <a:lnTo>
                      <a:pt x="280" y="164"/>
                    </a:lnTo>
                    <a:lnTo>
                      <a:pt x="278" y="164"/>
                    </a:lnTo>
                    <a:lnTo>
                      <a:pt x="277" y="163"/>
                    </a:lnTo>
                    <a:lnTo>
                      <a:pt x="274" y="162"/>
                    </a:lnTo>
                    <a:lnTo>
                      <a:pt x="272" y="161"/>
                    </a:lnTo>
                    <a:lnTo>
                      <a:pt x="270" y="160"/>
                    </a:lnTo>
                    <a:lnTo>
                      <a:pt x="269" y="160"/>
                    </a:lnTo>
                    <a:lnTo>
                      <a:pt x="266" y="159"/>
                    </a:lnTo>
                    <a:lnTo>
                      <a:pt x="263" y="159"/>
                    </a:lnTo>
                    <a:lnTo>
                      <a:pt x="260" y="159"/>
                    </a:lnTo>
                    <a:lnTo>
                      <a:pt x="256" y="159"/>
                    </a:lnTo>
                    <a:lnTo>
                      <a:pt x="253" y="159"/>
                    </a:lnTo>
                    <a:lnTo>
                      <a:pt x="250" y="158"/>
                    </a:lnTo>
                    <a:lnTo>
                      <a:pt x="248" y="158"/>
                    </a:lnTo>
                    <a:lnTo>
                      <a:pt x="248" y="155"/>
                    </a:lnTo>
                    <a:lnTo>
                      <a:pt x="248" y="151"/>
                    </a:lnTo>
                    <a:lnTo>
                      <a:pt x="248" y="147"/>
                    </a:lnTo>
                    <a:lnTo>
                      <a:pt x="248" y="144"/>
                    </a:lnTo>
                    <a:lnTo>
                      <a:pt x="250" y="144"/>
                    </a:lnTo>
                    <a:lnTo>
                      <a:pt x="253" y="144"/>
                    </a:lnTo>
                    <a:lnTo>
                      <a:pt x="256" y="144"/>
                    </a:lnTo>
                    <a:lnTo>
                      <a:pt x="260" y="144"/>
                    </a:lnTo>
                    <a:lnTo>
                      <a:pt x="263" y="144"/>
                    </a:lnTo>
                    <a:lnTo>
                      <a:pt x="267" y="145"/>
                    </a:lnTo>
                    <a:lnTo>
                      <a:pt x="270" y="145"/>
                    </a:lnTo>
                    <a:lnTo>
                      <a:pt x="272" y="145"/>
                    </a:lnTo>
                    <a:lnTo>
                      <a:pt x="271" y="146"/>
                    </a:lnTo>
                    <a:lnTo>
                      <a:pt x="271" y="147"/>
                    </a:lnTo>
                    <a:lnTo>
                      <a:pt x="271" y="149"/>
                    </a:lnTo>
                    <a:lnTo>
                      <a:pt x="271" y="150"/>
                    </a:lnTo>
                    <a:lnTo>
                      <a:pt x="271" y="152"/>
                    </a:lnTo>
                    <a:lnTo>
                      <a:pt x="271" y="154"/>
                    </a:lnTo>
                    <a:lnTo>
                      <a:pt x="272" y="156"/>
                    </a:lnTo>
                    <a:lnTo>
                      <a:pt x="273" y="158"/>
                    </a:lnTo>
                    <a:lnTo>
                      <a:pt x="273" y="159"/>
                    </a:lnTo>
                    <a:lnTo>
                      <a:pt x="274" y="159"/>
                    </a:lnTo>
                    <a:lnTo>
                      <a:pt x="276" y="159"/>
                    </a:lnTo>
                    <a:lnTo>
                      <a:pt x="278" y="160"/>
                    </a:lnTo>
                    <a:lnTo>
                      <a:pt x="280" y="160"/>
                    </a:lnTo>
                    <a:lnTo>
                      <a:pt x="284" y="160"/>
                    </a:lnTo>
                    <a:lnTo>
                      <a:pt x="288" y="160"/>
                    </a:lnTo>
                    <a:lnTo>
                      <a:pt x="289" y="160"/>
                    </a:lnTo>
                    <a:lnTo>
                      <a:pt x="290" y="160"/>
                    </a:lnTo>
                    <a:lnTo>
                      <a:pt x="291" y="158"/>
                    </a:lnTo>
                    <a:lnTo>
                      <a:pt x="293" y="156"/>
                    </a:lnTo>
                    <a:lnTo>
                      <a:pt x="294" y="153"/>
                    </a:lnTo>
                    <a:lnTo>
                      <a:pt x="294" y="149"/>
                    </a:lnTo>
                    <a:lnTo>
                      <a:pt x="294" y="148"/>
                    </a:lnTo>
                    <a:lnTo>
                      <a:pt x="294" y="146"/>
                    </a:lnTo>
                    <a:lnTo>
                      <a:pt x="293" y="144"/>
                    </a:lnTo>
                    <a:lnTo>
                      <a:pt x="292" y="143"/>
                    </a:lnTo>
                    <a:lnTo>
                      <a:pt x="294" y="142"/>
                    </a:lnTo>
                    <a:lnTo>
                      <a:pt x="296" y="142"/>
                    </a:lnTo>
                    <a:lnTo>
                      <a:pt x="299" y="142"/>
                    </a:lnTo>
                    <a:lnTo>
                      <a:pt x="302" y="142"/>
                    </a:lnTo>
                    <a:lnTo>
                      <a:pt x="305" y="141"/>
                    </a:lnTo>
                    <a:lnTo>
                      <a:pt x="309" y="141"/>
                    </a:lnTo>
                    <a:lnTo>
                      <a:pt x="313" y="140"/>
                    </a:lnTo>
                    <a:lnTo>
                      <a:pt x="317" y="140"/>
                    </a:lnTo>
                    <a:lnTo>
                      <a:pt x="321" y="139"/>
                    </a:lnTo>
                    <a:lnTo>
                      <a:pt x="325" y="139"/>
                    </a:lnTo>
                    <a:lnTo>
                      <a:pt x="329" y="138"/>
                    </a:lnTo>
                    <a:lnTo>
                      <a:pt x="332" y="138"/>
                    </a:lnTo>
                    <a:lnTo>
                      <a:pt x="335" y="137"/>
                    </a:lnTo>
                    <a:lnTo>
                      <a:pt x="337" y="137"/>
                    </a:lnTo>
                    <a:lnTo>
                      <a:pt x="338" y="137"/>
                    </a:lnTo>
                    <a:lnTo>
                      <a:pt x="338" y="126"/>
                    </a:lnTo>
                    <a:lnTo>
                      <a:pt x="326" y="126"/>
                    </a:lnTo>
                    <a:lnTo>
                      <a:pt x="326" y="127"/>
                    </a:lnTo>
                    <a:lnTo>
                      <a:pt x="326" y="128"/>
                    </a:lnTo>
                    <a:lnTo>
                      <a:pt x="324" y="128"/>
                    </a:lnTo>
                    <a:lnTo>
                      <a:pt x="322" y="128"/>
                    </a:lnTo>
                    <a:lnTo>
                      <a:pt x="319" y="129"/>
                    </a:lnTo>
                    <a:lnTo>
                      <a:pt x="315" y="129"/>
                    </a:lnTo>
                    <a:lnTo>
                      <a:pt x="312" y="129"/>
                    </a:lnTo>
                    <a:lnTo>
                      <a:pt x="308" y="130"/>
                    </a:lnTo>
                    <a:lnTo>
                      <a:pt x="306" y="130"/>
                    </a:lnTo>
                    <a:lnTo>
                      <a:pt x="304" y="130"/>
                    </a:lnTo>
                    <a:lnTo>
                      <a:pt x="304" y="129"/>
                    </a:lnTo>
                    <a:lnTo>
                      <a:pt x="304" y="128"/>
                    </a:lnTo>
                    <a:lnTo>
                      <a:pt x="304" y="127"/>
                    </a:lnTo>
                    <a:lnTo>
                      <a:pt x="284" y="128"/>
                    </a:lnTo>
                    <a:lnTo>
                      <a:pt x="284" y="130"/>
                    </a:lnTo>
                    <a:lnTo>
                      <a:pt x="284" y="132"/>
                    </a:lnTo>
                    <a:lnTo>
                      <a:pt x="284" y="133"/>
                    </a:lnTo>
                    <a:lnTo>
                      <a:pt x="283" y="133"/>
                    </a:lnTo>
                    <a:lnTo>
                      <a:pt x="282" y="133"/>
                    </a:lnTo>
                    <a:lnTo>
                      <a:pt x="281" y="133"/>
                    </a:lnTo>
                    <a:lnTo>
                      <a:pt x="280" y="133"/>
                    </a:lnTo>
                    <a:lnTo>
                      <a:pt x="279" y="133"/>
                    </a:lnTo>
                    <a:lnTo>
                      <a:pt x="278" y="133"/>
                    </a:lnTo>
                    <a:lnTo>
                      <a:pt x="277" y="133"/>
                    </a:lnTo>
                    <a:lnTo>
                      <a:pt x="277" y="131"/>
                    </a:lnTo>
                    <a:lnTo>
                      <a:pt x="277" y="128"/>
                    </a:lnTo>
                    <a:lnTo>
                      <a:pt x="277" y="125"/>
                    </a:lnTo>
                    <a:lnTo>
                      <a:pt x="277" y="122"/>
                    </a:lnTo>
                    <a:lnTo>
                      <a:pt x="278" y="122"/>
                    </a:lnTo>
                    <a:lnTo>
                      <a:pt x="281" y="122"/>
                    </a:lnTo>
                    <a:lnTo>
                      <a:pt x="284" y="122"/>
                    </a:lnTo>
                    <a:lnTo>
                      <a:pt x="288" y="122"/>
                    </a:lnTo>
                    <a:lnTo>
                      <a:pt x="293" y="121"/>
                    </a:lnTo>
                    <a:lnTo>
                      <a:pt x="298" y="121"/>
                    </a:lnTo>
                    <a:lnTo>
                      <a:pt x="303" y="121"/>
                    </a:lnTo>
                    <a:lnTo>
                      <a:pt x="309" y="121"/>
                    </a:lnTo>
                    <a:lnTo>
                      <a:pt x="315" y="120"/>
                    </a:lnTo>
                    <a:lnTo>
                      <a:pt x="320" y="120"/>
                    </a:lnTo>
                    <a:lnTo>
                      <a:pt x="325" y="120"/>
                    </a:lnTo>
                    <a:lnTo>
                      <a:pt x="330" y="120"/>
                    </a:lnTo>
                    <a:lnTo>
                      <a:pt x="333" y="120"/>
                    </a:lnTo>
                    <a:lnTo>
                      <a:pt x="336" y="120"/>
                    </a:lnTo>
                    <a:lnTo>
                      <a:pt x="338" y="119"/>
                    </a:lnTo>
                    <a:lnTo>
                      <a:pt x="339" y="119"/>
                    </a:lnTo>
                    <a:lnTo>
                      <a:pt x="339" y="107"/>
                    </a:lnTo>
                    <a:lnTo>
                      <a:pt x="338" y="107"/>
                    </a:lnTo>
                    <a:lnTo>
                      <a:pt x="336" y="107"/>
                    </a:lnTo>
                    <a:lnTo>
                      <a:pt x="334" y="107"/>
                    </a:lnTo>
                    <a:lnTo>
                      <a:pt x="331" y="107"/>
                    </a:lnTo>
                    <a:lnTo>
                      <a:pt x="327" y="107"/>
                    </a:lnTo>
                    <a:lnTo>
                      <a:pt x="322" y="107"/>
                    </a:lnTo>
                    <a:lnTo>
                      <a:pt x="318" y="107"/>
                    </a:lnTo>
                    <a:lnTo>
                      <a:pt x="313" y="107"/>
                    </a:lnTo>
                    <a:lnTo>
                      <a:pt x="308" y="107"/>
                    </a:lnTo>
                    <a:lnTo>
                      <a:pt x="303" y="107"/>
                    </a:lnTo>
                    <a:lnTo>
                      <a:pt x="299" y="107"/>
                    </a:lnTo>
                    <a:lnTo>
                      <a:pt x="295" y="107"/>
                    </a:lnTo>
                    <a:lnTo>
                      <a:pt x="292" y="107"/>
                    </a:lnTo>
                    <a:lnTo>
                      <a:pt x="289" y="107"/>
                    </a:lnTo>
                    <a:lnTo>
                      <a:pt x="288" y="107"/>
                    </a:lnTo>
                    <a:lnTo>
                      <a:pt x="287" y="107"/>
                    </a:lnTo>
                    <a:lnTo>
                      <a:pt x="285" y="107"/>
                    </a:lnTo>
                    <a:lnTo>
                      <a:pt x="284" y="107"/>
                    </a:lnTo>
                    <a:lnTo>
                      <a:pt x="282" y="107"/>
                    </a:lnTo>
                    <a:lnTo>
                      <a:pt x="280" y="107"/>
                    </a:lnTo>
                    <a:lnTo>
                      <a:pt x="277" y="106"/>
                    </a:lnTo>
                    <a:lnTo>
                      <a:pt x="274" y="107"/>
                    </a:lnTo>
                    <a:lnTo>
                      <a:pt x="272" y="107"/>
                    </a:lnTo>
                    <a:lnTo>
                      <a:pt x="270" y="107"/>
                    </a:lnTo>
                    <a:lnTo>
                      <a:pt x="268" y="107"/>
                    </a:lnTo>
                    <a:lnTo>
                      <a:pt x="264" y="107"/>
                    </a:lnTo>
                    <a:lnTo>
                      <a:pt x="259" y="107"/>
                    </a:lnTo>
                    <a:lnTo>
                      <a:pt x="254" y="107"/>
                    </a:lnTo>
                    <a:lnTo>
                      <a:pt x="247" y="107"/>
                    </a:lnTo>
                    <a:lnTo>
                      <a:pt x="240" y="107"/>
                    </a:lnTo>
                    <a:lnTo>
                      <a:pt x="231" y="107"/>
                    </a:lnTo>
                    <a:lnTo>
                      <a:pt x="223" y="107"/>
                    </a:lnTo>
                    <a:lnTo>
                      <a:pt x="213" y="107"/>
                    </a:lnTo>
                    <a:lnTo>
                      <a:pt x="203" y="107"/>
                    </a:lnTo>
                    <a:lnTo>
                      <a:pt x="192" y="107"/>
                    </a:lnTo>
                    <a:lnTo>
                      <a:pt x="182" y="107"/>
                    </a:lnTo>
                    <a:lnTo>
                      <a:pt x="171" y="107"/>
                    </a:lnTo>
                    <a:lnTo>
                      <a:pt x="159" y="107"/>
                    </a:lnTo>
                    <a:lnTo>
                      <a:pt x="148" y="107"/>
                    </a:lnTo>
                    <a:lnTo>
                      <a:pt x="137" y="107"/>
                    </a:lnTo>
                    <a:lnTo>
                      <a:pt x="125" y="107"/>
                    </a:lnTo>
                    <a:lnTo>
                      <a:pt x="114" y="107"/>
                    </a:lnTo>
                    <a:lnTo>
                      <a:pt x="102" y="107"/>
                    </a:lnTo>
                    <a:lnTo>
                      <a:pt x="92" y="107"/>
                    </a:lnTo>
                    <a:lnTo>
                      <a:pt x="81" y="107"/>
                    </a:lnTo>
                    <a:lnTo>
                      <a:pt x="71" y="107"/>
                    </a:lnTo>
                    <a:lnTo>
                      <a:pt x="62" y="107"/>
                    </a:lnTo>
                    <a:lnTo>
                      <a:pt x="53" y="107"/>
                    </a:lnTo>
                    <a:lnTo>
                      <a:pt x="44" y="107"/>
                    </a:lnTo>
                    <a:lnTo>
                      <a:pt x="37" y="107"/>
                    </a:lnTo>
                    <a:lnTo>
                      <a:pt x="30" y="107"/>
                    </a:lnTo>
                    <a:lnTo>
                      <a:pt x="24" y="107"/>
                    </a:lnTo>
                    <a:lnTo>
                      <a:pt x="19" y="107"/>
                    </a:lnTo>
                    <a:lnTo>
                      <a:pt x="15" y="107"/>
                    </a:lnTo>
                    <a:lnTo>
                      <a:pt x="13" y="107"/>
                    </a:lnTo>
                    <a:lnTo>
                      <a:pt x="13" y="104"/>
                    </a:lnTo>
                    <a:lnTo>
                      <a:pt x="12" y="99"/>
                    </a:lnTo>
                    <a:lnTo>
                      <a:pt x="12" y="94"/>
                    </a:lnTo>
                    <a:lnTo>
                      <a:pt x="12" y="91"/>
                    </a:lnTo>
                    <a:lnTo>
                      <a:pt x="13" y="91"/>
                    </a:lnTo>
                    <a:lnTo>
                      <a:pt x="15" y="91"/>
                    </a:lnTo>
                    <a:lnTo>
                      <a:pt x="18" y="90"/>
                    </a:lnTo>
                    <a:lnTo>
                      <a:pt x="23" y="90"/>
                    </a:lnTo>
                    <a:lnTo>
                      <a:pt x="28" y="90"/>
                    </a:lnTo>
                    <a:lnTo>
                      <a:pt x="33" y="89"/>
                    </a:lnTo>
                    <a:lnTo>
                      <a:pt x="40" y="89"/>
                    </a:lnTo>
                    <a:lnTo>
                      <a:pt x="48" y="88"/>
                    </a:lnTo>
                    <a:lnTo>
                      <a:pt x="56" y="88"/>
                    </a:lnTo>
                    <a:lnTo>
                      <a:pt x="64" y="87"/>
                    </a:lnTo>
                    <a:lnTo>
                      <a:pt x="73" y="86"/>
                    </a:lnTo>
                    <a:lnTo>
                      <a:pt x="82" y="86"/>
                    </a:lnTo>
                    <a:lnTo>
                      <a:pt x="92" y="85"/>
                    </a:lnTo>
                    <a:lnTo>
                      <a:pt x="102" y="84"/>
                    </a:lnTo>
                    <a:lnTo>
                      <a:pt x="112" y="83"/>
                    </a:lnTo>
                    <a:lnTo>
                      <a:pt x="122" y="83"/>
                    </a:lnTo>
                    <a:lnTo>
                      <a:pt x="132" y="82"/>
                    </a:lnTo>
                    <a:lnTo>
                      <a:pt x="142" y="81"/>
                    </a:lnTo>
                    <a:lnTo>
                      <a:pt x="152" y="81"/>
                    </a:lnTo>
                    <a:lnTo>
                      <a:pt x="162" y="80"/>
                    </a:lnTo>
                    <a:lnTo>
                      <a:pt x="171" y="79"/>
                    </a:lnTo>
                    <a:lnTo>
                      <a:pt x="180" y="78"/>
                    </a:lnTo>
                    <a:lnTo>
                      <a:pt x="189" y="78"/>
                    </a:lnTo>
                    <a:lnTo>
                      <a:pt x="197" y="77"/>
                    </a:lnTo>
                    <a:lnTo>
                      <a:pt x="204" y="77"/>
                    </a:lnTo>
                    <a:lnTo>
                      <a:pt x="211" y="76"/>
                    </a:lnTo>
                    <a:lnTo>
                      <a:pt x="217" y="76"/>
                    </a:lnTo>
                    <a:lnTo>
                      <a:pt x="222" y="75"/>
                    </a:lnTo>
                    <a:lnTo>
                      <a:pt x="226" y="75"/>
                    </a:lnTo>
                    <a:lnTo>
                      <a:pt x="229" y="75"/>
                    </a:lnTo>
                    <a:lnTo>
                      <a:pt x="231" y="75"/>
                    </a:lnTo>
                    <a:lnTo>
                      <a:pt x="232" y="75"/>
                    </a:lnTo>
                    <a:lnTo>
                      <a:pt x="232" y="76"/>
                    </a:lnTo>
                    <a:lnTo>
                      <a:pt x="233" y="77"/>
                    </a:lnTo>
                    <a:lnTo>
                      <a:pt x="233" y="78"/>
                    </a:lnTo>
                    <a:lnTo>
                      <a:pt x="234" y="78"/>
                    </a:lnTo>
                    <a:lnTo>
                      <a:pt x="235" y="79"/>
                    </a:lnTo>
                    <a:lnTo>
                      <a:pt x="236" y="80"/>
                    </a:lnTo>
                    <a:lnTo>
                      <a:pt x="237" y="80"/>
                    </a:lnTo>
                    <a:lnTo>
                      <a:pt x="238" y="81"/>
                    </a:lnTo>
                    <a:lnTo>
                      <a:pt x="239" y="81"/>
                    </a:lnTo>
                    <a:lnTo>
                      <a:pt x="241" y="81"/>
                    </a:lnTo>
                    <a:lnTo>
                      <a:pt x="244" y="81"/>
                    </a:lnTo>
                    <a:lnTo>
                      <a:pt x="247" y="81"/>
                    </a:lnTo>
                    <a:lnTo>
                      <a:pt x="251" y="81"/>
                    </a:lnTo>
                    <a:lnTo>
                      <a:pt x="256" y="81"/>
                    </a:lnTo>
                    <a:lnTo>
                      <a:pt x="260" y="81"/>
                    </a:lnTo>
                    <a:lnTo>
                      <a:pt x="265" y="81"/>
                    </a:lnTo>
                    <a:lnTo>
                      <a:pt x="268" y="81"/>
                    </a:lnTo>
                    <a:lnTo>
                      <a:pt x="271" y="81"/>
                    </a:lnTo>
                    <a:lnTo>
                      <a:pt x="271" y="85"/>
                    </a:lnTo>
                    <a:lnTo>
                      <a:pt x="271" y="92"/>
                    </a:lnTo>
                    <a:lnTo>
                      <a:pt x="271" y="98"/>
                    </a:lnTo>
                    <a:lnTo>
                      <a:pt x="271" y="101"/>
                    </a:lnTo>
                    <a:lnTo>
                      <a:pt x="274" y="101"/>
                    </a:lnTo>
                    <a:lnTo>
                      <a:pt x="274" y="77"/>
                    </a:lnTo>
                    <a:lnTo>
                      <a:pt x="273" y="77"/>
                    </a:lnTo>
                    <a:lnTo>
                      <a:pt x="272" y="77"/>
                    </a:lnTo>
                    <a:lnTo>
                      <a:pt x="271" y="77"/>
                    </a:lnTo>
                    <a:lnTo>
                      <a:pt x="270" y="77"/>
                    </a:lnTo>
                    <a:lnTo>
                      <a:pt x="269" y="77"/>
                    </a:lnTo>
                    <a:lnTo>
                      <a:pt x="267" y="77"/>
                    </a:lnTo>
                    <a:lnTo>
                      <a:pt x="264" y="77"/>
                    </a:lnTo>
                    <a:lnTo>
                      <a:pt x="262" y="77"/>
                    </a:lnTo>
                    <a:lnTo>
                      <a:pt x="260" y="77"/>
                    </a:lnTo>
                    <a:lnTo>
                      <a:pt x="257" y="77"/>
                    </a:lnTo>
                    <a:lnTo>
                      <a:pt x="254" y="77"/>
                    </a:lnTo>
                    <a:lnTo>
                      <a:pt x="252" y="77"/>
                    </a:lnTo>
                    <a:lnTo>
                      <a:pt x="249" y="77"/>
                    </a:lnTo>
                    <a:lnTo>
                      <a:pt x="247" y="77"/>
                    </a:lnTo>
                    <a:lnTo>
                      <a:pt x="244" y="77"/>
                    </a:lnTo>
                    <a:lnTo>
                      <a:pt x="242" y="77"/>
                    </a:lnTo>
                    <a:lnTo>
                      <a:pt x="241" y="77"/>
                    </a:lnTo>
                    <a:lnTo>
                      <a:pt x="239" y="77"/>
                    </a:lnTo>
                    <a:lnTo>
                      <a:pt x="238" y="77"/>
                    </a:lnTo>
                    <a:lnTo>
                      <a:pt x="237" y="76"/>
                    </a:lnTo>
                    <a:lnTo>
                      <a:pt x="236" y="75"/>
                    </a:lnTo>
                    <a:lnTo>
                      <a:pt x="236" y="74"/>
                    </a:lnTo>
                    <a:lnTo>
                      <a:pt x="236" y="73"/>
                    </a:lnTo>
                    <a:lnTo>
                      <a:pt x="236" y="71"/>
                    </a:lnTo>
                    <a:lnTo>
                      <a:pt x="234" y="71"/>
                    </a:lnTo>
                    <a:lnTo>
                      <a:pt x="9" y="87"/>
                    </a:lnTo>
                    <a:lnTo>
                      <a:pt x="9" y="111"/>
                    </a:lnTo>
                    <a:lnTo>
                      <a:pt x="11" y="111"/>
                    </a:lnTo>
                    <a:lnTo>
                      <a:pt x="12" y="111"/>
                    </a:lnTo>
                    <a:lnTo>
                      <a:pt x="15" y="111"/>
                    </a:lnTo>
                    <a:lnTo>
                      <a:pt x="20" y="111"/>
                    </a:lnTo>
                    <a:lnTo>
                      <a:pt x="25" y="111"/>
                    </a:lnTo>
                    <a:lnTo>
                      <a:pt x="31" y="111"/>
                    </a:lnTo>
                    <a:lnTo>
                      <a:pt x="38" y="111"/>
                    </a:lnTo>
                    <a:lnTo>
                      <a:pt x="46" y="111"/>
                    </a:lnTo>
                    <a:lnTo>
                      <a:pt x="55" y="111"/>
                    </a:lnTo>
                    <a:lnTo>
                      <a:pt x="64" y="111"/>
                    </a:lnTo>
                    <a:lnTo>
                      <a:pt x="75" y="111"/>
                    </a:lnTo>
                    <a:lnTo>
                      <a:pt x="85" y="111"/>
                    </a:lnTo>
                    <a:lnTo>
                      <a:pt x="96" y="111"/>
                    </a:lnTo>
                    <a:lnTo>
                      <a:pt x="107" y="111"/>
                    </a:lnTo>
                    <a:lnTo>
                      <a:pt x="119" y="111"/>
                    </a:lnTo>
                    <a:lnTo>
                      <a:pt x="131" y="111"/>
                    </a:lnTo>
                    <a:lnTo>
                      <a:pt x="142" y="111"/>
                    </a:lnTo>
                    <a:lnTo>
                      <a:pt x="154" y="111"/>
                    </a:lnTo>
                    <a:lnTo>
                      <a:pt x="166" y="111"/>
                    </a:lnTo>
                    <a:lnTo>
                      <a:pt x="178" y="111"/>
                    </a:lnTo>
                    <a:lnTo>
                      <a:pt x="189" y="111"/>
                    </a:lnTo>
                    <a:lnTo>
                      <a:pt x="200" y="111"/>
                    </a:lnTo>
                    <a:lnTo>
                      <a:pt x="210" y="111"/>
                    </a:lnTo>
                    <a:lnTo>
                      <a:pt x="220" y="111"/>
                    </a:lnTo>
                    <a:lnTo>
                      <a:pt x="229" y="111"/>
                    </a:lnTo>
                    <a:lnTo>
                      <a:pt x="238" y="111"/>
                    </a:lnTo>
                    <a:lnTo>
                      <a:pt x="246" y="111"/>
                    </a:lnTo>
                    <a:lnTo>
                      <a:pt x="253" y="111"/>
                    </a:lnTo>
                    <a:lnTo>
                      <a:pt x="259" y="111"/>
                    </a:lnTo>
                    <a:lnTo>
                      <a:pt x="264" y="111"/>
                    </a:lnTo>
                    <a:lnTo>
                      <a:pt x="268" y="111"/>
                    </a:lnTo>
                    <a:lnTo>
                      <a:pt x="270" y="111"/>
                    </a:lnTo>
                    <a:lnTo>
                      <a:pt x="272" y="111"/>
                    </a:lnTo>
                    <a:lnTo>
                      <a:pt x="274" y="110"/>
                    </a:lnTo>
                    <a:lnTo>
                      <a:pt x="277" y="110"/>
                    </a:lnTo>
                    <a:lnTo>
                      <a:pt x="280" y="110"/>
                    </a:lnTo>
                    <a:lnTo>
                      <a:pt x="282" y="111"/>
                    </a:lnTo>
                    <a:lnTo>
                      <a:pt x="284" y="111"/>
                    </a:lnTo>
                    <a:lnTo>
                      <a:pt x="286" y="111"/>
                    </a:lnTo>
                    <a:lnTo>
                      <a:pt x="287" y="111"/>
                    </a:lnTo>
                    <a:lnTo>
                      <a:pt x="288" y="111"/>
                    </a:lnTo>
                    <a:lnTo>
                      <a:pt x="289" y="111"/>
                    </a:lnTo>
                    <a:lnTo>
                      <a:pt x="291" y="111"/>
                    </a:lnTo>
                    <a:lnTo>
                      <a:pt x="294" y="111"/>
                    </a:lnTo>
                    <a:lnTo>
                      <a:pt x="297" y="111"/>
                    </a:lnTo>
                    <a:lnTo>
                      <a:pt x="301" y="111"/>
                    </a:lnTo>
                    <a:lnTo>
                      <a:pt x="305" y="111"/>
                    </a:lnTo>
                    <a:lnTo>
                      <a:pt x="310" y="111"/>
                    </a:lnTo>
                    <a:lnTo>
                      <a:pt x="314" y="111"/>
                    </a:lnTo>
                    <a:lnTo>
                      <a:pt x="318" y="111"/>
                    </a:lnTo>
                    <a:lnTo>
                      <a:pt x="322" y="111"/>
                    </a:lnTo>
                    <a:lnTo>
                      <a:pt x="326" y="111"/>
                    </a:lnTo>
                    <a:lnTo>
                      <a:pt x="329" y="111"/>
                    </a:lnTo>
                    <a:lnTo>
                      <a:pt x="332" y="110"/>
                    </a:lnTo>
                    <a:lnTo>
                      <a:pt x="334" y="110"/>
                    </a:lnTo>
                    <a:lnTo>
                      <a:pt x="335" y="110"/>
                    </a:lnTo>
                    <a:lnTo>
                      <a:pt x="335" y="112"/>
                    </a:lnTo>
                    <a:lnTo>
                      <a:pt x="335" y="113"/>
                    </a:lnTo>
                    <a:lnTo>
                      <a:pt x="335" y="114"/>
                    </a:lnTo>
                    <a:lnTo>
                      <a:pt x="335" y="116"/>
                    </a:lnTo>
                    <a:lnTo>
                      <a:pt x="334" y="116"/>
                    </a:lnTo>
                    <a:lnTo>
                      <a:pt x="331" y="116"/>
                    </a:lnTo>
                    <a:lnTo>
                      <a:pt x="328" y="116"/>
                    </a:lnTo>
                    <a:lnTo>
                      <a:pt x="324" y="116"/>
                    </a:lnTo>
                    <a:lnTo>
                      <a:pt x="319" y="116"/>
                    </a:lnTo>
                    <a:lnTo>
                      <a:pt x="314" y="116"/>
                    </a:lnTo>
                    <a:lnTo>
                      <a:pt x="308" y="117"/>
                    </a:lnTo>
                    <a:lnTo>
                      <a:pt x="303" y="117"/>
                    </a:lnTo>
                    <a:lnTo>
                      <a:pt x="297" y="117"/>
                    </a:lnTo>
                    <a:lnTo>
                      <a:pt x="292" y="117"/>
                    </a:lnTo>
                    <a:lnTo>
                      <a:pt x="287" y="118"/>
                    </a:lnTo>
                    <a:lnTo>
                      <a:pt x="282" y="118"/>
                    </a:lnTo>
                    <a:lnTo>
                      <a:pt x="279" y="118"/>
                    </a:lnTo>
                    <a:lnTo>
                      <a:pt x="276" y="118"/>
                    </a:lnTo>
                    <a:lnTo>
                      <a:pt x="274" y="118"/>
                    </a:lnTo>
                    <a:lnTo>
                      <a:pt x="273" y="118"/>
                    </a:lnTo>
                    <a:lnTo>
                      <a:pt x="273" y="137"/>
                    </a:lnTo>
                    <a:lnTo>
                      <a:pt x="288" y="137"/>
                    </a:lnTo>
                    <a:lnTo>
                      <a:pt x="288" y="135"/>
                    </a:lnTo>
                    <a:lnTo>
                      <a:pt x="288" y="133"/>
                    </a:lnTo>
                    <a:lnTo>
                      <a:pt x="288" y="131"/>
                    </a:lnTo>
                    <a:lnTo>
                      <a:pt x="289" y="131"/>
                    </a:lnTo>
                    <a:lnTo>
                      <a:pt x="290" y="131"/>
                    </a:lnTo>
                    <a:lnTo>
                      <a:pt x="292" y="131"/>
                    </a:lnTo>
                    <a:lnTo>
                      <a:pt x="294" y="131"/>
                    </a:lnTo>
                    <a:lnTo>
                      <a:pt x="296" y="131"/>
                    </a:lnTo>
                    <a:lnTo>
                      <a:pt x="297" y="131"/>
                    </a:lnTo>
                    <a:lnTo>
                      <a:pt x="299" y="131"/>
                    </a:lnTo>
                    <a:lnTo>
                      <a:pt x="300" y="131"/>
                    </a:lnTo>
                    <a:lnTo>
                      <a:pt x="300" y="132"/>
                    </a:lnTo>
                    <a:lnTo>
                      <a:pt x="300" y="133"/>
                    </a:lnTo>
                    <a:lnTo>
                      <a:pt x="300" y="134"/>
                    </a:lnTo>
                    <a:lnTo>
                      <a:pt x="300" y="135"/>
                    </a:lnTo>
                    <a:lnTo>
                      <a:pt x="328" y="131"/>
                    </a:lnTo>
                    <a:lnTo>
                      <a:pt x="329" y="130"/>
                    </a:lnTo>
                    <a:lnTo>
                      <a:pt x="330" y="130"/>
                    </a:lnTo>
                    <a:lnTo>
                      <a:pt x="331" y="130"/>
                    </a:lnTo>
                    <a:lnTo>
                      <a:pt x="333" y="130"/>
                    </a:lnTo>
                    <a:lnTo>
                      <a:pt x="334" y="130"/>
                    </a:lnTo>
                    <a:lnTo>
                      <a:pt x="335" y="130"/>
                    </a:lnTo>
                    <a:lnTo>
                      <a:pt x="335" y="131"/>
                    </a:lnTo>
                    <a:lnTo>
                      <a:pt x="335" y="132"/>
                    </a:lnTo>
                    <a:lnTo>
                      <a:pt x="335" y="133"/>
                    </a:lnTo>
                    <a:lnTo>
                      <a:pt x="334" y="134"/>
                    </a:lnTo>
                    <a:lnTo>
                      <a:pt x="332" y="134"/>
                    </a:lnTo>
                    <a:lnTo>
                      <a:pt x="329" y="134"/>
                    </a:lnTo>
                    <a:lnTo>
                      <a:pt x="326" y="135"/>
                    </a:lnTo>
                    <a:lnTo>
                      <a:pt x="322" y="135"/>
                    </a:lnTo>
                    <a:lnTo>
                      <a:pt x="318" y="136"/>
                    </a:lnTo>
                    <a:lnTo>
                      <a:pt x="314" y="136"/>
                    </a:lnTo>
                    <a:lnTo>
                      <a:pt x="309" y="137"/>
                    </a:lnTo>
                    <a:lnTo>
                      <a:pt x="305" y="137"/>
                    </a:lnTo>
                    <a:lnTo>
                      <a:pt x="301" y="138"/>
                    </a:lnTo>
                    <a:lnTo>
                      <a:pt x="297" y="138"/>
                    </a:lnTo>
                    <a:lnTo>
                      <a:pt x="293" y="139"/>
                    </a:lnTo>
                    <a:lnTo>
                      <a:pt x="290" y="139"/>
                    </a:lnTo>
                    <a:lnTo>
                      <a:pt x="288" y="139"/>
                    </a:lnTo>
                    <a:lnTo>
                      <a:pt x="287" y="140"/>
                    </a:lnTo>
                    <a:lnTo>
                      <a:pt x="286" y="140"/>
                    </a:lnTo>
                    <a:lnTo>
                      <a:pt x="288" y="142"/>
                    </a:lnTo>
                    <a:lnTo>
                      <a:pt x="289" y="144"/>
                    </a:lnTo>
                    <a:lnTo>
                      <a:pt x="290" y="146"/>
                    </a:lnTo>
                    <a:lnTo>
                      <a:pt x="290" y="148"/>
                    </a:lnTo>
                    <a:lnTo>
                      <a:pt x="290" y="149"/>
                    </a:lnTo>
                    <a:lnTo>
                      <a:pt x="290" y="152"/>
                    </a:lnTo>
                    <a:lnTo>
                      <a:pt x="289" y="154"/>
                    </a:lnTo>
                    <a:lnTo>
                      <a:pt x="288" y="155"/>
                    </a:lnTo>
                    <a:lnTo>
                      <a:pt x="288" y="156"/>
                    </a:lnTo>
                    <a:lnTo>
                      <a:pt x="286" y="156"/>
                    </a:lnTo>
                    <a:lnTo>
                      <a:pt x="284" y="156"/>
                    </a:lnTo>
                    <a:lnTo>
                      <a:pt x="282" y="156"/>
                    </a:lnTo>
                    <a:lnTo>
                      <a:pt x="281" y="156"/>
                    </a:lnTo>
                    <a:lnTo>
                      <a:pt x="279" y="156"/>
                    </a:lnTo>
                    <a:lnTo>
                      <a:pt x="278" y="156"/>
                    </a:lnTo>
                    <a:lnTo>
                      <a:pt x="277" y="156"/>
                    </a:lnTo>
                    <a:lnTo>
                      <a:pt x="276" y="156"/>
                    </a:lnTo>
                    <a:lnTo>
                      <a:pt x="275" y="154"/>
                    </a:lnTo>
                    <a:lnTo>
                      <a:pt x="275" y="153"/>
                    </a:lnTo>
                    <a:lnTo>
                      <a:pt x="274" y="152"/>
                    </a:lnTo>
                    <a:lnTo>
                      <a:pt x="274" y="150"/>
                    </a:lnTo>
                    <a:lnTo>
                      <a:pt x="275" y="148"/>
                    </a:lnTo>
                    <a:lnTo>
                      <a:pt x="275" y="145"/>
                    </a:lnTo>
                    <a:lnTo>
                      <a:pt x="275" y="144"/>
                    </a:lnTo>
                    <a:lnTo>
                      <a:pt x="276" y="143"/>
                    </a:lnTo>
                    <a:lnTo>
                      <a:pt x="277" y="141"/>
                    </a:lnTo>
                    <a:lnTo>
                      <a:pt x="274" y="141"/>
                    </a:lnTo>
                    <a:lnTo>
                      <a:pt x="245" y="140"/>
                    </a:lnTo>
                    <a:lnTo>
                      <a:pt x="245" y="162"/>
                    </a:lnTo>
                    <a:lnTo>
                      <a:pt x="246" y="162"/>
                    </a:lnTo>
                    <a:lnTo>
                      <a:pt x="248" y="162"/>
                    </a:lnTo>
                    <a:lnTo>
                      <a:pt x="252" y="162"/>
                    </a:lnTo>
                    <a:lnTo>
                      <a:pt x="256" y="163"/>
                    </a:lnTo>
                    <a:lnTo>
                      <a:pt x="260" y="163"/>
                    </a:lnTo>
                    <a:lnTo>
                      <a:pt x="264" y="163"/>
                    </a:lnTo>
                    <a:lnTo>
                      <a:pt x="267" y="163"/>
                    </a:lnTo>
                    <a:lnTo>
                      <a:pt x="268" y="163"/>
                    </a:lnTo>
                    <a:lnTo>
                      <a:pt x="270" y="164"/>
                    </a:lnTo>
                    <a:lnTo>
                      <a:pt x="272" y="165"/>
                    </a:lnTo>
                    <a:lnTo>
                      <a:pt x="273" y="166"/>
                    </a:lnTo>
                    <a:lnTo>
                      <a:pt x="275" y="167"/>
                    </a:lnTo>
                    <a:lnTo>
                      <a:pt x="277" y="167"/>
                    </a:lnTo>
                    <a:lnTo>
                      <a:pt x="278" y="168"/>
                    </a:lnTo>
                    <a:lnTo>
                      <a:pt x="280" y="168"/>
                    </a:lnTo>
                    <a:lnTo>
                      <a:pt x="281" y="168"/>
                    </a:lnTo>
                    <a:lnTo>
                      <a:pt x="284" y="168"/>
                    </a:lnTo>
                    <a:lnTo>
                      <a:pt x="287" y="167"/>
                    </a:lnTo>
                    <a:lnTo>
                      <a:pt x="289" y="167"/>
                    </a:lnTo>
                    <a:lnTo>
                      <a:pt x="291" y="165"/>
                    </a:lnTo>
                    <a:lnTo>
                      <a:pt x="293" y="164"/>
                    </a:lnTo>
                    <a:lnTo>
                      <a:pt x="294" y="163"/>
                    </a:lnTo>
                    <a:lnTo>
                      <a:pt x="296" y="162"/>
                    </a:lnTo>
                    <a:lnTo>
                      <a:pt x="296" y="161"/>
                    </a:lnTo>
                    <a:lnTo>
                      <a:pt x="297" y="161"/>
                    </a:lnTo>
                    <a:lnTo>
                      <a:pt x="299" y="161"/>
                    </a:lnTo>
                    <a:lnTo>
                      <a:pt x="301" y="161"/>
                    </a:lnTo>
                    <a:lnTo>
                      <a:pt x="304" y="160"/>
                    </a:lnTo>
                    <a:lnTo>
                      <a:pt x="308" y="160"/>
                    </a:lnTo>
                    <a:lnTo>
                      <a:pt x="312" y="159"/>
                    </a:lnTo>
                    <a:lnTo>
                      <a:pt x="316" y="159"/>
                    </a:lnTo>
                    <a:lnTo>
                      <a:pt x="321" y="158"/>
                    </a:lnTo>
                    <a:lnTo>
                      <a:pt x="325" y="157"/>
                    </a:lnTo>
                    <a:lnTo>
                      <a:pt x="329" y="157"/>
                    </a:lnTo>
                    <a:lnTo>
                      <a:pt x="333" y="156"/>
                    </a:lnTo>
                    <a:lnTo>
                      <a:pt x="336" y="156"/>
                    </a:lnTo>
                    <a:lnTo>
                      <a:pt x="339" y="155"/>
                    </a:lnTo>
                    <a:lnTo>
                      <a:pt x="342" y="155"/>
                    </a:lnTo>
                    <a:lnTo>
                      <a:pt x="343" y="154"/>
                    </a:lnTo>
                    <a:lnTo>
                      <a:pt x="344" y="154"/>
                    </a:lnTo>
                    <a:lnTo>
                      <a:pt x="346" y="152"/>
                    </a:lnTo>
                    <a:lnTo>
                      <a:pt x="348" y="149"/>
                    </a:lnTo>
                    <a:lnTo>
                      <a:pt x="349" y="147"/>
                    </a:lnTo>
                    <a:lnTo>
                      <a:pt x="349" y="144"/>
                    </a:lnTo>
                    <a:lnTo>
                      <a:pt x="348" y="141"/>
                    </a:lnTo>
                    <a:lnTo>
                      <a:pt x="347" y="138"/>
                    </a:lnTo>
                    <a:lnTo>
                      <a:pt x="345" y="136"/>
                    </a:lnTo>
                    <a:lnTo>
                      <a:pt x="344" y="135"/>
                    </a:lnTo>
                    <a:lnTo>
                      <a:pt x="344" y="126"/>
                    </a:lnTo>
                    <a:lnTo>
                      <a:pt x="344" y="107"/>
                    </a:lnTo>
                    <a:lnTo>
                      <a:pt x="344" y="88"/>
                    </a:lnTo>
                    <a:lnTo>
                      <a:pt x="343" y="79"/>
                    </a:lnTo>
                    <a:lnTo>
                      <a:pt x="337" y="40"/>
                    </a:lnTo>
                    <a:lnTo>
                      <a:pt x="326" y="36"/>
                    </a:lnTo>
                    <a:lnTo>
                      <a:pt x="327" y="38"/>
                    </a:lnTo>
                    <a:lnTo>
                      <a:pt x="328" y="42"/>
                    </a:lnTo>
                    <a:lnTo>
                      <a:pt x="329" y="48"/>
                    </a:lnTo>
                    <a:lnTo>
                      <a:pt x="330" y="55"/>
                    </a:lnTo>
                    <a:lnTo>
                      <a:pt x="331" y="62"/>
                    </a:lnTo>
                    <a:lnTo>
                      <a:pt x="332" y="69"/>
                    </a:lnTo>
                    <a:lnTo>
                      <a:pt x="333" y="74"/>
                    </a:lnTo>
                    <a:lnTo>
                      <a:pt x="334" y="77"/>
                    </a:lnTo>
                    <a:lnTo>
                      <a:pt x="332" y="77"/>
                    </a:lnTo>
                    <a:lnTo>
                      <a:pt x="331" y="77"/>
                    </a:lnTo>
                    <a:lnTo>
                      <a:pt x="329" y="77"/>
                    </a:lnTo>
                    <a:lnTo>
                      <a:pt x="327" y="77"/>
                    </a:lnTo>
                    <a:lnTo>
                      <a:pt x="325" y="77"/>
                    </a:lnTo>
                    <a:lnTo>
                      <a:pt x="324" y="76"/>
                    </a:lnTo>
                    <a:lnTo>
                      <a:pt x="322" y="76"/>
                    </a:lnTo>
                    <a:lnTo>
                      <a:pt x="321" y="76"/>
                    </a:lnTo>
                    <a:lnTo>
                      <a:pt x="320" y="68"/>
                    </a:lnTo>
                    <a:lnTo>
                      <a:pt x="318" y="53"/>
                    </a:lnTo>
                    <a:lnTo>
                      <a:pt x="316" y="38"/>
                    </a:lnTo>
                    <a:lnTo>
                      <a:pt x="316" y="32"/>
                    </a:lnTo>
                    <a:lnTo>
                      <a:pt x="306" y="29"/>
                    </a:lnTo>
                    <a:lnTo>
                      <a:pt x="307" y="36"/>
                    </a:lnTo>
                    <a:lnTo>
                      <a:pt x="308" y="51"/>
                    </a:lnTo>
                    <a:lnTo>
                      <a:pt x="310" y="67"/>
                    </a:lnTo>
                    <a:lnTo>
                      <a:pt x="311" y="76"/>
                    </a:lnTo>
                    <a:lnTo>
                      <a:pt x="309" y="77"/>
                    </a:lnTo>
                    <a:lnTo>
                      <a:pt x="307" y="77"/>
                    </a:lnTo>
                    <a:lnTo>
                      <a:pt x="305" y="77"/>
                    </a:lnTo>
                    <a:lnTo>
                      <a:pt x="302" y="77"/>
                    </a:lnTo>
                    <a:lnTo>
                      <a:pt x="300" y="77"/>
                    </a:lnTo>
                    <a:lnTo>
                      <a:pt x="297" y="77"/>
                    </a:lnTo>
                    <a:lnTo>
                      <a:pt x="295" y="76"/>
                    </a:lnTo>
                    <a:lnTo>
                      <a:pt x="293" y="76"/>
                    </a:lnTo>
                    <a:lnTo>
                      <a:pt x="291" y="76"/>
                    </a:lnTo>
                    <a:lnTo>
                      <a:pt x="289" y="76"/>
                    </a:lnTo>
                    <a:lnTo>
                      <a:pt x="287" y="75"/>
                    </a:lnTo>
                    <a:lnTo>
                      <a:pt x="285" y="75"/>
                    </a:lnTo>
                    <a:lnTo>
                      <a:pt x="283" y="75"/>
                    </a:lnTo>
                    <a:lnTo>
                      <a:pt x="282" y="74"/>
                    </a:lnTo>
                    <a:lnTo>
                      <a:pt x="281" y="74"/>
                    </a:lnTo>
                    <a:lnTo>
                      <a:pt x="280" y="73"/>
                    </a:lnTo>
                    <a:lnTo>
                      <a:pt x="278" y="71"/>
                    </a:lnTo>
                    <a:lnTo>
                      <a:pt x="277" y="67"/>
                    </a:lnTo>
                    <a:lnTo>
                      <a:pt x="276" y="61"/>
                    </a:lnTo>
                    <a:lnTo>
                      <a:pt x="275" y="54"/>
                    </a:lnTo>
                    <a:lnTo>
                      <a:pt x="274" y="47"/>
                    </a:lnTo>
                    <a:lnTo>
                      <a:pt x="273" y="39"/>
                    </a:lnTo>
                    <a:lnTo>
                      <a:pt x="272" y="32"/>
                    </a:lnTo>
                    <a:lnTo>
                      <a:pt x="272" y="26"/>
                    </a:lnTo>
                    <a:lnTo>
                      <a:pt x="272" y="24"/>
                    </a:lnTo>
                    <a:lnTo>
                      <a:pt x="270" y="24"/>
                    </a:lnTo>
                    <a:lnTo>
                      <a:pt x="269" y="24"/>
                    </a:lnTo>
                    <a:lnTo>
                      <a:pt x="267" y="24"/>
                    </a:lnTo>
                    <a:lnTo>
                      <a:pt x="265" y="24"/>
                    </a:lnTo>
                    <a:lnTo>
                      <a:pt x="263" y="25"/>
                    </a:lnTo>
                    <a:lnTo>
                      <a:pt x="260" y="25"/>
                    </a:lnTo>
                    <a:lnTo>
                      <a:pt x="257" y="25"/>
                    </a:lnTo>
                    <a:lnTo>
                      <a:pt x="254" y="26"/>
                    </a:lnTo>
                    <a:lnTo>
                      <a:pt x="251" y="27"/>
                    </a:lnTo>
                    <a:lnTo>
                      <a:pt x="248" y="27"/>
                    </a:lnTo>
                    <a:lnTo>
                      <a:pt x="245" y="27"/>
                    </a:lnTo>
                    <a:lnTo>
                      <a:pt x="242" y="28"/>
                    </a:lnTo>
                    <a:lnTo>
                      <a:pt x="240" y="28"/>
                    </a:lnTo>
                    <a:lnTo>
                      <a:pt x="238" y="28"/>
                    </a:lnTo>
                    <a:lnTo>
                      <a:pt x="236" y="29"/>
                    </a:lnTo>
                    <a:lnTo>
                      <a:pt x="235" y="29"/>
                    </a:lnTo>
                    <a:lnTo>
                      <a:pt x="234" y="29"/>
                    </a:lnTo>
                    <a:lnTo>
                      <a:pt x="233" y="29"/>
                    </a:lnTo>
                    <a:lnTo>
                      <a:pt x="233" y="34"/>
                    </a:lnTo>
                    <a:lnTo>
                      <a:pt x="233" y="45"/>
                    </a:lnTo>
                    <a:lnTo>
                      <a:pt x="232" y="57"/>
                    </a:lnTo>
                    <a:lnTo>
                      <a:pt x="232" y="63"/>
                    </a:lnTo>
                    <a:lnTo>
                      <a:pt x="230" y="64"/>
                    </a:lnTo>
                    <a:lnTo>
                      <a:pt x="227" y="64"/>
                    </a:lnTo>
                    <a:lnTo>
                      <a:pt x="224" y="64"/>
                    </a:lnTo>
                    <a:lnTo>
                      <a:pt x="221" y="64"/>
                    </a:lnTo>
                    <a:lnTo>
                      <a:pt x="217" y="65"/>
                    </a:lnTo>
                    <a:lnTo>
                      <a:pt x="213" y="65"/>
                    </a:lnTo>
                    <a:lnTo>
                      <a:pt x="209" y="65"/>
                    </a:lnTo>
                    <a:lnTo>
                      <a:pt x="205" y="66"/>
                    </a:lnTo>
                    <a:lnTo>
                      <a:pt x="201" y="66"/>
                    </a:lnTo>
                    <a:lnTo>
                      <a:pt x="197" y="66"/>
                    </a:lnTo>
                    <a:lnTo>
                      <a:pt x="194" y="66"/>
                    </a:lnTo>
                    <a:lnTo>
                      <a:pt x="191" y="67"/>
                    </a:lnTo>
                    <a:lnTo>
                      <a:pt x="188" y="67"/>
                    </a:lnTo>
                    <a:lnTo>
                      <a:pt x="186" y="67"/>
                    </a:lnTo>
                    <a:lnTo>
                      <a:pt x="185" y="67"/>
                    </a:lnTo>
                    <a:lnTo>
                      <a:pt x="185" y="60"/>
                    </a:lnTo>
                    <a:lnTo>
                      <a:pt x="185" y="49"/>
                    </a:lnTo>
                    <a:lnTo>
                      <a:pt x="185" y="38"/>
                    </a:lnTo>
                    <a:lnTo>
                      <a:pt x="185" y="34"/>
                    </a:lnTo>
                    <a:lnTo>
                      <a:pt x="137" y="40"/>
                    </a:lnTo>
                    <a:lnTo>
                      <a:pt x="137" y="45"/>
                    </a:lnTo>
                    <a:lnTo>
                      <a:pt x="137" y="55"/>
                    </a:lnTo>
                    <a:lnTo>
                      <a:pt x="137" y="65"/>
                    </a:lnTo>
                    <a:lnTo>
                      <a:pt x="137" y="71"/>
                    </a:lnTo>
                    <a:lnTo>
                      <a:pt x="136" y="71"/>
                    </a:lnTo>
                    <a:lnTo>
                      <a:pt x="134" y="71"/>
                    </a:lnTo>
                    <a:lnTo>
                      <a:pt x="133" y="72"/>
                    </a:lnTo>
                    <a:lnTo>
                      <a:pt x="130" y="72"/>
                    </a:lnTo>
                    <a:lnTo>
                      <a:pt x="127" y="72"/>
                    </a:lnTo>
                    <a:lnTo>
                      <a:pt x="124" y="72"/>
                    </a:lnTo>
                    <a:lnTo>
                      <a:pt x="121" y="73"/>
                    </a:lnTo>
                    <a:lnTo>
                      <a:pt x="118" y="73"/>
                    </a:lnTo>
                    <a:lnTo>
                      <a:pt x="115" y="73"/>
                    </a:lnTo>
                    <a:lnTo>
                      <a:pt x="111" y="73"/>
                    </a:lnTo>
                    <a:lnTo>
                      <a:pt x="109" y="74"/>
                    </a:lnTo>
                    <a:lnTo>
                      <a:pt x="106" y="74"/>
                    </a:lnTo>
                    <a:lnTo>
                      <a:pt x="103" y="74"/>
                    </a:lnTo>
                    <a:lnTo>
                      <a:pt x="101" y="74"/>
                    </a:lnTo>
                    <a:lnTo>
                      <a:pt x="100" y="75"/>
                    </a:lnTo>
                    <a:lnTo>
                      <a:pt x="99" y="75"/>
                    </a:lnTo>
                    <a:lnTo>
                      <a:pt x="99" y="68"/>
                    </a:lnTo>
                    <a:lnTo>
                      <a:pt x="99" y="59"/>
                    </a:lnTo>
                    <a:lnTo>
                      <a:pt x="99" y="50"/>
                    </a:lnTo>
                    <a:lnTo>
                      <a:pt x="99" y="46"/>
                    </a:lnTo>
                    <a:lnTo>
                      <a:pt x="62" y="51"/>
                    </a:lnTo>
                    <a:lnTo>
                      <a:pt x="62" y="55"/>
                    </a:lnTo>
                    <a:lnTo>
                      <a:pt x="62" y="63"/>
                    </a:lnTo>
                    <a:lnTo>
                      <a:pt x="62" y="71"/>
                    </a:lnTo>
                    <a:lnTo>
                      <a:pt x="62" y="77"/>
                    </a:lnTo>
                    <a:lnTo>
                      <a:pt x="60" y="77"/>
                    </a:lnTo>
                    <a:lnTo>
                      <a:pt x="58" y="77"/>
                    </a:lnTo>
                    <a:lnTo>
                      <a:pt x="54" y="78"/>
                    </a:lnTo>
                    <a:lnTo>
                      <a:pt x="49" y="78"/>
                    </a:lnTo>
                    <a:lnTo>
                      <a:pt x="45" y="78"/>
                    </a:lnTo>
                    <a:lnTo>
                      <a:pt x="41" y="78"/>
                    </a:lnTo>
                    <a:lnTo>
                      <a:pt x="38" y="79"/>
                    </a:lnTo>
                    <a:lnTo>
                      <a:pt x="36" y="79"/>
                    </a:lnTo>
                    <a:lnTo>
                      <a:pt x="36" y="74"/>
                    </a:lnTo>
                    <a:lnTo>
                      <a:pt x="36" y="65"/>
                    </a:lnTo>
                    <a:lnTo>
                      <a:pt x="36" y="57"/>
                    </a:lnTo>
                    <a:lnTo>
                      <a:pt x="36" y="52"/>
                    </a:lnTo>
                    <a:lnTo>
                      <a:pt x="39" y="51"/>
                    </a:lnTo>
                    <a:lnTo>
                      <a:pt x="42" y="51"/>
                    </a:lnTo>
                    <a:lnTo>
                      <a:pt x="46" y="51"/>
                    </a:lnTo>
                    <a:lnTo>
                      <a:pt x="51" y="50"/>
                    </a:lnTo>
                    <a:lnTo>
                      <a:pt x="57" y="49"/>
                    </a:lnTo>
                    <a:lnTo>
                      <a:pt x="63" y="48"/>
                    </a:lnTo>
                    <a:lnTo>
                      <a:pt x="70" y="47"/>
                    </a:lnTo>
                    <a:lnTo>
                      <a:pt x="77" y="46"/>
                    </a:lnTo>
                    <a:lnTo>
                      <a:pt x="85" y="45"/>
                    </a:lnTo>
                    <a:lnTo>
                      <a:pt x="94" y="44"/>
                    </a:lnTo>
                    <a:lnTo>
                      <a:pt x="102" y="43"/>
                    </a:lnTo>
                    <a:lnTo>
                      <a:pt x="111" y="42"/>
                    </a:lnTo>
                    <a:lnTo>
                      <a:pt x="120" y="40"/>
                    </a:lnTo>
                    <a:lnTo>
                      <a:pt x="130" y="39"/>
                    </a:lnTo>
                    <a:lnTo>
                      <a:pt x="139" y="38"/>
                    </a:lnTo>
                    <a:lnTo>
                      <a:pt x="149" y="36"/>
                    </a:lnTo>
                    <a:lnTo>
                      <a:pt x="158" y="35"/>
                    </a:lnTo>
                    <a:lnTo>
                      <a:pt x="168" y="34"/>
                    </a:lnTo>
                    <a:lnTo>
                      <a:pt x="177" y="33"/>
                    </a:lnTo>
                    <a:lnTo>
                      <a:pt x="186" y="31"/>
                    </a:lnTo>
                    <a:lnTo>
                      <a:pt x="194" y="30"/>
                    </a:lnTo>
                    <a:lnTo>
                      <a:pt x="203" y="29"/>
                    </a:lnTo>
                    <a:lnTo>
                      <a:pt x="211" y="28"/>
                    </a:lnTo>
                    <a:lnTo>
                      <a:pt x="218" y="27"/>
                    </a:lnTo>
                    <a:lnTo>
                      <a:pt x="225" y="26"/>
                    </a:lnTo>
                    <a:lnTo>
                      <a:pt x="231" y="25"/>
                    </a:lnTo>
                    <a:lnTo>
                      <a:pt x="237" y="24"/>
                    </a:lnTo>
                    <a:lnTo>
                      <a:pt x="241" y="24"/>
                    </a:lnTo>
                    <a:lnTo>
                      <a:pt x="246" y="23"/>
                    </a:lnTo>
                    <a:lnTo>
                      <a:pt x="249" y="23"/>
                    </a:lnTo>
                    <a:lnTo>
                      <a:pt x="251" y="23"/>
                    </a:lnTo>
                    <a:lnTo>
                      <a:pt x="252" y="22"/>
                    </a:lnTo>
                    <a:lnTo>
                      <a:pt x="254" y="22"/>
                    </a:lnTo>
                    <a:lnTo>
                      <a:pt x="257" y="21"/>
                    </a:lnTo>
                    <a:lnTo>
                      <a:pt x="261" y="21"/>
                    </a:lnTo>
                    <a:lnTo>
                      <a:pt x="265" y="21"/>
                    </a:lnTo>
                    <a:lnTo>
                      <a:pt x="269" y="20"/>
                    </a:lnTo>
                    <a:lnTo>
                      <a:pt x="273" y="20"/>
                    </a:lnTo>
                    <a:lnTo>
                      <a:pt x="277" y="20"/>
                    </a:lnTo>
                    <a:lnTo>
                      <a:pt x="281" y="21"/>
                    </a:lnTo>
                    <a:lnTo>
                      <a:pt x="284" y="21"/>
                    </a:lnTo>
                    <a:lnTo>
                      <a:pt x="287" y="22"/>
                    </a:lnTo>
                    <a:lnTo>
                      <a:pt x="290" y="23"/>
                    </a:lnTo>
                    <a:lnTo>
                      <a:pt x="293" y="24"/>
                    </a:lnTo>
                    <a:lnTo>
                      <a:pt x="297" y="25"/>
                    </a:lnTo>
                    <a:lnTo>
                      <a:pt x="301" y="26"/>
                    </a:lnTo>
                    <a:lnTo>
                      <a:pt x="305" y="27"/>
                    </a:lnTo>
                    <a:lnTo>
                      <a:pt x="309" y="29"/>
                    </a:lnTo>
                    <a:lnTo>
                      <a:pt x="314" y="30"/>
                    </a:lnTo>
                    <a:lnTo>
                      <a:pt x="318" y="31"/>
                    </a:lnTo>
                    <a:lnTo>
                      <a:pt x="322" y="33"/>
                    </a:lnTo>
                    <a:lnTo>
                      <a:pt x="325" y="34"/>
                    </a:lnTo>
                    <a:lnTo>
                      <a:pt x="329" y="35"/>
                    </a:lnTo>
                    <a:lnTo>
                      <a:pt x="331" y="36"/>
                    </a:lnTo>
                    <a:lnTo>
                      <a:pt x="333" y="36"/>
                    </a:lnTo>
                    <a:lnTo>
                      <a:pt x="335" y="37"/>
                    </a:lnTo>
                    <a:lnTo>
                      <a:pt x="338" y="38"/>
                    </a:lnTo>
                    <a:lnTo>
                      <a:pt x="338" y="35"/>
                    </a:lnTo>
                    <a:lnTo>
                      <a:pt x="338" y="34"/>
                    </a:lnTo>
                    <a:lnTo>
                      <a:pt x="337" y="31"/>
                    </a:lnTo>
                    <a:lnTo>
                      <a:pt x="337" y="28"/>
                    </a:lnTo>
                    <a:lnTo>
                      <a:pt x="336" y="24"/>
                    </a:lnTo>
                    <a:lnTo>
                      <a:pt x="335" y="23"/>
                    </a:lnTo>
                    <a:lnTo>
                      <a:pt x="333" y="21"/>
                    </a:lnTo>
                    <a:lnTo>
                      <a:pt x="331" y="19"/>
                    </a:lnTo>
                    <a:lnTo>
                      <a:pt x="328" y="18"/>
                    </a:lnTo>
                    <a:lnTo>
                      <a:pt x="325" y="16"/>
                    </a:lnTo>
                    <a:lnTo>
                      <a:pt x="321" y="14"/>
                    </a:lnTo>
                    <a:lnTo>
                      <a:pt x="317" y="13"/>
                    </a:lnTo>
                    <a:lnTo>
                      <a:pt x="313" y="11"/>
                    </a:lnTo>
                    <a:lnTo>
                      <a:pt x="309" y="10"/>
                    </a:lnTo>
                    <a:lnTo>
                      <a:pt x="305" y="8"/>
                    </a:lnTo>
                    <a:lnTo>
                      <a:pt x="300" y="7"/>
                    </a:lnTo>
                    <a:lnTo>
                      <a:pt x="297" y="6"/>
                    </a:lnTo>
                    <a:lnTo>
                      <a:pt x="293" y="5"/>
                    </a:lnTo>
                    <a:lnTo>
                      <a:pt x="290" y="4"/>
                    </a:lnTo>
                    <a:lnTo>
                      <a:pt x="287" y="3"/>
                    </a:lnTo>
                    <a:lnTo>
                      <a:pt x="285" y="3"/>
                    </a:lnTo>
                    <a:lnTo>
                      <a:pt x="281" y="2"/>
                    </a:lnTo>
                    <a:lnTo>
                      <a:pt x="277" y="1"/>
                    </a:lnTo>
                    <a:lnTo>
                      <a:pt x="273" y="1"/>
                    </a:lnTo>
                    <a:lnTo>
                      <a:pt x="269" y="0"/>
                    </a:lnTo>
                    <a:lnTo>
                      <a:pt x="265" y="0"/>
                    </a:lnTo>
                    <a:lnTo>
                      <a:pt x="261" y="0"/>
                    </a:lnTo>
                    <a:lnTo>
                      <a:pt x="257" y="0"/>
                    </a:lnTo>
                    <a:lnTo>
                      <a:pt x="254" y="0"/>
                    </a:lnTo>
                    <a:lnTo>
                      <a:pt x="251" y="0"/>
                    </a:lnTo>
                    <a:lnTo>
                      <a:pt x="248" y="0"/>
                    </a:lnTo>
                    <a:lnTo>
                      <a:pt x="245" y="1"/>
                    </a:lnTo>
                    <a:lnTo>
                      <a:pt x="242" y="1"/>
                    </a:lnTo>
                    <a:lnTo>
                      <a:pt x="241" y="1"/>
                    </a:lnTo>
                    <a:lnTo>
                      <a:pt x="239" y="1"/>
                    </a:lnTo>
                    <a:lnTo>
                      <a:pt x="238" y="1"/>
                    </a:lnTo>
                    <a:close/>
                  </a:path>
                </a:pathLst>
              </a:custGeom>
              <a:solidFill>
                <a:srgbClr val="000000"/>
              </a:solidFill>
              <a:ln w="9525">
                <a:noFill/>
                <a:round/>
                <a:headEnd/>
                <a:tailEnd/>
              </a:ln>
            </p:spPr>
            <p:txBody>
              <a:bodyPr/>
              <a:lstStyle/>
              <a:p>
                <a:endParaRPr lang="es-ES"/>
              </a:p>
            </p:txBody>
          </p:sp>
          <p:sp>
            <p:nvSpPr>
              <p:cNvPr id="143" name="Freeform 107"/>
              <p:cNvSpPr>
                <a:spLocks/>
              </p:cNvSpPr>
              <p:nvPr/>
            </p:nvSpPr>
            <p:spPr bwMode="auto">
              <a:xfrm>
                <a:off x="1599" y="3848"/>
                <a:ext cx="116" cy="10"/>
              </a:xfrm>
              <a:custGeom>
                <a:avLst/>
                <a:gdLst>
                  <a:gd name="T0" fmla="*/ 3 w 116"/>
                  <a:gd name="T1" fmla="*/ 8 h 10"/>
                  <a:gd name="T2" fmla="*/ 115 w 116"/>
                  <a:gd name="T3" fmla="*/ 10 h 10"/>
                  <a:gd name="T4" fmla="*/ 116 w 116"/>
                  <a:gd name="T5" fmla="*/ 0 h 10"/>
                  <a:gd name="T6" fmla="*/ 0 w 116"/>
                  <a:gd name="T7" fmla="*/ 0 h 10"/>
                  <a:gd name="T8" fmla="*/ 3 w 116"/>
                  <a:gd name="T9" fmla="*/ 8 h 10"/>
                  <a:gd name="T10" fmla="*/ 0 60000 65536"/>
                  <a:gd name="T11" fmla="*/ 0 60000 65536"/>
                  <a:gd name="T12" fmla="*/ 0 60000 65536"/>
                  <a:gd name="T13" fmla="*/ 0 60000 65536"/>
                  <a:gd name="T14" fmla="*/ 0 60000 65536"/>
                  <a:gd name="T15" fmla="*/ 0 w 116"/>
                  <a:gd name="T16" fmla="*/ 0 h 10"/>
                  <a:gd name="T17" fmla="*/ 116 w 116"/>
                  <a:gd name="T18" fmla="*/ 10 h 10"/>
                </a:gdLst>
                <a:ahLst/>
                <a:cxnLst>
                  <a:cxn ang="T10">
                    <a:pos x="T0" y="T1"/>
                  </a:cxn>
                  <a:cxn ang="T11">
                    <a:pos x="T2" y="T3"/>
                  </a:cxn>
                  <a:cxn ang="T12">
                    <a:pos x="T4" y="T5"/>
                  </a:cxn>
                  <a:cxn ang="T13">
                    <a:pos x="T6" y="T7"/>
                  </a:cxn>
                  <a:cxn ang="T14">
                    <a:pos x="T8" y="T9"/>
                  </a:cxn>
                </a:cxnLst>
                <a:rect l="T15" t="T16" r="T17" b="T18"/>
                <a:pathLst>
                  <a:path w="116" h="10">
                    <a:moveTo>
                      <a:pt x="3" y="8"/>
                    </a:moveTo>
                    <a:lnTo>
                      <a:pt x="115" y="10"/>
                    </a:lnTo>
                    <a:lnTo>
                      <a:pt x="116" y="0"/>
                    </a:lnTo>
                    <a:lnTo>
                      <a:pt x="0" y="0"/>
                    </a:lnTo>
                    <a:lnTo>
                      <a:pt x="3" y="8"/>
                    </a:lnTo>
                    <a:close/>
                  </a:path>
                </a:pathLst>
              </a:custGeom>
              <a:solidFill>
                <a:srgbClr val="CCFFFF"/>
              </a:solidFill>
              <a:ln w="9525">
                <a:noFill/>
                <a:round/>
                <a:headEnd/>
                <a:tailEnd/>
              </a:ln>
            </p:spPr>
            <p:txBody>
              <a:bodyPr/>
              <a:lstStyle/>
              <a:p>
                <a:endParaRPr lang="es-ES"/>
              </a:p>
            </p:txBody>
          </p:sp>
          <p:sp>
            <p:nvSpPr>
              <p:cNvPr id="144" name="Freeform 108"/>
              <p:cNvSpPr>
                <a:spLocks/>
              </p:cNvSpPr>
              <p:nvPr/>
            </p:nvSpPr>
            <p:spPr bwMode="auto">
              <a:xfrm>
                <a:off x="1764" y="3766"/>
                <a:ext cx="24" cy="36"/>
              </a:xfrm>
              <a:custGeom>
                <a:avLst/>
                <a:gdLst>
                  <a:gd name="T0" fmla="*/ 20 w 24"/>
                  <a:gd name="T1" fmla="*/ 0 h 36"/>
                  <a:gd name="T2" fmla="*/ 0 w 24"/>
                  <a:gd name="T3" fmla="*/ 36 h 36"/>
                  <a:gd name="T4" fmla="*/ 8 w 24"/>
                  <a:gd name="T5" fmla="*/ 36 h 36"/>
                  <a:gd name="T6" fmla="*/ 24 w 24"/>
                  <a:gd name="T7" fmla="*/ 0 h 36"/>
                  <a:gd name="T8" fmla="*/ 20 w 24"/>
                  <a:gd name="T9" fmla="*/ 0 h 36"/>
                  <a:gd name="T10" fmla="*/ 0 60000 65536"/>
                  <a:gd name="T11" fmla="*/ 0 60000 65536"/>
                  <a:gd name="T12" fmla="*/ 0 60000 65536"/>
                  <a:gd name="T13" fmla="*/ 0 60000 65536"/>
                  <a:gd name="T14" fmla="*/ 0 60000 65536"/>
                  <a:gd name="T15" fmla="*/ 0 w 24"/>
                  <a:gd name="T16" fmla="*/ 0 h 36"/>
                  <a:gd name="T17" fmla="*/ 24 w 24"/>
                  <a:gd name="T18" fmla="*/ 36 h 36"/>
                </a:gdLst>
                <a:ahLst/>
                <a:cxnLst>
                  <a:cxn ang="T10">
                    <a:pos x="T0" y="T1"/>
                  </a:cxn>
                  <a:cxn ang="T11">
                    <a:pos x="T2" y="T3"/>
                  </a:cxn>
                  <a:cxn ang="T12">
                    <a:pos x="T4" y="T5"/>
                  </a:cxn>
                  <a:cxn ang="T13">
                    <a:pos x="T6" y="T7"/>
                  </a:cxn>
                  <a:cxn ang="T14">
                    <a:pos x="T8" y="T9"/>
                  </a:cxn>
                </a:cxnLst>
                <a:rect l="T15" t="T16" r="T17" b="T18"/>
                <a:pathLst>
                  <a:path w="24" h="36">
                    <a:moveTo>
                      <a:pt x="20" y="0"/>
                    </a:moveTo>
                    <a:lnTo>
                      <a:pt x="0" y="36"/>
                    </a:lnTo>
                    <a:lnTo>
                      <a:pt x="8" y="36"/>
                    </a:lnTo>
                    <a:lnTo>
                      <a:pt x="24" y="0"/>
                    </a:lnTo>
                    <a:lnTo>
                      <a:pt x="20" y="0"/>
                    </a:lnTo>
                    <a:close/>
                  </a:path>
                </a:pathLst>
              </a:custGeom>
              <a:solidFill>
                <a:srgbClr val="C6D1FF"/>
              </a:solidFill>
              <a:ln w="9525">
                <a:noFill/>
                <a:round/>
                <a:headEnd/>
                <a:tailEnd/>
              </a:ln>
            </p:spPr>
            <p:txBody>
              <a:bodyPr/>
              <a:lstStyle/>
              <a:p>
                <a:endParaRPr lang="es-ES"/>
              </a:p>
            </p:txBody>
          </p:sp>
          <p:sp>
            <p:nvSpPr>
              <p:cNvPr id="145" name="Freeform 109"/>
              <p:cNvSpPr>
                <a:spLocks/>
              </p:cNvSpPr>
              <p:nvPr/>
            </p:nvSpPr>
            <p:spPr bwMode="auto">
              <a:xfrm>
                <a:off x="1780" y="3784"/>
                <a:ext cx="12" cy="22"/>
              </a:xfrm>
              <a:custGeom>
                <a:avLst/>
                <a:gdLst>
                  <a:gd name="T0" fmla="*/ 10 w 12"/>
                  <a:gd name="T1" fmla="*/ 0 h 22"/>
                  <a:gd name="T2" fmla="*/ 0 w 12"/>
                  <a:gd name="T3" fmla="*/ 22 h 22"/>
                  <a:gd name="T4" fmla="*/ 12 w 12"/>
                  <a:gd name="T5" fmla="*/ 22 h 22"/>
                  <a:gd name="T6" fmla="*/ 10 w 12"/>
                  <a:gd name="T7" fmla="*/ 0 h 22"/>
                  <a:gd name="T8" fmla="*/ 0 60000 65536"/>
                  <a:gd name="T9" fmla="*/ 0 60000 65536"/>
                  <a:gd name="T10" fmla="*/ 0 60000 65536"/>
                  <a:gd name="T11" fmla="*/ 0 60000 65536"/>
                  <a:gd name="T12" fmla="*/ 0 w 12"/>
                  <a:gd name="T13" fmla="*/ 0 h 22"/>
                  <a:gd name="T14" fmla="*/ 12 w 12"/>
                  <a:gd name="T15" fmla="*/ 22 h 22"/>
                </a:gdLst>
                <a:ahLst/>
                <a:cxnLst>
                  <a:cxn ang="T8">
                    <a:pos x="T0" y="T1"/>
                  </a:cxn>
                  <a:cxn ang="T9">
                    <a:pos x="T2" y="T3"/>
                  </a:cxn>
                  <a:cxn ang="T10">
                    <a:pos x="T4" y="T5"/>
                  </a:cxn>
                  <a:cxn ang="T11">
                    <a:pos x="T6" y="T7"/>
                  </a:cxn>
                </a:cxnLst>
                <a:rect l="T12" t="T13" r="T14" b="T15"/>
                <a:pathLst>
                  <a:path w="12" h="22">
                    <a:moveTo>
                      <a:pt x="10" y="0"/>
                    </a:moveTo>
                    <a:lnTo>
                      <a:pt x="0" y="22"/>
                    </a:lnTo>
                    <a:lnTo>
                      <a:pt x="12" y="22"/>
                    </a:lnTo>
                    <a:lnTo>
                      <a:pt x="10" y="0"/>
                    </a:lnTo>
                    <a:close/>
                  </a:path>
                </a:pathLst>
              </a:custGeom>
              <a:solidFill>
                <a:srgbClr val="2B6DFF"/>
              </a:solidFill>
              <a:ln w="9525">
                <a:noFill/>
                <a:round/>
                <a:headEnd/>
                <a:tailEnd/>
              </a:ln>
            </p:spPr>
            <p:txBody>
              <a:bodyPr/>
              <a:lstStyle/>
              <a:p>
                <a:endParaRPr lang="es-ES"/>
              </a:p>
            </p:txBody>
          </p:sp>
          <p:sp>
            <p:nvSpPr>
              <p:cNvPr id="146" name="Freeform 110"/>
              <p:cNvSpPr>
                <a:spLocks/>
              </p:cNvSpPr>
              <p:nvPr/>
            </p:nvSpPr>
            <p:spPr bwMode="auto">
              <a:xfrm>
                <a:off x="1713" y="3773"/>
                <a:ext cx="41" cy="22"/>
              </a:xfrm>
              <a:custGeom>
                <a:avLst/>
                <a:gdLst>
                  <a:gd name="T0" fmla="*/ 41 w 41"/>
                  <a:gd name="T1" fmla="*/ 0 h 22"/>
                  <a:gd name="T2" fmla="*/ 41 w 41"/>
                  <a:gd name="T3" fmla="*/ 19 h 22"/>
                  <a:gd name="T4" fmla="*/ 0 w 41"/>
                  <a:gd name="T5" fmla="*/ 22 h 22"/>
                  <a:gd name="T6" fmla="*/ 41 w 41"/>
                  <a:gd name="T7" fmla="*/ 0 h 22"/>
                  <a:gd name="T8" fmla="*/ 0 60000 65536"/>
                  <a:gd name="T9" fmla="*/ 0 60000 65536"/>
                  <a:gd name="T10" fmla="*/ 0 60000 65536"/>
                  <a:gd name="T11" fmla="*/ 0 60000 65536"/>
                  <a:gd name="T12" fmla="*/ 0 w 41"/>
                  <a:gd name="T13" fmla="*/ 0 h 22"/>
                  <a:gd name="T14" fmla="*/ 41 w 41"/>
                  <a:gd name="T15" fmla="*/ 22 h 22"/>
                </a:gdLst>
                <a:ahLst/>
                <a:cxnLst>
                  <a:cxn ang="T8">
                    <a:pos x="T0" y="T1"/>
                  </a:cxn>
                  <a:cxn ang="T9">
                    <a:pos x="T2" y="T3"/>
                  </a:cxn>
                  <a:cxn ang="T10">
                    <a:pos x="T4" y="T5"/>
                  </a:cxn>
                  <a:cxn ang="T11">
                    <a:pos x="T6" y="T7"/>
                  </a:cxn>
                </a:cxnLst>
                <a:rect l="T12" t="T13" r="T14" b="T15"/>
                <a:pathLst>
                  <a:path w="41" h="22">
                    <a:moveTo>
                      <a:pt x="41" y="0"/>
                    </a:moveTo>
                    <a:lnTo>
                      <a:pt x="41" y="19"/>
                    </a:lnTo>
                    <a:lnTo>
                      <a:pt x="0" y="22"/>
                    </a:lnTo>
                    <a:lnTo>
                      <a:pt x="41" y="0"/>
                    </a:lnTo>
                    <a:close/>
                  </a:path>
                </a:pathLst>
              </a:custGeom>
              <a:solidFill>
                <a:srgbClr val="2B6DFF"/>
              </a:solidFill>
              <a:ln w="9525">
                <a:noFill/>
                <a:round/>
                <a:headEnd/>
                <a:tailEnd/>
              </a:ln>
            </p:spPr>
            <p:txBody>
              <a:bodyPr/>
              <a:lstStyle/>
              <a:p>
                <a:endParaRPr lang="es-ES"/>
              </a:p>
            </p:txBody>
          </p:sp>
          <p:sp>
            <p:nvSpPr>
              <p:cNvPr id="147" name="Freeform 111"/>
              <p:cNvSpPr>
                <a:spLocks/>
              </p:cNvSpPr>
              <p:nvPr/>
            </p:nvSpPr>
            <p:spPr bwMode="auto">
              <a:xfrm>
                <a:off x="1714" y="3764"/>
                <a:ext cx="39" cy="24"/>
              </a:xfrm>
              <a:custGeom>
                <a:avLst/>
                <a:gdLst>
                  <a:gd name="T0" fmla="*/ 39 w 39"/>
                  <a:gd name="T1" fmla="*/ 0 h 24"/>
                  <a:gd name="T2" fmla="*/ 39 w 39"/>
                  <a:gd name="T3" fmla="*/ 6 h 24"/>
                  <a:gd name="T4" fmla="*/ 0 w 39"/>
                  <a:gd name="T5" fmla="*/ 24 h 24"/>
                  <a:gd name="T6" fmla="*/ 39 w 39"/>
                  <a:gd name="T7" fmla="*/ 0 h 24"/>
                  <a:gd name="T8" fmla="*/ 0 60000 65536"/>
                  <a:gd name="T9" fmla="*/ 0 60000 65536"/>
                  <a:gd name="T10" fmla="*/ 0 60000 65536"/>
                  <a:gd name="T11" fmla="*/ 0 60000 65536"/>
                  <a:gd name="T12" fmla="*/ 0 w 39"/>
                  <a:gd name="T13" fmla="*/ 0 h 24"/>
                  <a:gd name="T14" fmla="*/ 39 w 39"/>
                  <a:gd name="T15" fmla="*/ 24 h 24"/>
                </a:gdLst>
                <a:ahLst/>
                <a:cxnLst>
                  <a:cxn ang="T8">
                    <a:pos x="T0" y="T1"/>
                  </a:cxn>
                  <a:cxn ang="T9">
                    <a:pos x="T2" y="T3"/>
                  </a:cxn>
                  <a:cxn ang="T10">
                    <a:pos x="T4" y="T5"/>
                  </a:cxn>
                  <a:cxn ang="T11">
                    <a:pos x="T6" y="T7"/>
                  </a:cxn>
                </a:cxnLst>
                <a:rect l="T12" t="T13" r="T14" b="T15"/>
                <a:pathLst>
                  <a:path w="39" h="24">
                    <a:moveTo>
                      <a:pt x="39" y="0"/>
                    </a:moveTo>
                    <a:lnTo>
                      <a:pt x="39" y="6"/>
                    </a:lnTo>
                    <a:lnTo>
                      <a:pt x="0" y="24"/>
                    </a:lnTo>
                    <a:lnTo>
                      <a:pt x="39" y="0"/>
                    </a:lnTo>
                    <a:close/>
                  </a:path>
                </a:pathLst>
              </a:custGeom>
              <a:solidFill>
                <a:srgbClr val="2B6DFF"/>
              </a:solidFill>
              <a:ln w="9525">
                <a:noFill/>
                <a:round/>
                <a:headEnd/>
                <a:tailEnd/>
              </a:ln>
            </p:spPr>
            <p:txBody>
              <a:bodyPr/>
              <a:lstStyle/>
              <a:p>
                <a:endParaRPr lang="es-ES"/>
              </a:p>
            </p:txBody>
          </p:sp>
          <p:sp>
            <p:nvSpPr>
              <p:cNvPr id="148" name="Freeform 112"/>
              <p:cNvSpPr>
                <a:spLocks/>
              </p:cNvSpPr>
              <p:nvPr/>
            </p:nvSpPr>
            <p:spPr bwMode="auto">
              <a:xfrm>
                <a:off x="1713" y="3766"/>
                <a:ext cx="26" cy="11"/>
              </a:xfrm>
              <a:custGeom>
                <a:avLst/>
                <a:gdLst>
                  <a:gd name="T0" fmla="*/ 1 w 26"/>
                  <a:gd name="T1" fmla="*/ 4 h 11"/>
                  <a:gd name="T2" fmla="*/ 0 w 26"/>
                  <a:gd name="T3" fmla="*/ 11 h 11"/>
                  <a:gd name="T4" fmla="*/ 26 w 26"/>
                  <a:gd name="T5" fmla="*/ 0 h 11"/>
                  <a:gd name="T6" fmla="*/ 1 w 26"/>
                  <a:gd name="T7" fmla="*/ 4 h 11"/>
                  <a:gd name="T8" fmla="*/ 0 60000 65536"/>
                  <a:gd name="T9" fmla="*/ 0 60000 65536"/>
                  <a:gd name="T10" fmla="*/ 0 60000 65536"/>
                  <a:gd name="T11" fmla="*/ 0 60000 65536"/>
                  <a:gd name="T12" fmla="*/ 0 w 26"/>
                  <a:gd name="T13" fmla="*/ 0 h 11"/>
                  <a:gd name="T14" fmla="*/ 26 w 26"/>
                  <a:gd name="T15" fmla="*/ 11 h 11"/>
                </a:gdLst>
                <a:ahLst/>
                <a:cxnLst>
                  <a:cxn ang="T8">
                    <a:pos x="T0" y="T1"/>
                  </a:cxn>
                  <a:cxn ang="T9">
                    <a:pos x="T2" y="T3"/>
                  </a:cxn>
                  <a:cxn ang="T10">
                    <a:pos x="T4" y="T5"/>
                  </a:cxn>
                  <a:cxn ang="T11">
                    <a:pos x="T6" y="T7"/>
                  </a:cxn>
                </a:cxnLst>
                <a:rect l="T12" t="T13" r="T14" b="T15"/>
                <a:pathLst>
                  <a:path w="26" h="11">
                    <a:moveTo>
                      <a:pt x="1" y="4"/>
                    </a:moveTo>
                    <a:lnTo>
                      <a:pt x="0" y="11"/>
                    </a:lnTo>
                    <a:lnTo>
                      <a:pt x="26" y="0"/>
                    </a:lnTo>
                    <a:lnTo>
                      <a:pt x="1" y="4"/>
                    </a:lnTo>
                    <a:close/>
                  </a:path>
                </a:pathLst>
              </a:custGeom>
              <a:solidFill>
                <a:srgbClr val="C6D1FF"/>
              </a:solidFill>
              <a:ln w="9525">
                <a:noFill/>
                <a:round/>
                <a:headEnd/>
                <a:tailEnd/>
              </a:ln>
            </p:spPr>
            <p:txBody>
              <a:bodyPr/>
              <a:lstStyle/>
              <a:p>
                <a:endParaRPr lang="es-ES"/>
              </a:p>
            </p:txBody>
          </p:sp>
          <p:sp>
            <p:nvSpPr>
              <p:cNvPr id="149" name="Freeform 113"/>
              <p:cNvSpPr>
                <a:spLocks/>
              </p:cNvSpPr>
              <p:nvPr/>
            </p:nvSpPr>
            <p:spPr bwMode="auto">
              <a:xfrm>
                <a:off x="1666" y="3781"/>
                <a:ext cx="37" cy="21"/>
              </a:xfrm>
              <a:custGeom>
                <a:avLst/>
                <a:gdLst>
                  <a:gd name="T0" fmla="*/ 37 w 37"/>
                  <a:gd name="T1" fmla="*/ 0 h 21"/>
                  <a:gd name="T2" fmla="*/ 37 w 37"/>
                  <a:gd name="T3" fmla="*/ 18 h 21"/>
                  <a:gd name="T4" fmla="*/ 0 w 37"/>
                  <a:gd name="T5" fmla="*/ 21 h 21"/>
                  <a:gd name="T6" fmla="*/ 37 w 37"/>
                  <a:gd name="T7" fmla="*/ 0 h 21"/>
                  <a:gd name="T8" fmla="*/ 0 60000 65536"/>
                  <a:gd name="T9" fmla="*/ 0 60000 65536"/>
                  <a:gd name="T10" fmla="*/ 0 60000 65536"/>
                  <a:gd name="T11" fmla="*/ 0 60000 65536"/>
                  <a:gd name="T12" fmla="*/ 0 w 37"/>
                  <a:gd name="T13" fmla="*/ 0 h 21"/>
                  <a:gd name="T14" fmla="*/ 37 w 37"/>
                  <a:gd name="T15" fmla="*/ 21 h 21"/>
                </a:gdLst>
                <a:ahLst/>
                <a:cxnLst>
                  <a:cxn ang="T8">
                    <a:pos x="T0" y="T1"/>
                  </a:cxn>
                  <a:cxn ang="T9">
                    <a:pos x="T2" y="T3"/>
                  </a:cxn>
                  <a:cxn ang="T10">
                    <a:pos x="T4" y="T5"/>
                  </a:cxn>
                  <a:cxn ang="T11">
                    <a:pos x="T6" y="T7"/>
                  </a:cxn>
                </a:cxnLst>
                <a:rect l="T12" t="T13" r="T14" b="T15"/>
                <a:pathLst>
                  <a:path w="37" h="21">
                    <a:moveTo>
                      <a:pt x="37" y="0"/>
                    </a:moveTo>
                    <a:lnTo>
                      <a:pt x="37" y="18"/>
                    </a:lnTo>
                    <a:lnTo>
                      <a:pt x="0" y="21"/>
                    </a:lnTo>
                    <a:lnTo>
                      <a:pt x="37" y="0"/>
                    </a:lnTo>
                    <a:close/>
                  </a:path>
                </a:pathLst>
              </a:custGeom>
              <a:solidFill>
                <a:srgbClr val="2B6DFF"/>
              </a:solidFill>
              <a:ln w="9525">
                <a:noFill/>
                <a:round/>
                <a:headEnd/>
                <a:tailEnd/>
              </a:ln>
            </p:spPr>
            <p:txBody>
              <a:bodyPr/>
              <a:lstStyle/>
              <a:p>
                <a:endParaRPr lang="es-ES"/>
              </a:p>
            </p:txBody>
          </p:sp>
          <p:sp>
            <p:nvSpPr>
              <p:cNvPr id="150" name="Freeform 114"/>
              <p:cNvSpPr>
                <a:spLocks/>
              </p:cNvSpPr>
              <p:nvPr/>
            </p:nvSpPr>
            <p:spPr bwMode="auto">
              <a:xfrm>
                <a:off x="1667" y="3772"/>
                <a:ext cx="35" cy="23"/>
              </a:xfrm>
              <a:custGeom>
                <a:avLst/>
                <a:gdLst>
                  <a:gd name="T0" fmla="*/ 35 w 35"/>
                  <a:gd name="T1" fmla="*/ 0 h 23"/>
                  <a:gd name="T2" fmla="*/ 35 w 35"/>
                  <a:gd name="T3" fmla="*/ 6 h 23"/>
                  <a:gd name="T4" fmla="*/ 0 w 35"/>
                  <a:gd name="T5" fmla="*/ 23 h 23"/>
                  <a:gd name="T6" fmla="*/ 35 w 35"/>
                  <a:gd name="T7" fmla="*/ 0 h 23"/>
                  <a:gd name="T8" fmla="*/ 0 60000 65536"/>
                  <a:gd name="T9" fmla="*/ 0 60000 65536"/>
                  <a:gd name="T10" fmla="*/ 0 60000 65536"/>
                  <a:gd name="T11" fmla="*/ 0 60000 65536"/>
                  <a:gd name="T12" fmla="*/ 0 w 35"/>
                  <a:gd name="T13" fmla="*/ 0 h 23"/>
                  <a:gd name="T14" fmla="*/ 35 w 35"/>
                  <a:gd name="T15" fmla="*/ 23 h 23"/>
                </a:gdLst>
                <a:ahLst/>
                <a:cxnLst>
                  <a:cxn ang="T8">
                    <a:pos x="T0" y="T1"/>
                  </a:cxn>
                  <a:cxn ang="T9">
                    <a:pos x="T2" y="T3"/>
                  </a:cxn>
                  <a:cxn ang="T10">
                    <a:pos x="T4" y="T5"/>
                  </a:cxn>
                  <a:cxn ang="T11">
                    <a:pos x="T6" y="T7"/>
                  </a:cxn>
                </a:cxnLst>
                <a:rect l="T12" t="T13" r="T14" b="T15"/>
                <a:pathLst>
                  <a:path w="35" h="23">
                    <a:moveTo>
                      <a:pt x="35" y="0"/>
                    </a:moveTo>
                    <a:lnTo>
                      <a:pt x="35" y="6"/>
                    </a:lnTo>
                    <a:lnTo>
                      <a:pt x="0" y="23"/>
                    </a:lnTo>
                    <a:lnTo>
                      <a:pt x="35" y="0"/>
                    </a:lnTo>
                    <a:close/>
                  </a:path>
                </a:pathLst>
              </a:custGeom>
              <a:solidFill>
                <a:srgbClr val="2B6DFF"/>
              </a:solidFill>
              <a:ln w="9525">
                <a:noFill/>
                <a:round/>
                <a:headEnd/>
                <a:tailEnd/>
              </a:ln>
            </p:spPr>
            <p:txBody>
              <a:bodyPr/>
              <a:lstStyle/>
              <a:p>
                <a:endParaRPr lang="es-ES"/>
              </a:p>
            </p:txBody>
          </p:sp>
          <p:sp>
            <p:nvSpPr>
              <p:cNvPr id="151" name="Freeform 115"/>
              <p:cNvSpPr>
                <a:spLocks/>
              </p:cNvSpPr>
              <p:nvPr/>
            </p:nvSpPr>
            <p:spPr bwMode="auto">
              <a:xfrm>
                <a:off x="1666" y="3774"/>
                <a:ext cx="24" cy="11"/>
              </a:xfrm>
              <a:custGeom>
                <a:avLst/>
                <a:gdLst>
                  <a:gd name="T0" fmla="*/ 1 w 24"/>
                  <a:gd name="T1" fmla="*/ 4 h 11"/>
                  <a:gd name="T2" fmla="*/ 0 w 24"/>
                  <a:gd name="T3" fmla="*/ 11 h 11"/>
                  <a:gd name="T4" fmla="*/ 24 w 24"/>
                  <a:gd name="T5" fmla="*/ 0 h 11"/>
                  <a:gd name="T6" fmla="*/ 1 w 24"/>
                  <a:gd name="T7" fmla="*/ 4 h 11"/>
                  <a:gd name="T8" fmla="*/ 0 60000 65536"/>
                  <a:gd name="T9" fmla="*/ 0 60000 65536"/>
                  <a:gd name="T10" fmla="*/ 0 60000 65536"/>
                  <a:gd name="T11" fmla="*/ 0 60000 65536"/>
                  <a:gd name="T12" fmla="*/ 0 w 24"/>
                  <a:gd name="T13" fmla="*/ 0 h 11"/>
                  <a:gd name="T14" fmla="*/ 24 w 24"/>
                  <a:gd name="T15" fmla="*/ 11 h 11"/>
                </a:gdLst>
                <a:ahLst/>
                <a:cxnLst>
                  <a:cxn ang="T8">
                    <a:pos x="T0" y="T1"/>
                  </a:cxn>
                  <a:cxn ang="T9">
                    <a:pos x="T2" y="T3"/>
                  </a:cxn>
                  <a:cxn ang="T10">
                    <a:pos x="T4" y="T5"/>
                  </a:cxn>
                  <a:cxn ang="T11">
                    <a:pos x="T6" y="T7"/>
                  </a:cxn>
                </a:cxnLst>
                <a:rect l="T12" t="T13" r="T14" b="T15"/>
                <a:pathLst>
                  <a:path w="24" h="11">
                    <a:moveTo>
                      <a:pt x="1" y="4"/>
                    </a:moveTo>
                    <a:lnTo>
                      <a:pt x="0" y="11"/>
                    </a:lnTo>
                    <a:lnTo>
                      <a:pt x="24" y="0"/>
                    </a:lnTo>
                    <a:lnTo>
                      <a:pt x="1" y="4"/>
                    </a:lnTo>
                    <a:close/>
                  </a:path>
                </a:pathLst>
              </a:custGeom>
              <a:solidFill>
                <a:srgbClr val="C6D1FF"/>
              </a:solidFill>
              <a:ln w="9525">
                <a:noFill/>
                <a:round/>
                <a:headEnd/>
                <a:tailEnd/>
              </a:ln>
            </p:spPr>
            <p:txBody>
              <a:bodyPr/>
              <a:lstStyle/>
              <a:p>
                <a:endParaRPr lang="es-ES"/>
              </a:p>
            </p:txBody>
          </p:sp>
          <p:sp>
            <p:nvSpPr>
              <p:cNvPr id="152" name="Freeform 116"/>
              <p:cNvSpPr>
                <a:spLocks/>
              </p:cNvSpPr>
              <p:nvPr/>
            </p:nvSpPr>
            <p:spPr bwMode="auto">
              <a:xfrm>
                <a:off x="1537" y="3791"/>
                <a:ext cx="15" cy="6"/>
              </a:xfrm>
              <a:custGeom>
                <a:avLst/>
                <a:gdLst>
                  <a:gd name="T0" fmla="*/ 8 w 15"/>
                  <a:gd name="T1" fmla="*/ 0 h 6"/>
                  <a:gd name="T2" fmla="*/ 7 w 15"/>
                  <a:gd name="T3" fmla="*/ 0 h 6"/>
                  <a:gd name="T4" fmla="*/ 7 w 15"/>
                  <a:gd name="T5" fmla="*/ 0 h 6"/>
                  <a:gd name="T6" fmla="*/ 5 w 15"/>
                  <a:gd name="T7" fmla="*/ 0 h 6"/>
                  <a:gd name="T8" fmla="*/ 4 w 15"/>
                  <a:gd name="T9" fmla="*/ 1 h 6"/>
                  <a:gd name="T10" fmla="*/ 3 w 15"/>
                  <a:gd name="T11" fmla="*/ 1 h 6"/>
                  <a:gd name="T12" fmla="*/ 1 w 15"/>
                  <a:gd name="T13" fmla="*/ 2 h 6"/>
                  <a:gd name="T14" fmla="*/ 0 w 15"/>
                  <a:gd name="T15" fmla="*/ 4 h 6"/>
                  <a:gd name="T16" fmla="*/ 0 w 15"/>
                  <a:gd name="T17" fmla="*/ 6 h 6"/>
                  <a:gd name="T18" fmla="*/ 15 w 15"/>
                  <a:gd name="T19" fmla="*/ 0 h 6"/>
                  <a:gd name="T20" fmla="*/ 8 w 1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8" y="0"/>
                    </a:moveTo>
                    <a:lnTo>
                      <a:pt x="7" y="0"/>
                    </a:lnTo>
                    <a:lnTo>
                      <a:pt x="5" y="0"/>
                    </a:lnTo>
                    <a:lnTo>
                      <a:pt x="4" y="1"/>
                    </a:lnTo>
                    <a:lnTo>
                      <a:pt x="3" y="1"/>
                    </a:lnTo>
                    <a:lnTo>
                      <a:pt x="1" y="2"/>
                    </a:lnTo>
                    <a:lnTo>
                      <a:pt x="0" y="4"/>
                    </a:lnTo>
                    <a:lnTo>
                      <a:pt x="0" y="6"/>
                    </a:lnTo>
                    <a:lnTo>
                      <a:pt x="15" y="0"/>
                    </a:lnTo>
                    <a:lnTo>
                      <a:pt x="8" y="0"/>
                    </a:lnTo>
                    <a:close/>
                  </a:path>
                </a:pathLst>
              </a:custGeom>
              <a:solidFill>
                <a:srgbClr val="C6D1FF"/>
              </a:solidFill>
              <a:ln w="9525">
                <a:noFill/>
                <a:round/>
                <a:headEnd/>
                <a:tailEnd/>
              </a:ln>
            </p:spPr>
            <p:txBody>
              <a:bodyPr/>
              <a:lstStyle/>
              <a:p>
                <a:endParaRPr lang="es-ES"/>
              </a:p>
            </p:txBody>
          </p:sp>
          <p:sp>
            <p:nvSpPr>
              <p:cNvPr id="153" name="Freeform 117"/>
              <p:cNvSpPr>
                <a:spLocks/>
              </p:cNvSpPr>
              <p:nvPr/>
            </p:nvSpPr>
            <p:spPr bwMode="auto">
              <a:xfrm>
                <a:off x="1535" y="3794"/>
                <a:ext cx="17" cy="12"/>
              </a:xfrm>
              <a:custGeom>
                <a:avLst/>
                <a:gdLst>
                  <a:gd name="T0" fmla="*/ 17 w 17"/>
                  <a:gd name="T1" fmla="*/ 0 h 12"/>
                  <a:gd name="T2" fmla="*/ 0 w 17"/>
                  <a:gd name="T3" fmla="*/ 8 h 12"/>
                  <a:gd name="T4" fmla="*/ 0 w 17"/>
                  <a:gd name="T5" fmla="*/ 12 h 12"/>
                  <a:gd name="T6" fmla="*/ 17 w 17"/>
                  <a:gd name="T7" fmla="*/ 2 h 12"/>
                  <a:gd name="T8" fmla="*/ 17 w 17"/>
                  <a:gd name="T9" fmla="*/ 0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17" y="0"/>
                    </a:moveTo>
                    <a:lnTo>
                      <a:pt x="0" y="8"/>
                    </a:lnTo>
                    <a:lnTo>
                      <a:pt x="0" y="12"/>
                    </a:lnTo>
                    <a:lnTo>
                      <a:pt x="17" y="2"/>
                    </a:lnTo>
                    <a:lnTo>
                      <a:pt x="17" y="0"/>
                    </a:lnTo>
                    <a:close/>
                  </a:path>
                </a:pathLst>
              </a:custGeom>
              <a:solidFill>
                <a:srgbClr val="2B6DFF"/>
              </a:solidFill>
              <a:ln w="9525">
                <a:noFill/>
                <a:round/>
                <a:headEnd/>
                <a:tailEnd/>
              </a:ln>
            </p:spPr>
            <p:txBody>
              <a:bodyPr/>
              <a:lstStyle/>
              <a:p>
                <a:endParaRPr lang="es-ES"/>
              </a:p>
            </p:txBody>
          </p:sp>
          <p:sp>
            <p:nvSpPr>
              <p:cNvPr id="154" name="Freeform 118"/>
              <p:cNvSpPr>
                <a:spLocks/>
              </p:cNvSpPr>
              <p:nvPr/>
            </p:nvSpPr>
            <p:spPr bwMode="auto">
              <a:xfrm>
                <a:off x="1535" y="3798"/>
                <a:ext cx="18" cy="13"/>
              </a:xfrm>
              <a:custGeom>
                <a:avLst/>
                <a:gdLst>
                  <a:gd name="T0" fmla="*/ 17 w 18"/>
                  <a:gd name="T1" fmla="*/ 0 h 13"/>
                  <a:gd name="T2" fmla="*/ 0 w 18"/>
                  <a:gd name="T3" fmla="*/ 11 h 13"/>
                  <a:gd name="T4" fmla="*/ 8 w 18"/>
                  <a:gd name="T5" fmla="*/ 13 h 13"/>
                  <a:gd name="T6" fmla="*/ 18 w 18"/>
                  <a:gd name="T7" fmla="*/ 11 h 13"/>
                  <a:gd name="T8" fmla="*/ 17 w 18"/>
                  <a:gd name="T9" fmla="*/ 0 h 13"/>
                  <a:gd name="T10" fmla="*/ 0 60000 65536"/>
                  <a:gd name="T11" fmla="*/ 0 60000 65536"/>
                  <a:gd name="T12" fmla="*/ 0 60000 65536"/>
                  <a:gd name="T13" fmla="*/ 0 60000 65536"/>
                  <a:gd name="T14" fmla="*/ 0 60000 65536"/>
                  <a:gd name="T15" fmla="*/ 0 w 18"/>
                  <a:gd name="T16" fmla="*/ 0 h 13"/>
                  <a:gd name="T17" fmla="*/ 18 w 18"/>
                  <a:gd name="T18" fmla="*/ 13 h 13"/>
                </a:gdLst>
                <a:ahLst/>
                <a:cxnLst>
                  <a:cxn ang="T10">
                    <a:pos x="T0" y="T1"/>
                  </a:cxn>
                  <a:cxn ang="T11">
                    <a:pos x="T2" y="T3"/>
                  </a:cxn>
                  <a:cxn ang="T12">
                    <a:pos x="T4" y="T5"/>
                  </a:cxn>
                  <a:cxn ang="T13">
                    <a:pos x="T6" y="T7"/>
                  </a:cxn>
                  <a:cxn ang="T14">
                    <a:pos x="T8" y="T9"/>
                  </a:cxn>
                </a:cxnLst>
                <a:rect l="T15" t="T16" r="T17" b="T18"/>
                <a:pathLst>
                  <a:path w="18" h="13">
                    <a:moveTo>
                      <a:pt x="17" y="0"/>
                    </a:moveTo>
                    <a:lnTo>
                      <a:pt x="0" y="11"/>
                    </a:lnTo>
                    <a:lnTo>
                      <a:pt x="8" y="13"/>
                    </a:lnTo>
                    <a:lnTo>
                      <a:pt x="18" y="11"/>
                    </a:lnTo>
                    <a:lnTo>
                      <a:pt x="17" y="0"/>
                    </a:lnTo>
                    <a:close/>
                  </a:path>
                </a:pathLst>
              </a:custGeom>
              <a:solidFill>
                <a:srgbClr val="2B6DFF"/>
              </a:solidFill>
              <a:ln w="9525">
                <a:noFill/>
                <a:round/>
                <a:headEnd/>
                <a:tailEnd/>
              </a:ln>
            </p:spPr>
            <p:txBody>
              <a:bodyPr/>
              <a:lstStyle/>
              <a:p>
                <a:endParaRPr lang="es-ES"/>
              </a:p>
            </p:txBody>
          </p:sp>
          <p:sp>
            <p:nvSpPr>
              <p:cNvPr id="155" name="Freeform 119"/>
              <p:cNvSpPr>
                <a:spLocks/>
              </p:cNvSpPr>
              <p:nvPr/>
            </p:nvSpPr>
            <p:spPr bwMode="auto">
              <a:xfrm>
                <a:off x="1804" y="3814"/>
                <a:ext cx="48" cy="18"/>
              </a:xfrm>
              <a:custGeom>
                <a:avLst/>
                <a:gdLst>
                  <a:gd name="T0" fmla="*/ 48 w 48"/>
                  <a:gd name="T1" fmla="*/ 2 h 18"/>
                  <a:gd name="T2" fmla="*/ 0 w 48"/>
                  <a:gd name="T3" fmla="*/ 0 h 18"/>
                  <a:gd name="T4" fmla="*/ 0 w 48"/>
                  <a:gd name="T5" fmla="*/ 18 h 18"/>
                  <a:gd name="T6" fmla="*/ 48 w 48"/>
                  <a:gd name="T7" fmla="*/ 2 h 18"/>
                  <a:gd name="T8" fmla="*/ 0 60000 65536"/>
                  <a:gd name="T9" fmla="*/ 0 60000 65536"/>
                  <a:gd name="T10" fmla="*/ 0 60000 65536"/>
                  <a:gd name="T11" fmla="*/ 0 60000 65536"/>
                  <a:gd name="T12" fmla="*/ 0 w 48"/>
                  <a:gd name="T13" fmla="*/ 0 h 18"/>
                  <a:gd name="T14" fmla="*/ 48 w 48"/>
                  <a:gd name="T15" fmla="*/ 18 h 18"/>
                </a:gdLst>
                <a:ahLst/>
                <a:cxnLst>
                  <a:cxn ang="T8">
                    <a:pos x="T0" y="T1"/>
                  </a:cxn>
                  <a:cxn ang="T9">
                    <a:pos x="T2" y="T3"/>
                  </a:cxn>
                  <a:cxn ang="T10">
                    <a:pos x="T4" y="T5"/>
                  </a:cxn>
                  <a:cxn ang="T11">
                    <a:pos x="T6" y="T7"/>
                  </a:cxn>
                </a:cxnLst>
                <a:rect l="T12" t="T13" r="T14" b="T15"/>
                <a:pathLst>
                  <a:path w="48" h="18">
                    <a:moveTo>
                      <a:pt x="48" y="2"/>
                    </a:moveTo>
                    <a:lnTo>
                      <a:pt x="0" y="0"/>
                    </a:lnTo>
                    <a:lnTo>
                      <a:pt x="0" y="18"/>
                    </a:lnTo>
                    <a:lnTo>
                      <a:pt x="48" y="2"/>
                    </a:lnTo>
                    <a:close/>
                  </a:path>
                </a:pathLst>
              </a:custGeom>
              <a:solidFill>
                <a:srgbClr val="60CEFF"/>
              </a:solidFill>
              <a:ln w="9525">
                <a:noFill/>
                <a:round/>
                <a:headEnd/>
                <a:tailEnd/>
              </a:ln>
            </p:spPr>
            <p:txBody>
              <a:bodyPr/>
              <a:lstStyle/>
              <a:p>
                <a:endParaRPr lang="es-ES"/>
              </a:p>
            </p:txBody>
          </p:sp>
          <p:sp>
            <p:nvSpPr>
              <p:cNvPr id="156" name="Freeform 120"/>
              <p:cNvSpPr>
                <a:spLocks/>
              </p:cNvSpPr>
              <p:nvPr/>
            </p:nvSpPr>
            <p:spPr bwMode="auto">
              <a:xfrm>
                <a:off x="1832" y="3818"/>
                <a:ext cx="27" cy="11"/>
              </a:xfrm>
              <a:custGeom>
                <a:avLst/>
                <a:gdLst>
                  <a:gd name="T0" fmla="*/ 0 w 27"/>
                  <a:gd name="T1" fmla="*/ 11 h 11"/>
                  <a:gd name="T2" fmla="*/ 27 w 27"/>
                  <a:gd name="T3" fmla="*/ 0 h 11"/>
                  <a:gd name="T4" fmla="*/ 25 w 27"/>
                  <a:gd name="T5" fmla="*/ 11 h 11"/>
                  <a:gd name="T6" fmla="*/ 0 w 27"/>
                  <a:gd name="T7" fmla="*/ 11 h 11"/>
                  <a:gd name="T8" fmla="*/ 0 60000 65536"/>
                  <a:gd name="T9" fmla="*/ 0 60000 65536"/>
                  <a:gd name="T10" fmla="*/ 0 60000 65536"/>
                  <a:gd name="T11" fmla="*/ 0 60000 65536"/>
                  <a:gd name="T12" fmla="*/ 0 w 27"/>
                  <a:gd name="T13" fmla="*/ 0 h 11"/>
                  <a:gd name="T14" fmla="*/ 27 w 27"/>
                  <a:gd name="T15" fmla="*/ 11 h 11"/>
                </a:gdLst>
                <a:ahLst/>
                <a:cxnLst>
                  <a:cxn ang="T8">
                    <a:pos x="T0" y="T1"/>
                  </a:cxn>
                  <a:cxn ang="T9">
                    <a:pos x="T2" y="T3"/>
                  </a:cxn>
                  <a:cxn ang="T10">
                    <a:pos x="T4" y="T5"/>
                  </a:cxn>
                  <a:cxn ang="T11">
                    <a:pos x="T6" y="T7"/>
                  </a:cxn>
                </a:cxnLst>
                <a:rect l="T12" t="T13" r="T14" b="T15"/>
                <a:pathLst>
                  <a:path w="27" h="11">
                    <a:moveTo>
                      <a:pt x="0" y="11"/>
                    </a:moveTo>
                    <a:lnTo>
                      <a:pt x="27" y="0"/>
                    </a:lnTo>
                    <a:lnTo>
                      <a:pt x="25" y="11"/>
                    </a:lnTo>
                    <a:lnTo>
                      <a:pt x="0" y="11"/>
                    </a:lnTo>
                    <a:close/>
                  </a:path>
                </a:pathLst>
              </a:custGeom>
              <a:solidFill>
                <a:srgbClr val="60CEFF"/>
              </a:solidFill>
              <a:ln w="9525">
                <a:noFill/>
                <a:round/>
                <a:headEnd/>
                <a:tailEnd/>
              </a:ln>
            </p:spPr>
            <p:txBody>
              <a:bodyPr/>
              <a:lstStyle/>
              <a:p>
                <a:endParaRPr lang="es-ES"/>
              </a:p>
            </p:txBody>
          </p:sp>
          <p:sp>
            <p:nvSpPr>
              <p:cNvPr id="157" name="Freeform 121"/>
              <p:cNvSpPr>
                <a:spLocks/>
              </p:cNvSpPr>
              <p:nvPr/>
            </p:nvSpPr>
            <p:spPr bwMode="auto">
              <a:xfrm>
                <a:off x="1805" y="3765"/>
                <a:ext cx="19" cy="23"/>
              </a:xfrm>
              <a:custGeom>
                <a:avLst/>
                <a:gdLst>
                  <a:gd name="T0" fmla="*/ 19 w 19"/>
                  <a:gd name="T1" fmla="*/ 4 h 23"/>
                  <a:gd name="T2" fmla="*/ 1 w 19"/>
                  <a:gd name="T3" fmla="*/ 0 h 23"/>
                  <a:gd name="T4" fmla="*/ 0 w 19"/>
                  <a:gd name="T5" fmla="*/ 23 h 23"/>
                  <a:gd name="T6" fmla="*/ 19 w 19"/>
                  <a:gd name="T7" fmla="*/ 4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19" y="4"/>
                    </a:moveTo>
                    <a:lnTo>
                      <a:pt x="1" y="0"/>
                    </a:lnTo>
                    <a:lnTo>
                      <a:pt x="0" y="23"/>
                    </a:lnTo>
                    <a:lnTo>
                      <a:pt x="19" y="4"/>
                    </a:lnTo>
                    <a:close/>
                  </a:path>
                </a:pathLst>
              </a:custGeom>
              <a:solidFill>
                <a:srgbClr val="C6D1FF"/>
              </a:solidFill>
              <a:ln w="9525">
                <a:noFill/>
                <a:round/>
                <a:headEnd/>
                <a:tailEnd/>
              </a:ln>
            </p:spPr>
            <p:txBody>
              <a:bodyPr/>
              <a:lstStyle/>
              <a:p>
                <a:endParaRPr lang="es-ES"/>
              </a:p>
            </p:txBody>
          </p:sp>
        </p:grpSp>
        <p:sp>
          <p:nvSpPr>
            <p:cNvPr id="37" name="144 Anillo"/>
            <p:cNvSpPr/>
            <p:nvPr/>
          </p:nvSpPr>
          <p:spPr>
            <a:xfrm>
              <a:off x="2339976" y="5013325"/>
              <a:ext cx="1162050" cy="1152525"/>
            </a:xfrm>
            <a:prstGeom prst="donut">
              <a:avLst>
                <a:gd name="adj" fmla="val 12381"/>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grpSp>
        <p:nvGrpSpPr>
          <p:cNvPr id="158" name="Group 144"/>
          <p:cNvGrpSpPr>
            <a:grpSpLocks noChangeAspect="1"/>
          </p:cNvGrpSpPr>
          <p:nvPr/>
        </p:nvGrpSpPr>
        <p:grpSpPr bwMode="auto">
          <a:xfrm>
            <a:off x="12568808" y="348005"/>
            <a:ext cx="584200" cy="579438"/>
            <a:chOff x="3995739" y="5013325"/>
            <a:chExt cx="1162050" cy="1152525"/>
          </a:xfrm>
        </p:grpSpPr>
        <p:pic>
          <p:nvPicPr>
            <p:cNvPr id="159" name="Picture 122"/>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4139768" y="5206533"/>
              <a:ext cx="902493" cy="740231"/>
            </a:xfrm>
            <a:prstGeom prst="rect">
              <a:avLst/>
            </a:prstGeom>
            <a:noFill/>
            <a:ln w="9525">
              <a:noFill/>
              <a:miter lim="800000"/>
              <a:headEnd/>
              <a:tailEnd/>
            </a:ln>
          </p:spPr>
        </p:pic>
        <p:sp>
          <p:nvSpPr>
            <p:cNvPr id="160" name="145 Anillo"/>
            <p:cNvSpPr/>
            <p:nvPr/>
          </p:nvSpPr>
          <p:spPr>
            <a:xfrm>
              <a:off x="3995739" y="5013325"/>
              <a:ext cx="1162050" cy="1152525"/>
            </a:xfrm>
            <a:prstGeom prst="donut">
              <a:avLst>
                <a:gd name="adj" fmla="val 12381"/>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grpSp>
        <p:nvGrpSpPr>
          <p:cNvPr id="161" name="Group 147"/>
          <p:cNvGrpSpPr>
            <a:grpSpLocks noChangeAspect="1"/>
          </p:cNvGrpSpPr>
          <p:nvPr/>
        </p:nvGrpSpPr>
        <p:grpSpPr bwMode="auto">
          <a:xfrm>
            <a:off x="14088045" y="333718"/>
            <a:ext cx="584200" cy="579437"/>
            <a:chOff x="5391150" y="4998508"/>
            <a:chExt cx="1162050" cy="1152525"/>
          </a:xfrm>
        </p:grpSpPr>
        <p:pic>
          <p:nvPicPr>
            <p:cNvPr id="162" name="Picture 123"/>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5540417" y="5153034"/>
              <a:ext cx="843225" cy="843224"/>
            </a:xfrm>
            <a:prstGeom prst="rect">
              <a:avLst/>
            </a:prstGeom>
            <a:noFill/>
            <a:ln w="9525">
              <a:noFill/>
              <a:miter lim="800000"/>
              <a:headEnd/>
              <a:tailEnd/>
            </a:ln>
          </p:spPr>
        </p:pic>
        <p:sp>
          <p:nvSpPr>
            <p:cNvPr id="163" name="146 Anillo"/>
            <p:cNvSpPr/>
            <p:nvPr/>
          </p:nvSpPr>
          <p:spPr>
            <a:xfrm>
              <a:off x="5391150" y="4998508"/>
              <a:ext cx="1162050" cy="1152525"/>
            </a:xfrm>
            <a:prstGeom prst="donut">
              <a:avLst>
                <a:gd name="adj" fmla="val 12381"/>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grpSp>
        <p:nvGrpSpPr>
          <p:cNvPr id="164" name="Group 153"/>
          <p:cNvGrpSpPr>
            <a:grpSpLocks noChangeAspect="1"/>
          </p:cNvGrpSpPr>
          <p:nvPr/>
        </p:nvGrpSpPr>
        <p:grpSpPr bwMode="auto">
          <a:xfrm>
            <a:off x="15745395" y="333718"/>
            <a:ext cx="584200" cy="579437"/>
            <a:chOff x="7576196" y="4952316"/>
            <a:chExt cx="1162050" cy="1152525"/>
          </a:xfrm>
        </p:grpSpPr>
        <p:pic>
          <p:nvPicPr>
            <p:cNvPr id="165" name="Picture 6"/>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7740650" y="5113405"/>
              <a:ext cx="839355" cy="798445"/>
            </a:xfrm>
            <a:prstGeom prst="rect">
              <a:avLst/>
            </a:prstGeom>
            <a:noFill/>
            <a:ln w="9525">
              <a:noFill/>
              <a:miter lim="800000"/>
              <a:headEnd/>
              <a:tailEnd/>
            </a:ln>
          </p:spPr>
        </p:pic>
        <p:sp>
          <p:nvSpPr>
            <p:cNvPr id="166" name="146 Anillo"/>
            <p:cNvSpPr/>
            <p:nvPr/>
          </p:nvSpPr>
          <p:spPr>
            <a:xfrm>
              <a:off x="7576196" y="4952316"/>
              <a:ext cx="1162050" cy="1152525"/>
            </a:xfrm>
            <a:prstGeom prst="donut">
              <a:avLst>
                <a:gd name="adj" fmla="val 12381"/>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spTree>
    <p:extLst>
      <p:ext uri="{BB962C8B-B14F-4D97-AF65-F5344CB8AC3E}">
        <p14:creationId xmlns="" xmlns:p14="http://schemas.microsoft.com/office/powerpoint/2010/main" val="4211462979"/>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INDRApresentacion">
  <a:themeElements>
    <a:clrScheme name="INDRApresentacion 1">
      <a:dk1>
        <a:srgbClr val="000000"/>
      </a:dk1>
      <a:lt1>
        <a:srgbClr val="FFFFFF"/>
      </a:lt1>
      <a:dk2>
        <a:srgbClr val="5A5A5A"/>
      </a:dk2>
      <a:lt2>
        <a:srgbClr val="B4B4B4"/>
      </a:lt2>
      <a:accent1>
        <a:srgbClr val="00B0CA"/>
      </a:accent1>
      <a:accent2>
        <a:srgbClr val="40DAFF"/>
      </a:accent2>
      <a:accent3>
        <a:srgbClr val="FFFFFF"/>
      </a:accent3>
      <a:accent4>
        <a:srgbClr val="000000"/>
      </a:accent4>
      <a:accent5>
        <a:srgbClr val="AAD4E1"/>
      </a:accent5>
      <a:accent6>
        <a:srgbClr val="39C5E7"/>
      </a:accent6>
      <a:hlink>
        <a:srgbClr val="7FE6FF"/>
      </a:hlink>
      <a:folHlink>
        <a:srgbClr val="BFF3FF"/>
      </a:folHlink>
    </a:clrScheme>
    <a:fontScheme name="RAILWAYS TRANSPORTATION">
      <a:majorFont>
        <a:latin typeface="Calibri"/>
        <a:ea typeface="ＭＳ Ｐゴシック"/>
        <a:cs typeface="ＭＳ Ｐゴシック"/>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INDRApresentacion 1">
        <a:dk1>
          <a:srgbClr val="000000"/>
        </a:dk1>
        <a:lt1>
          <a:srgbClr val="FFFFFF"/>
        </a:lt1>
        <a:dk2>
          <a:srgbClr val="5A5A5A"/>
        </a:dk2>
        <a:lt2>
          <a:srgbClr val="B4B4B4"/>
        </a:lt2>
        <a:accent1>
          <a:srgbClr val="00B0CA"/>
        </a:accent1>
        <a:accent2>
          <a:srgbClr val="40DAFF"/>
        </a:accent2>
        <a:accent3>
          <a:srgbClr val="FFFFFF"/>
        </a:accent3>
        <a:accent4>
          <a:srgbClr val="000000"/>
        </a:accent4>
        <a:accent5>
          <a:srgbClr val="AAD4E1"/>
        </a:accent5>
        <a:accent6>
          <a:srgbClr val="39C5E7"/>
        </a:accent6>
        <a:hlink>
          <a:srgbClr val="7FE6FF"/>
        </a:hlink>
        <a:folHlink>
          <a:srgbClr val="BFF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draPPT_azul_fractal_proyectar">
  <a:themeElements>
    <a:clrScheme name="INDRApresentacion 1">
      <a:dk1>
        <a:srgbClr val="000000"/>
      </a:dk1>
      <a:lt1>
        <a:srgbClr val="FFFFFF"/>
      </a:lt1>
      <a:dk2>
        <a:srgbClr val="5A5A5A"/>
      </a:dk2>
      <a:lt2>
        <a:srgbClr val="B4B4B4"/>
      </a:lt2>
      <a:accent1>
        <a:srgbClr val="00B0CA"/>
      </a:accent1>
      <a:accent2>
        <a:srgbClr val="40DAFF"/>
      </a:accent2>
      <a:accent3>
        <a:srgbClr val="FFFFFF"/>
      </a:accent3>
      <a:accent4>
        <a:srgbClr val="000000"/>
      </a:accent4>
      <a:accent5>
        <a:srgbClr val="AAD4E1"/>
      </a:accent5>
      <a:accent6>
        <a:srgbClr val="39C5E7"/>
      </a:accent6>
      <a:hlink>
        <a:srgbClr val="7FE6FF"/>
      </a:hlink>
      <a:folHlink>
        <a:srgbClr val="BFF3FF"/>
      </a:folHlink>
    </a:clrScheme>
    <a:fontScheme name="INDRApresentacion">
      <a:majorFont>
        <a:latin typeface="Arial"/>
        <a:ea typeface="ＭＳ Ｐゴシック"/>
        <a:cs typeface="ＭＳ Ｐゴシック"/>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anchor="t" anchorCtr="0" compatLnSpc="1">
        <a:prstTxWarp prst="textNoShape">
          <a:avLst/>
        </a:prstTxWarp>
      </a:bodyPr>
      <a:lstStyle>
        <a:defPPr>
          <a:defRPr dirty="0" smtClean="0"/>
        </a:defPPr>
      </a:lstStyle>
    </a:txDef>
  </a:objectDefaults>
  <a:extraClrSchemeLst>
    <a:extraClrScheme>
      <a:clrScheme name="INDRApresentacion 1">
        <a:dk1>
          <a:srgbClr val="000000"/>
        </a:dk1>
        <a:lt1>
          <a:srgbClr val="FFFFFF"/>
        </a:lt1>
        <a:dk2>
          <a:srgbClr val="5A5A5A"/>
        </a:dk2>
        <a:lt2>
          <a:srgbClr val="B4B4B4"/>
        </a:lt2>
        <a:accent1>
          <a:srgbClr val="00B0CA"/>
        </a:accent1>
        <a:accent2>
          <a:srgbClr val="40DAFF"/>
        </a:accent2>
        <a:accent3>
          <a:srgbClr val="FFFFFF"/>
        </a:accent3>
        <a:accent4>
          <a:srgbClr val="000000"/>
        </a:accent4>
        <a:accent5>
          <a:srgbClr val="AAD4E1"/>
        </a:accent5>
        <a:accent6>
          <a:srgbClr val="39C5E7"/>
        </a:accent6>
        <a:hlink>
          <a:srgbClr val="7FE6FF"/>
        </a:hlink>
        <a:folHlink>
          <a:srgbClr val="BFF3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34921</TotalTime>
  <Words>1164</Words>
  <Application>Microsoft Office PowerPoint</Application>
  <PresentationFormat>Presentación en pantalla (4:3)</PresentationFormat>
  <Paragraphs>279</Paragraphs>
  <Slides>24</Slides>
  <Notes>1</Notes>
  <HiddenSlides>0</HiddenSlides>
  <MMClips>0</MMClips>
  <ScaleCrop>false</ScaleCrop>
  <HeadingPairs>
    <vt:vector size="6" baseType="variant">
      <vt:variant>
        <vt:lpstr>Tema</vt:lpstr>
      </vt:variant>
      <vt:variant>
        <vt:i4>2</vt:i4>
      </vt:variant>
      <vt:variant>
        <vt:lpstr>Servidores OLE incrustados</vt:lpstr>
      </vt:variant>
      <vt:variant>
        <vt:i4>0</vt:i4>
      </vt:variant>
      <vt:variant>
        <vt:lpstr>Títulos de diapositiva</vt:lpstr>
      </vt:variant>
      <vt:variant>
        <vt:i4>24</vt:i4>
      </vt:variant>
    </vt:vector>
  </HeadingPairs>
  <TitlesOfParts>
    <vt:vector size="26" baseType="lpstr">
      <vt:lpstr>INDRApresentacion</vt:lpstr>
      <vt:lpstr>IndraPPT_azul_fractal_proyectar</vt:lpstr>
      <vt:lpstr>SOLUCIONES MóVILES DE INTERMODALIDAD E INTEROPERABILIDAD PARA SERVICIOS DE TRANSPORTE </vt:lpstr>
      <vt:lpstr>1</vt:lpstr>
      <vt:lpstr>¿Qué es MobiWallet?</vt:lpstr>
      <vt:lpstr>descripción</vt:lpstr>
      <vt:lpstr>consorcio</vt:lpstr>
      <vt:lpstr>Consorcio internacional de empresas</vt:lpstr>
      <vt:lpstr>Consorcio español</vt:lpstr>
      <vt:lpstr>pilotos</vt:lpstr>
      <vt:lpstr>piloto español</vt:lpstr>
      <vt:lpstr>El resto de los pilotos</vt:lpstr>
      <vt:lpstr>Tecnologías aplicadas</vt:lpstr>
      <vt:lpstr>Grado de avance</vt:lpstr>
      <vt:lpstr>Síguenos en…</vt:lpstr>
      <vt:lpstr>2</vt:lpstr>
      <vt:lpstr>¿Qué es?</vt:lpstr>
      <vt:lpstr>¿Cómo funciona?</vt:lpstr>
      <vt:lpstr>Características fundamentales</vt:lpstr>
      <vt:lpstr>Nuestra plataforma</vt:lpstr>
      <vt:lpstr>consorcio</vt:lpstr>
      <vt:lpstr>Multinacional líder en consultoría y tecnología</vt:lpstr>
      <vt:lpstr>Tráfico ferroviario</vt:lpstr>
      <vt:lpstr>Principales referencias en méxico</vt:lpstr>
      <vt:lpstr>Principales referencias ITS Peaje en méxico</vt:lpstr>
      <vt:lpstr>Diapositiva 24</vt:lpstr>
    </vt:vector>
  </TitlesOfParts>
  <Company>Indra Sistemas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Soluciones de Estaciones</dc:title>
  <dc:subject>Presentación de Soluciones de Estaciones</dc:subject>
  <dc:creator>Zurron Balaña, Pedro Oscar</dc:creator>
  <cp:keywords>Soluciones Estación</cp:keywords>
  <cp:lastModifiedBy>paurodriguez</cp:lastModifiedBy>
  <cp:revision>767</cp:revision>
  <cp:lastPrinted>2014-10-22T15:24:36Z</cp:lastPrinted>
  <dcterms:created xsi:type="dcterms:W3CDTF">2008-05-28T13:57:25Z</dcterms:created>
  <dcterms:modified xsi:type="dcterms:W3CDTF">2014-12-09T04:04:23Z</dcterms:modified>
  <cp:category>Offering</cp:category>
  <cp:contentStatus>Primera Versión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laborado por">
    <vt:lpwstr>Oscar Zurrón</vt:lpwstr>
  </property>
  <property fmtid="{D5CDD505-2E9C-101B-9397-08002B2CF9AE}" pid="3" name="Estado">
    <vt:lpwstr>Primera Versión</vt:lpwstr>
  </property>
</Properties>
</file>