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2.xml" ContentType="application/vnd.openxmlformats-officedocument.presentationml.notesSlide+xml"/>
  <Override PartName="/ppt/tags/tag418.xml" ContentType="application/vnd.openxmlformats-officedocument.presentationml.tags+xml"/>
  <Override PartName="/ppt/notesSlides/notesSlide3.xml" ContentType="application/vnd.openxmlformats-officedocument.presentationml.notesSlide+xml"/>
  <Override PartName="/ppt/tags/tag419.xml" ContentType="application/vnd.openxmlformats-officedocument.presentationml.tags+xml"/>
  <Override PartName="/ppt/notesSlides/notesSlide4.xml" ContentType="application/vnd.openxmlformats-officedocument.presentationml.notesSlide+xml"/>
  <Override PartName="/ppt/tags/tag420.xml" ContentType="application/vnd.openxmlformats-officedocument.presentationml.tags+xml"/>
  <Override PartName="/ppt/notesSlides/notesSlide5.xml" ContentType="application/vnd.openxmlformats-officedocument.presentationml.notesSlide+xml"/>
  <Override PartName="/ppt/tags/tag421.xml" ContentType="application/vnd.openxmlformats-officedocument.presentationml.tags+xml"/>
  <Override PartName="/ppt/notesSlides/notesSlide6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7.xml" ContentType="application/vnd.openxmlformats-officedocument.presentationml.notesSlide+xml"/>
  <Override PartName="/ppt/tags/tag554.xml" ContentType="application/vnd.openxmlformats-officedocument.presentationml.tags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notesSlides/notesSlide9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10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11.xml" ContentType="application/vnd.openxmlformats-officedocument.presentationml.notesSlide+xml"/>
  <Override PartName="/ppt/tags/tag572.xml" ContentType="application/vnd.openxmlformats-officedocument.presentationml.tags+xml"/>
  <Override PartName="/ppt/notesSlides/notesSlide12.xml" ContentType="application/vnd.openxmlformats-officedocument.presentationml.notesSlide+xml"/>
  <Override PartName="/ppt/tags/tag573.xml" ContentType="application/vnd.openxmlformats-officedocument.presentationml.tags+xml"/>
  <Override PartName="/ppt/notesSlides/notesSlide13.xml" ContentType="application/vnd.openxmlformats-officedocument.presentationml.notesSlide+xml"/>
  <Override PartName="/ppt/tags/tag574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15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notesSlides/notesSlide17.xml" ContentType="application/vnd.openxmlformats-officedocument.presentationml.notesSlide+xml"/>
  <Override PartName="/ppt/tags/tag897.xml" ContentType="application/vnd.openxmlformats-officedocument.presentationml.tags+xml"/>
  <Override PartName="/ppt/notesSlides/notesSlide18.xml" ContentType="application/vnd.openxmlformats-officedocument.presentationml.notesSlide+xml"/>
  <Override PartName="/ppt/tags/tag8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18" r:id="rId2"/>
    <p:sldId id="829" r:id="rId3"/>
    <p:sldId id="831" r:id="rId4"/>
    <p:sldId id="538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  <p:sldId id="492" r:id="rId16"/>
    <p:sldId id="631" r:id="rId17"/>
    <p:sldId id="728" r:id="rId18"/>
    <p:sldId id="729" r:id="rId19"/>
    <p:sldId id="730" r:id="rId20"/>
    <p:sldId id="731" r:id="rId21"/>
    <p:sldId id="733" r:id="rId22"/>
    <p:sldId id="734" r:id="rId23"/>
    <p:sldId id="735" r:id="rId24"/>
    <p:sldId id="736" r:id="rId25"/>
    <p:sldId id="738" r:id="rId26"/>
    <p:sldId id="741" r:id="rId27"/>
    <p:sldId id="740" r:id="rId28"/>
    <p:sldId id="743" r:id="rId29"/>
    <p:sldId id="744" r:id="rId30"/>
    <p:sldId id="745" r:id="rId31"/>
    <p:sldId id="746" r:id="rId32"/>
    <p:sldId id="762" r:id="rId33"/>
    <p:sldId id="763" r:id="rId34"/>
    <p:sldId id="765" r:id="rId35"/>
    <p:sldId id="766" r:id="rId36"/>
    <p:sldId id="783" r:id="rId37"/>
    <p:sldId id="784" r:id="rId38"/>
    <p:sldId id="785" r:id="rId39"/>
    <p:sldId id="787" r:id="rId40"/>
    <p:sldId id="789" r:id="rId41"/>
    <p:sldId id="790" r:id="rId42"/>
    <p:sldId id="802" r:id="rId43"/>
    <p:sldId id="801" r:id="rId44"/>
    <p:sldId id="825" r:id="rId45"/>
    <p:sldId id="772" r:id="rId46"/>
    <p:sldId id="826" r:id="rId47"/>
    <p:sldId id="828" r:id="rId48"/>
    <p:sldId id="556" r:id="rId49"/>
    <p:sldId id="713" r:id="rId50"/>
    <p:sldId id="714" r:id="rId51"/>
    <p:sldId id="708" r:id="rId5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AAA"/>
    <a:srgbClr val="E38585"/>
    <a:srgbClr val="AFB9C3"/>
    <a:srgbClr val="919BA5"/>
    <a:srgbClr val="CCFFFF"/>
    <a:srgbClr val="FF0000"/>
    <a:srgbClr val="B2B2B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708" autoAdjust="0"/>
  </p:normalViewPr>
  <p:slideViewPr>
    <p:cSldViewPr snapToObjects="1">
      <p:cViewPr>
        <p:scale>
          <a:sx n="75" d="100"/>
          <a:sy n="75" d="100"/>
        </p:scale>
        <p:origin x="-23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13" Type="http://schemas.openxmlformats.org/officeDocument/2006/relationships/slide" Target="slides/slide40.xml"/><Relationship Id="rId18" Type="http://schemas.openxmlformats.org/officeDocument/2006/relationships/slide" Target="slides/slide46.xml"/><Relationship Id="rId3" Type="http://schemas.openxmlformats.org/officeDocument/2006/relationships/slide" Target="slides/slide15.xml"/><Relationship Id="rId7" Type="http://schemas.openxmlformats.org/officeDocument/2006/relationships/slide" Target="slides/slide27.xml"/><Relationship Id="rId12" Type="http://schemas.openxmlformats.org/officeDocument/2006/relationships/slide" Target="slides/slide39.xml"/><Relationship Id="rId17" Type="http://schemas.openxmlformats.org/officeDocument/2006/relationships/slide" Target="slides/slide44.xml"/><Relationship Id="rId2" Type="http://schemas.openxmlformats.org/officeDocument/2006/relationships/slide" Target="slides/slide4.xml"/><Relationship Id="rId16" Type="http://schemas.openxmlformats.org/officeDocument/2006/relationships/slide" Target="slides/slide43.xml"/><Relationship Id="rId20" Type="http://schemas.openxmlformats.org/officeDocument/2006/relationships/slide" Target="slides/slide48.xml"/><Relationship Id="rId1" Type="http://schemas.openxmlformats.org/officeDocument/2006/relationships/slide" Target="slides/slide2.xml"/><Relationship Id="rId6" Type="http://schemas.openxmlformats.org/officeDocument/2006/relationships/slide" Target="slides/slide26.xml"/><Relationship Id="rId11" Type="http://schemas.openxmlformats.org/officeDocument/2006/relationships/slide" Target="slides/slide38.xml"/><Relationship Id="rId5" Type="http://schemas.openxmlformats.org/officeDocument/2006/relationships/slide" Target="slides/slide25.xml"/><Relationship Id="rId15" Type="http://schemas.openxmlformats.org/officeDocument/2006/relationships/slide" Target="slides/slide42.xml"/><Relationship Id="rId10" Type="http://schemas.openxmlformats.org/officeDocument/2006/relationships/slide" Target="slides/slide37.xml"/><Relationship Id="rId19" Type="http://schemas.openxmlformats.org/officeDocument/2006/relationships/slide" Target="slides/slide47.xml"/><Relationship Id="rId4" Type="http://schemas.openxmlformats.org/officeDocument/2006/relationships/slide" Target="slides/slide17.xml"/><Relationship Id="rId9" Type="http://schemas.openxmlformats.org/officeDocument/2006/relationships/slide" Target="slides/slide36.xml"/><Relationship Id="rId14" Type="http://schemas.openxmlformats.org/officeDocument/2006/relationships/slide" Target="slides/slide4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E4702-852B-4D7F-9FAF-65F1C6240F48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EF8D8509-8635-4D81-89C2-B7F0FDD948A6}">
      <dgm:prSet phldrT="[Texto]"/>
      <dgm:spPr/>
      <dgm:t>
        <a:bodyPr/>
        <a:lstStyle/>
        <a:p>
          <a:r>
            <a:rPr lang="es-ES" noProof="0" smtClean="0">
              <a:solidFill>
                <a:schemeClr val="tx1"/>
              </a:solidFill>
            </a:rPr>
            <a:t>Renovación IXL</a:t>
          </a:r>
          <a:endParaRPr lang="es-ES" noProof="0">
            <a:solidFill>
              <a:schemeClr val="tx1"/>
            </a:solidFill>
          </a:endParaRPr>
        </a:p>
      </dgm:t>
    </dgm:pt>
    <dgm:pt modelId="{069BF724-F763-44CA-9C9A-E45214446AF0}" type="parTrans" cxnId="{FD33B748-CE4F-4BC9-84E0-8EBFCD18B2AD}">
      <dgm:prSet/>
      <dgm:spPr/>
      <dgm:t>
        <a:bodyPr/>
        <a:lstStyle/>
        <a:p>
          <a:endParaRPr lang="es-ES" noProof="0"/>
        </a:p>
      </dgm:t>
    </dgm:pt>
    <dgm:pt modelId="{5855CCC8-D7E7-4D62-9341-871C3EB35C34}" type="sibTrans" cxnId="{FD33B748-CE4F-4BC9-84E0-8EBFCD18B2AD}">
      <dgm:prSet/>
      <dgm:spPr/>
      <dgm:t>
        <a:bodyPr/>
        <a:lstStyle/>
        <a:p>
          <a:endParaRPr lang="es-ES" noProof="0"/>
        </a:p>
      </dgm:t>
    </dgm:pt>
    <dgm:pt modelId="{7C41F6BD-E0A1-45CC-8513-0F2E73E4CF12}">
      <dgm:prSet phldrT="[Texto]"/>
      <dgm:spPr/>
      <dgm:t>
        <a:bodyPr/>
        <a:lstStyle/>
        <a:p>
          <a:r>
            <a:rPr lang="es-ES" noProof="0" smtClean="0">
              <a:solidFill>
                <a:schemeClr val="tx1"/>
              </a:solidFill>
            </a:rPr>
            <a:t>Renovación CV</a:t>
          </a:r>
          <a:endParaRPr lang="es-ES" noProof="0">
            <a:solidFill>
              <a:schemeClr val="tx1"/>
            </a:solidFill>
          </a:endParaRPr>
        </a:p>
      </dgm:t>
    </dgm:pt>
    <dgm:pt modelId="{33FA1214-C99D-4566-AD66-75C70FB0CA48}" type="parTrans" cxnId="{60B478E9-139B-4AB8-B753-366055115359}">
      <dgm:prSet/>
      <dgm:spPr/>
      <dgm:t>
        <a:bodyPr/>
        <a:lstStyle/>
        <a:p>
          <a:endParaRPr lang="es-ES" noProof="0"/>
        </a:p>
      </dgm:t>
    </dgm:pt>
    <dgm:pt modelId="{5652F1BA-C612-405D-B595-AF0E76BB9805}" type="sibTrans" cxnId="{60B478E9-139B-4AB8-B753-366055115359}">
      <dgm:prSet/>
      <dgm:spPr/>
      <dgm:t>
        <a:bodyPr/>
        <a:lstStyle/>
        <a:p>
          <a:endParaRPr lang="es-ES" noProof="0"/>
        </a:p>
      </dgm:t>
    </dgm:pt>
    <dgm:pt modelId="{E72BC542-8E28-4354-ABF4-846EC116BEF6}">
      <dgm:prSet phldrT="[Texto]"/>
      <dgm:spPr/>
      <dgm:t>
        <a:bodyPr/>
        <a:lstStyle/>
        <a:p>
          <a:r>
            <a:rPr lang="es-ES" noProof="0" dirty="0" smtClean="0"/>
            <a:t>Instalación de los circuitos de vía FS2550 manteniendo el seccionamiento existente de los circuitos con juntas.</a:t>
          </a:r>
          <a:endParaRPr lang="es-ES" noProof="0" dirty="0"/>
        </a:p>
      </dgm:t>
    </dgm:pt>
    <dgm:pt modelId="{682573BD-7775-44CD-BE1A-C8CA93243BA5}" type="parTrans" cxnId="{38F30C9D-F394-411A-A98B-AE0F48793FFA}">
      <dgm:prSet/>
      <dgm:spPr/>
      <dgm:t>
        <a:bodyPr/>
        <a:lstStyle/>
        <a:p>
          <a:endParaRPr lang="es-ES" noProof="0"/>
        </a:p>
      </dgm:t>
    </dgm:pt>
    <dgm:pt modelId="{C2E5354E-1930-469A-BEBB-EC277E27AC06}" type="sibTrans" cxnId="{38F30C9D-F394-411A-A98B-AE0F48793FFA}">
      <dgm:prSet/>
      <dgm:spPr/>
      <dgm:t>
        <a:bodyPr/>
        <a:lstStyle/>
        <a:p>
          <a:endParaRPr lang="es-ES" noProof="0"/>
        </a:p>
      </dgm:t>
    </dgm:pt>
    <dgm:pt modelId="{8E2FDDDB-8CDA-4A92-91C4-F9C5340B3BD1}">
      <dgm:prSet phldrT="[Texto]"/>
      <dgm:spPr/>
      <dgm:t>
        <a:bodyPr/>
        <a:lstStyle/>
        <a:p>
          <a:r>
            <a:rPr lang="es-ES" noProof="0" dirty="0" smtClean="0"/>
            <a:t>Una vez instalados todos los circuitos y enclavamientos es posible implementar el ATP de códigos de velocidad.</a:t>
          </a:r>
          <a:endParaRPr lang="es-ES" noProof="0" dirty="0"/>
        </a:p>
      </dgm:t>
    </dgm:pt>
    <dgm:pt modelId="{50AD81DF-2230-41C7-81B2-407CA41B656D}" type="parTrans" cxnId="{85456552-23A3-4A77-B9A1-F0BF9A4BFAE3}">
      <dgm:prSet/>
      <dgm:spPr/>
      <dgm:t>
        <a:bodyPr/>
        <a:lstStyle/>
        <a:p>
          <a:endParaRPr lang="es-ES" noProof="0"/>
        </a:p>
      </dgm:t>
    </dgm:pt>
    <dgm:pt modelId="{11BDC4AB-57AE-4015-A78A-759F5566C541}" type="sibTrans" cxnId="{85456552-23A3-4A77-B9A1-F0BF9A4BFAE3}">
      <dgm:prSet/>
      <dgm:spPr/>
      <dgm:t>
        <a:bodyPr/>
        <a:lstStyle/>
        <a:p>
          <a:endParaRPr lang="es-ES" noProof="0"/>
        </a:p>
      </dgm:t>
    </dgm:pt>
    <dgm:pt modelId="{2BEDEE46-C172-4DF1-ADF2-8C2B0CD6C358}">
      <dgm:prSet phldrT="[Texto]"/>
      <dgm:spPr/>
      <dgm:t>
        <a:bodyPr/>
        <a:lstStyle/>
        <a:p>
          <a:r>
            <a:rPr lang="es-ES" noProof="0" smtClean="0">
              <a:solidFill>
                <a:schemeClr val="tx1"/>
              </a:solidFill>
            </a:rPr>
            <a:t>Cambiavías</a:t>
          </a:r>
          <a:endParaRPr lang="es-ES" noProof="0">
            <a:solidFill>
              <a:schemeClr val="tx1"/>
            </a:solidFill>
          </a:endParaRPr>
        </a:p>
      </dgm:t>
    </dgm:pt>
    <dgm:pt modelId="{2709608D-CF9B-496B-8E7B-7FDCAB28AF6D}" type="parTrans" cxnId="{DFD7EE69-0541-42A2-BD03-C6C66C383B1C}">
      <dgm:prSet/>
      <dgm:spPr/>
      <dgm:t>
        <a:bodyPr/>
        <a:lstStyle/>
        <a:p>
          <a:endParaRPr lang="es-ES" noProof="0"/>
        </a:p>
      </dgm:t>
    </dgm:pt>
    <dgm:pt modelId="{438158B6-1454-43BF-AA21-BE1B543D68FB}" type="sibTrans" cxnId="{DFD7EE69-0541-42A2-BD03-C6C66C383B1C}">
      <dgm:prSet/>
      <dgm:spPr/>
      <dgm:t>
        <a:bodyPr/>
        <a:lstStyle/>
        <a:p>
          <a:endParaRPr lang="es-ES" noProof="0"/>
        </a:p>
      </dgm:t>
    </dgm:pt>
    <dgm:pt modelId="{F008D844-F37E-46F8-A931-E405A0981EDA}">
      <dgm:prSet phldrT="[Texto]"/>
      <dgm:spPr/>
      <dgm:t>
        <a:bodyPr/>
        <a:lstStyle/>
        <a:p>
          <a:r>
            <a:rPr lang="es-ES" noProof="0" dirty="0" smtClean="0"/>
            <a:t> Según se renueva la vía se equipan nuevos motores de agujas (cambiavías) controlados por los </a:t>
          </a:r>
          <a:r>
            <a:rPr lang="es-ES" noProof="0" dirty="0" err="1" smtClean="0"/>
            <a:t>Westrace</a:t>
          </a:r>
          <a:r>
            <a:rPr lang="es-ES" noProof="0" dirty="0" smtClean="0"/>
            <a:t>.</a:t>
          </a:r>
          <a:endParaRPr lang="es-ES" noProof="0" dirty="0"/>
        </a:p>
      </dgm:t>
    </dgm:pt>
    <dgm:pt modelId="{894681FC-E185-48E7-A0A9-FEAB923B57DC}" type="parTrans" cxnId="{14F0101D-3CF3-43F6-9B03-04E51ECA39F5}">
      <dgm:prSet/>
      <dgm:spPr/>
      <dgm:t>
        <a:bodyPr/>
        <a:lstStyle/>
        <a:p>
          <a:endParaRPr lang="es-ES" noProof="0"/>
        </a:p>
      </dgm:t>
    </dgm:pt>
    <dgm:pt modelId="{E0E2B6D6-4179-4909-9E90-12EB2EA6F854}" type="sibTrans" cxnId="{14F0101D-3CF3-43F6-9B03-04E51ECA39F5}">
      <dgm:prSet/>
      <dgm:spPr/>
      <dgm:t>
        <a:bodyPr/>
        <a:lstStyle/>
        <a:p>
          <a:endParaRPr lang="es-ES" noProof="0"/>
        </a:p>
      </dgm:t>
    </dgm:pt>
    <dgm:pt modelId="{8AD04923-553A-49E6-A9DE-E3F1A2034BD6}">
      <dgm:prSet phldrT="[Texto]"/>
      <dgm:spPr/>
      <dgm:t>
        <a:bodyPr/>
        <a:lstStyle/>
        <a:p>
          <a:r>
            <a:rPr lang="es-ES" noProof="0" dirty="0" smtClean="0"/>
            <a:t>Instalación del nuevo</a:t>
          </a:r>
          <a:r>
            <a:rPr lang="es-ES" baseline="0" noProof="0" dirty="0" smtClean="0"/>
            <a:t> </a:t>
          </a:r>
          <a:r>
            <a:rPr lang="es-ES" baseline="0" noProof="0" dirty="0" err="1" smtClean="0"/>
            <a:t>Westrace</a:t>
          </a:r>
          <a:r>
            <a:rPr lang="es-ES" baseline="0" noProof="0" dirty="0" smtClean="0"/>
            <a:t> controlando los elementos existentes (excepto las señales) y manteniendo los mismos interfaces con el sistema  PA135 ATP,  el CTC de </a:t>
          </a:r>
          <a:r>
            <a:rPr lang="es-ES" baseline="0" noProof="0" dirty="0" err="1" smtClean="0"/>
            <a:t>Thales</a:t>
          </a:r>
          <a:r>
            <a:rPr lang="es-ES" baseline="0" noProof="0" dirty="0" smtClean="0"/>
            <a:t> y los enclavamientos de relés colaterales.</a:t>
          </a:r>
          <a:endParaRPr lang="es-ES" noProof="0" dirty="0"/>
        </a:p>
      </dgm:t>
    </dgm:pt>
    <dgm:pt modelId="{CB89B2BA-026A-4AAD-9BE0-883A7B6CE1D2}" type="parTrans" cxnId="{A47157CD-87E3-4ECD-8901-925E57E57D6B}">
      <dgm:prSet/>
      <dgm:spPr/>
      <dgm:t>
        <a:bodyPr/>
        <a:lstStyle/>
        <a:p>
          <a:endParaRPr lang="es-ES" noProof="0"/>
        </a:p>
      </dgm:t>
    </dgm:pt>
    <dgm:pt modelId="{E54AB5A8-BB09-42DD-B946-87550EB75824}" type="sibTrans" cxnId="{A47157CD-87E3-4ECD-8901-925E57E57D6B}">
      <dgm:prSet/>
      <dgm:spPr/>
      <dgm:t>
        <a:bodyPr/>
        <a:lstStyle/>
        <a:p>
          <a:endParaRPr lang="es-ES" noProof="0"/>
        </a:p>
      </dgm:t>
    </dgm:pt>
    <dgm:pt modelId="{E0591C24-721C-462C-9F3B-5E8306FF7CFC}">
      <dgm:prSet phldrT="[Texto]"/>
      <dgm:spPr/>
      <dgm:t>
        <a:bodyPr/>
        <a:lstStyle/>
        <a:p>
          <a:r>
            <a:rPr lang="es-ES" noProof="0" smtClean="0"/>
            <a:t>A nivel funcional el nuevo enclavamiento mantiene la funcionalidad del existente</a:t>
          </a:r>
          <a:endParaRPr lang="es-ES" noProof="0"/>
        </a:p>
      </dgm:t>
    </dgm:pt>
    <dgm:pt modelId="{3658A02A-D521-4D63-A3B7-D025F1C2C2CE}" type="parTrans" cxnId="{6D093AA2-A371-4B5E-911A-DE6AD5D78F7A}">
      <dgm:prSet/>
      <dgm:spPr/>
      <dgm:t>
        <a:bodyPr/>
        <a:lstStyle/>
        <a:p>
          <a:endParaRPr lang="es-ES" noProof="0"/>
        </a:p>
      </dgm:t>
    </dgm:pt>
    <dgm:pt modelId="{1AA1B0DE-2B29-43C6-83E5-AD5813A5DAE5}" type="sibTrans" cxnId="{6D093AA2-A371-4B5E-911A-DE6AD5D78F7A}">
      <dgm:prSet/>
      <dgm:spPr/>
      <dgm:t>
        <a:bodyPr/>
        <a:lstStyle/>
        <a:p>
          <a:endParaRPr lang="es-ES" noProof="0"/>
        </a:p>
      </dgm:t>
    </dgm:pt>
    <dgm:pt modelId="{0CD79A6F-F0D0-411E-82FE-4751DA1ECDF9}">
      <dgm:prSet phldrT="[Texto]"/>
      <dgm:spPr/>
      <dgm:t>
        <a:bodyPr/>
        <a:lstStyle/>
        <a:p>
          <a:r>
            <a:rPr lang="es-ES" noProof="0" smtClean="0"/>
            <a:t>Poner en servicio las nuevas señales en el mismo momento en que se pone en servicio el nuevo enclavamiento.</a:t>
          </a:r>
          <a:endParaRPr lang="es-ES" noProof="0"/>
        </a:p>
      </dgm:t>
    </dgm:pt>
    <dgm:pt modelId="{072ACD2E-93E8-4C8F-B4DE-2EF8F6720268}" type="parTrans" cxnId="{2F906A01-D343-4448-BB2E-AD30E6C57380}">
      <dgm:prSet/>
      <dgm:spPr/>
      <dgm:t>
        <a:bodyPr/>
        <a:lstStyle/>
        <a:p>
          <a:endParaRPr lang="es-ES" noProof="0"/>
        </a:p>
      </dgm:t>
    </dgm:pt>
    <dgm:pt modelId="{99110973-0B17-4DFC-91C5-D0257B99788F}" type="sibTrans" cxnId="{2F906A01-D343-4448-BB2E-AD30E6C57380}">
      <dgm:prSet/>
      <dgm:spPr/>
      <dgm:t>
        <a:bodyPr/>
        <a:lstStyle/>
        <a:p>
          <a:endParaRPr lang="es-ES" noProof="0"/>
        </a:p>
      </dgm:t>
    </dgm:pt>
    <dgm:pt modelId="{700D40AE-FD05-4760-88C7-0F19F1A063FD}">
      <dgm:prSet phldrT="[Texto]"/>
      <dgm:spPr/>
      <dgm:t>
        <a:bodyPr/>
        <a:lstStyle/>
        <a:p>
          <a:r>
            <a:rPr lang="es-ES" noProof="0" dirty="0" smtClean="0"/>
            <a:t>En algunos casos se mantiene el equipo cambiavías existente controlado por el </a:t>
          </a:r>
          <a:r>
            <a:rPr lang="es-ES" noProof="0" dirty="0" err="1" smtClean="0"/>
            <a:t>Westrace</a:t>
          </a:r>
          <a:r>
            <a:rPr lang="es-ES" noProof="0" dirty="0" smtClean="0"/>
            <a:t>. </a:t>
          </a:r>
          <a:endParaRPr lang="es-ES" noProof="0" dirty="0"/>
        </a:p>
      </dgm:t>
    </dgm:pt>
    <dgm:pt modelId="{DC7C2D68-D8B4-4C7A-8C6A-446C4879737B}" type="parTrans" cxnId="{127EABE9-3263-4A80-8620-90DD0DCB9E37}">
      <dgm:prSet/>
      <dgm:spPr/>
      <dgm:t>
        <a:bodyPr/>
        <a:lstStyle/>
        <a:p>
          <a:endParaRPr lang="es-ES" noProof="0"/>
        </a:p>
      </dgm:t>
    </dgm:pt>
    <dgm:pt modelId="{E82B1C5B-6C33-41D1-A7A6-E4B1FC34A4CC}" type="sibTrans" cxnId="{127EABE9-3263-4A80-8620-90DD0DCB9E37}">
      <dgm:prSet/>
      <dgm:spPr/>
      <dgm:t>
        <a:bodyPr/>
        <a:lstStyle/>
        <a:p>
          <a:endParaRPr lang="es-ES" noProof="0"/>
        </a:p>
      </dgm:t>
    </dgm:pt>
    <dgm:pt modelId="{AC6A665D-21E6-45EE-88C9-79266BFFCD0D}" type="pres">
      <dgm:prSet presAssocID="{B23E4702-852B-4D7F-9FAF-65F1C6240F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E8D215-66D4-48AA-A6EA-9A40A452487F}" type="pres">
      <dgm:prSet presAssocID="{EF8D8509-8635-4D81-89C2-B7F0FDD948A6}" presName="composite" presStyleCnt="0"/>
      <dgm:spPr/>
    </dgm:pt>
    <dgm:pt modelId="{F0F22191-6E9C-4756-BC3F-5D063DE388F5}" type="pres">
      <dgm:prSet presAssocID="{EF8D8509-8635-4D81-89C2-B7F0FDD948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69D8E-8DA8-4868-AB11-40B93E7C5EDA}" type="pres">
      <dgm:prSet presAssocID="{EF8D8509-8635-4D81-89C2-B7F0FDD948A6}" presName="descendantText" presStyleLbl="alignAcc1" presStyleIdx="0" presStyleCnt="3" custLinFactNeighborY="-1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5ACA8-86F7-407B-A947-F71A18728E61}" type="pres">
      <dgm:prSet presAssocID="{5855CCC8-D7E7-4D62-9341-871C3EB35C34}" presName="sp" presStyleCnt="0"/>
      <dgm:spPr/>
    </dgm:pt>
    <dgm:pt modelId="{E1ECF670-9030-4A15-8CE3-9A3CA5F22FFA}" type="pres">
      <dgm:prSet presAssocID="{7C41F6BD-E0A1-45CC-8513-0F2E73E4CF12}" presName="composite" presStyleCnt="0"/>
      <dgm:spPr/>
    </dgm:pt>
    <dgm:pt modelId="{21FE74FD-F18A-4208-AFB1-22E95F22A8E7}" type="pres">
      <dgm:prSet presAssocID="{7C41F6BD-E0A1-45CC-8513-0F2E73E4CF12}" presName="parentText" presStyleLbl="alignNode1" presStyleIdx="1" presStyleCnt="3" custLinFactNeighborY="-89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31974-7B23-4488-82A2-E1C3D3C4F4A8}" type="pres">
      <dgm:prSet presAssocID="{7C41F6BD-E0A1-45CC-8513-0F2E73E4CF12}" presName="descendantText" presStyleLbl="alignAcc1" presStyleIdx="1" presStyleCnt="3" custLinFactNeighborY="-14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EE698-6AF8-48E6-9B48-0AF6190D5664}" type="pres">
      <dgm:prSet presAssocID="{5652F1BA-C612-405D-B595-AF0E76BB9805}" presName="sp" presStyleCnt="0"/>
      <dgm:spPr/>
    </dgm:pt>
    <dgm:pt modelId="{769F10A3-FAD6-4B74-913A-44F28D2EDE59}" type="pres">
      <dgm:prSet presAssocID="{2BEDEE46-C172-4DF1-ADF2-8C2B0CD6C358}" presName="composite" presStyleCnt="0"/>
      <dgm:spPr/>
    </dgm:pt>
    <dgm:pt modelId="{473521EE-D278-43EA-9757-3049444FFE46}" type="pres">
      <dgm:prSet presAssocID="{2BEDEE46-C172-4DF1-ADF2-8C2B0CD6C358}" presName="parentText" presStyleLbl="alignNode1" presStyleIdx="2" presStyleCnt="3" custLinFactNeighborY="-199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528110-4A9E-4601-9E76-AA1095C55086}" type="pres">
      <dgm:prSet presAssocID="{2BEDEE46-C172-4DF1-ADF2-8C2B0CD6C358}" presName="descendantText" presStyleLbl="alignAcc1" presStyleIdx="2" presStyleCnt="3" custLinFactNeighborY="-30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BF5514-47D2-4354-A616-A68F842E4306}" type="presOf" srcId="{E0591C24-721C-462C-9F3B-5E8306FF7CFC}" destId="{5A169D8E-8DA8-4868-AB11-40B93E7C5EDA}" srcOrd="0" destOrd="2" presId="urn:microsoft.com/office/officeart/2005/8/layout/chevron2"/>
    <dgm:cxn modelId="{CEB65CFB-3BD4-4932-AB72-7BCE745B829B}" type="presOf" srcId="{8E2FDDDB-8CDA-4A92-91C4-F9C5340B3BD1}" destId="{FA031974-7B23-4488-82A2-E1C3D3C4F4A8}" srcOrd="0" destOrd="1" presId="urn:microsoft.com/office/officeart/2005/8/layout/chevron2"/>
    <dgm:cxn modelId="{EDC0540D-7138-4EF6-B049-BBF0F98EAF09}" type="presOf" srcId="{0CD79A6F-F0D0-411E-82FE-4751DA1ECDF9}" destId="{5A169D8E-8DA8-4868-AB11-40B93E7C5EDA}" srcOrd="0" destOrd="1" presId="urn:microsoft.com/office/officeart/2005/8/layout/chevron2"/>
    <dgm:cxn modelId="{38F30C9D-F394-411A-A98B-AE0F48793FFA}" srcId="{7C41F6BD-E0A1-45CC-8513-0F2E73E4CF12}" destId="{E72BC542-8E28-4354-ABF4-846EC116BEF6}" srcOrd="0" destOrd="0" parTransId="{682573BD-7775-44CD-BE1A-C8CA93243BA5}" sibTransId="{C2E5354E-1930-469A-BEBB-EC277E27AC06}"/>
    <dgm:cxn modelId="{261A2F89-B8B8-4E0E-A537-DBF8AAE40FC6}" type="presOf" srcId="{7C41F6BD-E0A1-45CC-8513-0F2E73E4CF12}" destId="{21FE74FD-F18A-4208-AFB1-22E95F22A8E7}" srcOrd="0" destOrd="0" presId="urn:microsoft.com/office/officeart/2005/8/layout/chevron2"/>
    <dgm:cxn modelId="{FFDB8A2C-0AB6-4C90-A173-98467173EC26}" type="presOf" srcId="{EF8D8509-8635-4D81-89C2-B7F0FDD948A6}" destId="{F0F22191-6E9C-4756-BC3F-5D063DE388F5}" srcOrd="0" destOrd="0" presId="urn:microsoft.com/office/officeart/2005/8/layout/chevron2"/>
    <dgm:cxn modelId="{14F0101D-3CF3-43F6-9B03-04E51ECA39F5}" srcId="{2BEDEE46-C172-4DF1-ADF2-8C2B0CD6C358}" destId="{F008D844-F37E-46F8-A931-E405A0981EDA}" srcOrd="0" destOrd="0" parTransId="{894681FC-E185-48E7-A0A9-FEAB923B57DC}" sibTransId="{E0E2B6D6-4179-4909-9E90-12EB2EA6F854}"/>
    <dgm:cxn modelId="{922A8785-BD0D-4F7F-9476-73AA903A66BD}" type="presOf" srcId="{E72BC542-8E28-4354-ABF4-846EC116BEF6}" destId="{FA031974-7B23-4488-82A2-E1C3D3C4F4A8}" srcOrd="0" destOrd="0" presId="urn:microsoft.com/office/officeart/2005/8/layout/chevron2"/>
    <dgm:cxn modelId="{B44175EC-4F88-48F0-8F40-A6437CE77A12}" type="presOf" srcId="{F008D844-F37E-46F8-A931-E405A0981EDA}" destId="{FC528110-4A9E-4601-9E76-AA1095C55086}" srcOrd="0" destOrd="0" presId="urn:microsoft.com/office/officeart/2005/8/layout/chevron2"/>
    <dgm:cxn modelId="{6D093AA2-A371-4B5E-911A-DE6AD5D78F7A}" srcId="{EF8D8509-8635-4D81-89C2-B7F0FDD948A6}" destId="{E0591C24-721C-462C-9F3B-5E8306FF7CFC}" srcOrd="2" destOrd="0" parTransId="{3658A02A-D521-4D63-A3B7-D025F1C2C2CE}" sibTransId="{1AA1B0DE-2B29-43C6-83E5-AD5813A5DAE5}"/>
    <dgm:cxn modelId="{A74C390D-4BAD-4C5D-80AE-3B9E8D102B90}" type="presOf" srcId="{B23E4702-852B-4D7F-9FAF-65F1C6240F48}" destId="{AC6A665D-21E6-45EE-88C9-79266BFFCD0D}" srcOrd="0" destOrd="0" presId="urn:microsoft.com/office/officeart/2005/8/layout/chevron2"/>
    <dgm:cxn modelId="{A47157CD-87E3-4ECD-8901-925E57E57D6B}" srcId="{EF8D8509-8635-4D81-89C2-B7F0FDD948A6}" destId="{8AD04923-553A-49E6-A9DE-E3F1A2034BD6}" srcOrd="0" destOrd="0" parTransId="{CB89B2BA-026A-4AAD-9BE0-883A7B6CE1D2}" sibTransId="{E54AB5A8-BB09-42DD-B946-87550EB75824}"/>
    <dgm:cxn modelId="{60B478E9-139B-4AB8-B753-366055115359}" srcId="{B23E4702-852B-4D7F-9FAF-65F1C6240F48}" destId="{7C41F6BD-E0A1-45CC-8513-0F2E73E4CF12}" srcOrd="1" destOrd="0" parTransId="{33FA1214-C99D-4566-AD66-75C70FB0CA48}" sibTransId="{5652F1BA-C612-405D-B595-AF0E76BB9805}"/>
    <dgm:cxn modelId="{1FACD9C6-6584-4390-841D-3981B8781404}" type="presOf" srcId="{8AD04923-553A-49E6-A9DE-E3F1A2034BD6}" destId="{5A169D8E-8DA8-4868-AB11-40B93E7C5EDA}" srcOrd="0" destOrd="0" presId="urn:microsoft.com/office/officeart/2005/8/layout/chevron2"/>
    <dgm:cxn modelId="{2F906A01-D343-4448-BB2E-AD30E6C57380}" srcId="{EF8D8509-8635-4D81-89C2-B7F0FDD948A6}" destId="{0CD79A6F-F0D0-411E-82FE-4751DA1ECDF9}" srcOrd="1" destOrd="0" parTransId="{072ACD2E-93E8-4C8F-B4DE-2EF8F6720268}" sibTransId="{99110973-0B17-4DFC-91C5-D0257B99788F}"/>
    <dgm:cxn modelId="{FD33B748-CE4F-4BC9-84E0-8EBFCD18B2AD}" srcId="{B23E4702-852B-4D7F-9FAF-65F1C6240F48}" destId="{EF8D8509-8635-4D81-89C2-B7F0FDD948A6}" srcOrd="0" destOrd="0" parTransId="{069BF724-F763-44CA-9C9A-E45214446AF0}" sibTransId="{5855CCC8-D7E7-4D62-9341-871C3EB35C34}"/>
    <dgm:cxn modelId="{127EABE9-3263-4A80-8620-90DD0DCB9E37}" srcId="{2BEDEE46-C172-4DF1-ADF2-8C2B0CD6C358}" destId="{700D40AE-FD05-4760-88C7-0F19F1A063FD}" srcOrd="1" destOrd="0" parTransId="{DC7C2D68-D8B4-4C7A-8C6A-446C4879737B}" sibTransId="{E82B1C5B-6C33-41D1-A7A6-E4B1FC34A4CC}"/>
    <dgm:cxn modelId="{A194BD7A-03FD-4F35-98BF-7061E5D35EE8}" type="presOf" srcId="{700D40AE-FD05-4760-88C7-0F19F1A063FD}" destId="{FC528110-4A9E-4601-9E76-AA1095C55086}" srcOrd="0" destOrd="1" presId="urn:microsoft.com/office/officeart/2005/8/layout/chevron2"/>
    <dgm:cxn modelId="{DFD7EE69-0541-42A2-BD03-C6C66C383B1C}" srcId="{B23E4702-852B-4D7F-9FAF-65F1C6240F48}" destId="{2BEDEE46-C172-4DF1-ADF2-8C2B0CD6C358}" srcOrd="2" destOrd="0" parTransId="{2709608D-CF9B-496B-8E7B-7FDCAB28AF6D}" sibTransId="{438158B6-1454-43BF-AA21-BE1B543D68FB}"/>
    <dgm:cxn modelId="{85456552-23A3-4A77-B9A1-F0BF9A4BFAE3}" srcId="{7C41F6BD-E0A1-45CC-8513-0F2E73E4CF12}" destId="{8E2FDDDB-8CDA-4A92-91C4-F9C5340B3BD1}" srcOrd="1" destOrd="0" parTransId="{50AD81DF-2230-41C7-81B2-407CA41B656D}" sibTransId="{11BDC4AB-57AE-4015-A78A-759F5566C541}"/>
    <dgm:cxn modelId="{A442D2D9-F1B4-4628-9EA6-394968EF6873}" type="presOf" srcId="{2BEDEE46-C172-4DF1-ADF2-8C2B0CD6C358}" destId="{473521EE-D278-43EA-9757-3049444FFE46}" srcOrd="0" destOrd="0" presId="urn:microsoft.com/office/officeart/2005/8/layout/chevron2"/>
    <dgm:cxn modelId="{3E699F8C-B49C-4886-9096-E33124F68D66}" type="presParOf" srcId="{AC6A665D-21E6-45EE-88C9-79266BFFCD0D}" destId="{A9E8D215-66D4-48AA-A6EA-9A40A452487F}" srcOrd="0" destOrd="0" presId="urn:microsoft.com/office/officeart/2005/8/layout/chevron2"/>
    <dgm:cxn modelId="{596057D9-4ACF-45BF-9218-22F0044177DD}" type="presParOf" srcId="{A9E8D215-66D4-48AA-A6EA-9A40A452487F}" destId="{F0F22191-6E9C-4756-BC3F-5D063DE388F5}" srcOrd="0" destOrd="0" presId="urn:microsoft.com/office/officeart/2005/8/layout/chevron2"/>
    <dgm:cxn modelId="{9C00290F-2094-4E6F-8490-3AADDE8BDC0B}" type="presParOf" srcId="{A9E8D215-66D4-48AA-A6EA-9A40A452487F}" destId="{5A169D8E-8DA8-4868-AB11-40B93E7C5EDA}" srcOrd="1" destOrd="0" presId="urn:microsoft.com/office/officeart/2005/8/layout/chevron2"/>
    <dgm:cxn modelId="{79D07E47-4B73-4064-B9F6-234F7A7AC4B7}" type="presParOf" srcId="{AC6A665D-21E6-45EE-88C9-79266BFFCD0D}" destId="{21D5ACA8-86F7-407B-A947-F71A18728E61}" srcOrd="1" destOrd="0" presId="urn:microsoft.com/office/officeart/2005/8/layout/chevron2"/>
    <dgm:cxn modelId="{C9A32E01-A561-4805-B701-40D614E4A521}" type="presParOf" srcId="{AC6A665D-21E6-45EE-88C9-79266BFFCD0D}" destId="{E1ECF670-9030-4A15-8CE3-9A3CA5F22FFA}" srcOrd="2" destOrd="0" presId="urn:microsoft.com/office/officeart/2005/8/layout/chevron2"/>
    <dgm:cxn modelId="{5FBA22DB-07C6-47BF-8DDF-2299FE11AF5F}" type="presParOf" srcId="{E1ECF670-9030-4A15-8CE3-9A3CA5F22FFA}" destId="{21FE74FD-F18A-4208-AFB1-22E95F22A8E7}" srcOrd="0" destOrd="0" presId="urn:microsoft.com/office/officeart/2005/8/layout/chevron2"/>
    <dgm:cxn modelId="{B6A4A63E-E97E-4878-98E4-49985812727B}" type="presParOf" srcId="{E1ECF670-9030-4A15-8CE3-9A3CA5F22FFA}" destId="{FA031974-7B23-4488-82A2-E1C3D3C4F4A8}" srcOrd="1" destOrd="0" presId="urn:microsoft.com/office/officeart/2005/8/layout/chevron2"/>
    <dgm:cxn modelId="{8ECD7022-F49F-4D63-8E55-36A126EFA140}" type="presParOf" srcId="{AC6A665D-21E6-45EE-88C9-79266BFFCD0D}" destId="{ABAEE698-6AF8-48E6-9B48-0AF6190D5664}" srcOrd="3" destOrd="0" presId="urn:microsoft.com/office/officeart/2005/8/layout/chevron2"/>
    <dgm:cxn modelId="{7ED02E91-4285-4D63-904F-E89E051BA62B}" type="presParOf" srcId="{AC6A665D-21E6-45EE-88C9-79266BFFCD0D}" destId="{769F10A3-FAD6-4B74-913A-44F28D2EDE59}" srcOrd="4" destOrd="0" presId="urn:microsoft.com/office/officeart/2005/8/layout/chevron2"/>
    <dgm:cxn modelId="{22908D09-5794-4A62-86B2-8323AD360C33}" type="presParOf" srcId="{769F10A3-FAD6-4B74-913A-44F28D2EDE59}" destId="{473521EE-D278-43EA-9757-3049444FFE46}" srcOrd="0" destOrd="0" presId="urn:microsoft.com/office/officeart/2005/8/layout/chevron2"/>
    <dgm:cxn modelId="{15E30422-3331-4D9B-A7A6-F161392008E7}" type="presParOf" srcId="{769F10A3-FAD6-4B74-913A-44F28D2EDE59}" destId="{FC528110-4A9E-4601-9E76-AA1095C550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E4702-852B-4D7F-9FAF-65F1C6240F48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EF8D8509-8635-4D81-89C2-B7F0FDD948A6}">
      <dgm:prSet phldrT="[Texto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Pilot section</a:t>
          </a:r>
          <a:endParaRPr lang="en-GB" noProof="0" dirty="0">
            <a:solidFill>
              <a:schemeClr val="tx1"/>
            </a:solidFill>
          </a:endParaRPr>
        </a:p>
      </dgm:t>
    </dgm:pt>
    <dgm:pt modelId="{069BF724-F763-44CA-9C9A-E45214446AF0}" type="parTrans" cxnId="{FD33B748-CE4F-4BC9-84E0-8EBFCD18B2AD}">
      <dgm:prSet/>
      <dgm:spPr/>
      <dgm:t>
        <a:bodyPr/>
        <a:lstStyle/>
        <a:p>
          <a:endParaRPr lang="en-GB" noProof="0" dirty="0"/>
        </a:p>
      </dgm:t>
    </dgm:pt>
    <dgm:pt modelId="{5855CCC8-D7E7-4D62-9341-871C3EB35C34}" type="sibTrans" cxnId="{FD33B748-CE4F-4BC9-84E0-8EBFCD18B2AD}">
      <dgm:prSet/>
      <dgm:spPr/>
      <dgm:t>
        <a:bodyPr/>
        <a:lstStyle/>
        <a:p>
          <a:endParaRPr lang="en-GB" noProof="0" dirty="0"/>
        </a:p>
      </dgm:t>
    </dgm:pt>
    <dgm:pt modelId="{7C41F6BD-E0A1-45CC-8513-0F2E73E4CF12}">
      <dgm:prSet phldrT="[Texto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Roll-out</a:t>
          </a:r>
          <a:endParaRPr lang="en-GB" noProof="0" dirty="0">
            <a:solidFill>
              <a:schemeClr val="tx1"/>
            </a:solidFill>
          </a:endParaRPr>
        </a:p>
      </dgm:t>
    </dgm:pt>
    <dgm:pt modelId="{33FA1214-C99D-4566-AD66-75C70FB0CA48}" type="parTrans" cxnId="{60B478E9-139B-4AB8-B753-366055115359}">
      <dgm:prSet/>
      <dgm:spPr/>
      <dgm:t>
        <a:bodyPr/>
        <a:lstStyle/>
        <a:p>
          <a:endParaRPr lang="en-GB" noProof="0" dirty="0"/>
        </a:p>
      </dgm:t>
    </dgm:pt>
    <dgm:pt modelId="{5652F1BA-C612-405D-B595-AF0E76BB9805}" type="sibTrans" cxnId="{60B478E9-139B-4AB8-B753-366055115359}">
      <dgm:prSet/>
      <dgm:spPr/>
      <dgm:t>
        <a:bodyPr/>
        <a:lstStyle/>
        <a:p>
          <a:endParaRPr lang="en-GB" noProof="0" dirty="0"/>
        </a:p>
      </dgm:t>
    </dgm:pt>
    <dgm:pt modelId="{E72BC542-8E28-4354-ABF4-846EC116BEF6}">
      <dgm:prSet phldrT="[Texto]"/>
      <dgm:spPr/>
      <dgm:t>
        <a:bodyPr/>
        <a:lstStyle/>
        <a:p>
          <a:r>
            <a:rPr lang="es-ES" noProof="0" smtClean="0"/>
            <a:t>Instalación y pruebas del resto del equipamiento CBTC a lo largo del resto de la línea.</a:t>
          </a:r>
          <a:endParaRPr lang="es-ES" noProof="0"/>
        </a:p>
      </dgm:t>
    </dgm:pt>
    <dgm:pt modelId="{682573BD-7775-44CD-BE1A-C8CA93243BA5}" type="parTrans" cxnId="{38F30C9D-F394-411A-A98B-AE0F48793FFA}">
      <dgm:prSet/>
      <dgm:spPr/>
      <dgm:t>
        <a:bodyPr/>
        <a:lstStyle/>
        <a:p>
          <a:endParaRPr lang="en-GB" noProof="0" dirty="0"/>
        </a:p>
      </dgm:t>
    </dgm:pt>
    <dgm:pt modelId="{C2E5354E-1930-469A-BEBB-EC277E27AC06}" type="sibTrans" cxnId="{38F30C9D-F394-411A-A98B-AE0F48793FFA}">
      <dgm:prSet/>
      <dgm:spPr/>
      <dgm:t>
        <a:bodyPr/>
        <a:lstStyle/>
        <a:p>
          <a:endParaRPr lang="en-GB" noProof="0" dirty="0"/>
        </a:p>
      </dgm:t>
    </dgm:pt>
    <dgm:pt modelId="{2BEDEE46-C172-4DF1-ADF2-8C2B0CD6C358}">
      <dgm:prSet phldrT="[Texto]"/>
      <dgm:spPr/>
      <dgm:t>
        <a:bodyPr/>
        <a:lstStyle/>
        <a:p>
          <a:r>
            <a:rPr lang="en-GB" noProof="0" dirty="0" smtClean="0">
              <a:solidFill>
                <a:schemeClr val="tx1"/>
              </a:solidFill>
            </a:rPr>
            <a:t>ATS</a:t>
          </a:r>
          <a:endParaRPr lang="en-GB" noProof="0" dirty="0">
            <a:solidFill>
              <a:schemeClr val="tx1"/>
            </a:solidFill>
          </a:endParaRPr>
        </a:p>
      </dgm:t>
    </dgm:pt>
    <dgm:pt modelId="{2709608D-CF9B-496B-8E7B-7FDCAB28AF6D}" type="parTrans" cxnId="{DFD7EE69-0541-42A2-BD03-C6C66C383B1C}">
      <dgm:prSet/>
      <dgm:spPr/>
      <dgm:t>
        <a:bodyPr/>
        <a:lstStyle/>
        <a:p>
          <a:endParaRPr lang="en-GB" noProof="0" dirty="0"/>
        </a:p>
      </dgm:t>
    </dgm:pt>
    <dgm:pt modelId="{438158B6-1454-43BF-AA21-BE1B543D68FB}" type="sibTrans" cxnId="{DFD7EE69-0541-42A2-BD03-C6C66C383B1C}">
      <dgm:prSet/>
      <dgm:spPr/>
      <dgm:t>
        <a:bodyPr/>
        <a:lstStyle/>
        <a:p>
          <a:endParaRPr lang="en-GB" noProof="0" dirty="0"/>
        </a:p>
      </dgm:t>
    </dgm:pt>
    <dgm:pt modelId="{F008D844-F37E-46F8-A931-E405A0981EDA}">
      <dgm:prSet phldrT="[Texto]"/>
      <dgm:spPr/>
      <dgm:t>
        <a:bodyPr/>
        <a:lstStyle/>
        <a:p>
          <a:r>
            <a:rPr lang="es-ES" noProof="0" dirty="0" smtClean="0"/>
            <a:t>En paralelo a las dos actividades anteriores se despliega el nuevo ATS.</a:t>
          </a:r>
          <a:endParaRPr lang="es-ES" noProof="0" dirty="0"/>
        </a:p>
      </dgm:t>
    </dgm:pt>
    <dgm:pt modelId="{894681FC-E185-48E7-A0A9-FEAB923B57DC}" type="parTrans" cxnId="{14F0101D-3CF3-43F6-9B03-04E51ECA39F5}">
      <dgm:prSet/>
      <dgm:spPr/>
      <dgm:t>
        <a:bodyPr/>
        <a:lstStyle/>
        <a:p>
          <a:endParaRPr lang="en-GB" noProof="0" dirty="0"/>
        </a:p>
      </dgm:t>
    </dgm:pt>
    <dgm:pt modelId="{E0E2B6D6-4179-4909-9E90-12EB2EA6F854}" type="sibTrans" cxnId="{14F0101D-3CF3-43F6-9B03-04E51ECA39F5}">
      <dgm:prSet/>
      <dgm:spPr/>
      <dgm:t>
        <a:bodyPr/>
        <a:lstStyle/>
        <a:p>
          <a:endParaRPr lang="en-GB" noProof="0" dirty="0"/>
        </a:p>
      </dgm:t>
    </dgm:pt>
    <dgm:pt modelId="{8AD04923-553A-49E6-A9DE-E3F1A2034BD6}">
      <dgm:prSet phldrT="[Texto]"/>
      <dgm:spPr/>
      <dgm:t>
        <a:bodyPr/>
        <a:lstStyle/>
        <a:p>
          <a:r>
            <a:rPr lang="es-ES" noProof="0" dirty="0" smtClean="0"/>
            <a:t>Instalación de todo el equipamiento CBTC en paralelo al sistema de señalización en una sección piloto (</a:t>
          </a:r>
          <a:r>
            <a:rPr lang="es-ES" noProof="0" dirty="0" err="1" smtClean="0"/>
            <a:t>BPs</a:t>
          </a:r>
          <a:r>
            <a:rPr lang="es-ES" noProof="0" dirty="0" smtClean="0"/>
            <a:t>, radio, balizas, cable...)</a:t>
          </a:r>
          <a:endParaRPr lang="es-ES" noProof="0" dirty="0"/>
        </a:p>
      </dgm:t>
    </dgm:pt>
    <dgm:pt modelId="{CB89B2BA-026A-4AAD-9BE0-883A7B6CE1D2}" type="parTrans" cxnId="{A47157CD-87E3-4ECD-8901-925E57E57D6B}">
      <dgm:prSet/>
      <dgm:spPr/>
      <dgm:t>
        <a:bodyPr/>
        <a:lstStyle/>
        <a:p>
          <a:endParaRPr lang="es-ES"/>
        </a:p>
      </dgm:t>
    </dgm:pt>
    <dgm:pt modelId="{E54AB5A8-BB09-42DD-B946-87550EB75824}" type="sibTrans" cxnId="{A47157CD-87E3-4ECD-8901-925E57E57D6B}">
      <dgm:prSet/>
      <dgm:spPr/>
      <dgm:t>
        <a:bodyPr/>
        <a:lstStyle/>
        <a:p>
          <a:endParaRPr lang="es-ES"/>
        </a:p>
      </dgm:t>
    </dgm:pt>
    <dgm:pt modelId="{A184CBBF-0D18-4FAF-8061-3E94C9E57D48}">
      <dgm:prSet phldrT="[Texto]"/>
      <dgm:spPr/>
      <dgm:t>
        <a:bodyPr/>
        <a:lstStyle/>
        <a:p>
          <a:r>
            <a:rPr lang="es-ES" noProof="0" dirty="0" smtClean="0"/>
            <a:t>Pruebas en “</a:t>
          </a:r>
          <a:r>
            <a:rPr lang="es-ES" noProof="0" dirty="0" err="1" smtClean="0"/>
            <a:t>Shadow</a:t>
          </a:r>
          <a:r>
            <a:rPr lang="es-ES" noProof="0" dirty="0" smtClean="0"/>
            <a:t> </a:t>
          </a:r>
          <a:r>
            <a:rPr lang="es-ES" noProof="0" dirty="0" err="1" smtClean="0"/>
            <a:t>mode</a:t>
          </a:r>
          <a:r>
            <a:rPr lang="es-ES" noProof="0" dirty="0" smtClean="0"/>
            <a:t>” en operación con el sistema de códigos de velocidad.</a:t>
          </a:r>
          <a:endParaRPr lang="es-ES" noProof="0" dirty="0"/>
        </a:p>
      </dgm:t>
    </dgm:pt>
    <dgm:pt modelId="{7EDD7810-B271-4202-9DC7-B6ACC34B00C8}" type="parTrans" cxnId="{205A3F93-5225-4188-8D51-3C1B45211580}">
      <dgm:prSet/>
      <dgm:spPr/>
      <dgm:t>
        <a:bodyPr/>
        <a:lstStyle/>
        <a:p>
          <a:endParaRPr lang="es-ES"/>
        </a:p>
      </dgm:t>
    </dgm:pt>
    <dgm:pt modelId="{78FE2569-7FF7-42CF-8D91-AE581613F5EB}" type="sibTrans" cxnId="{205A3F93-5225-4188-8D51-3C1B45211580}">
      <dgm:prSet/>
      <dgm:spPr/>
      <dgm:t>
        <a:bodyPr/>
        <a:lstStyle/>
        <a:p>
          <a:endParaRPr lang="es-ES"/>
        </a:p>
      </dgm:t>
    </dgm:pt>
    <dgm:pt modelId="{CBA5E56B-6072-4BFE-B16A-B5FE8057F831}">
      <dgm:prSet phldrT="[Texto]"/>
      <dgm:spPr/>
      <dgm:t>
        <a:bodyPr/>
        <a:lstStyle/>
        <a:p>
          <a:endParaRPr lang="es-ES" noProof="0"/>
        </a:p>
      </dgm:t>
    </dgm:pt>
    <dgm:pt modelId="{3486B2B5-7E88-4FA7-8A7C-765AE8AC8AA0}" type="parTrans" cxnId="{92DAE773-AD19-46FB-AF7C-B458F18F29D8}">
      <dgm:prSet/>
      <dgm:spPr/>
      <dgm:t>
        <a:bodyPr/>
        <a:lstStyle/>
        <a:p>
          <a:endParaRPr lang="es-ES"/>
        </a:p>
      </dgm:t>
    </dgm:pt>
    <dgm:pt modelId="{47A69E8C-9431-44E2-9E2B-43D677819D49}" type="sibTrans" cxnId="{92DAE773-AD19-46FB-AF7C-B458F18F29D8}">
      <dgm:prSet/>
      <dgm:spPr/>
      <dgm:t>
        <a:bodyPr/>
        <a:lstStyle/>
        <a:p>
          <a:endParaRPr lang="es-ES"/>
        </a:p>
      </dgm:t>
    </dgm:pt>
    <dgm:pt modelId="{2DA868CB-B30F-45A9-B385-39B0A14717D8}">
      <dgm:prSet phldrT="[Texto]"/>
      <dgm:spPr/>
      <dgm:t>
        <a:bodyPr/>
        <a:lstStyle/>
        <a:p>
          <a:r>
            <a:rPr lang="es-ES" noProof="0" dirty="0" smtClean="0"/>
            <a:t>Pruebas funcionales con dos trenes sin pasajeros.</a:t>
          </a:r>
          <a:endParaRPr lang="es-ES" noProof="0" dirty="0"/>
        </a:p>
      </dgm:t>
    </dgm:pt>
    <dgm:pt modelId="{B25539E2-422F-4CD2-832B-24CF3985714C}" type="parTrans" cxnId="{05EEDFD3-4F32-499A-8B77-472A9BD58C54}">
      <dgm:prSet/>
      <dgm:spPr/>
      <dgm:t>
        <a:bodyPr/>
        <a:lstStyle/>
        <a:p>
          <a:endParaRPr lang="es-ES"/>
        </a:p>
      </dgm:t>
    </dgm:pt>
    <dgm:pt modelId="{298545A2-A086-4D63-824D-BEF224B2813D}" type="sibTrans" cxnId="{05EEDFD3-4F32-499A-8B77-472A9BD58C54}">
      <dgm:prSet/>
      <dgm:spPr/>
      <dgm:t>
        <a:bodyPr/>
        <a:lstStyle/>
        <a:p>
          <a:endParaRPr lang="es-ES"/>
        </a:p>
      </dgm:t>
    </dgm:pt>
    <dgm:pt modelId="{9884CC5F-F7E6-4B33-81F9-CE55A4A331D3}">
      <dgm:prSet phldrT="[Texto]"/>
      <dgm:spPr/>
      <dgm:t>
        <a:bodyPr/>
        <a:lstStyle/>
        <a:p>
          <a:r>
            <a:rPr lang="es-ES" noProof="0" dirty="0" smtClean="0"/>
            <a:t>Continuar introduciendo nuevos trenes equipados con CBTC (códigos de velocidad como </a:t>
          </a:r>
          <a:r>
            <a:rPr lang="es-ES" noProof="0" dirty="0" err="1" smtClean="0"/>
            <a:t>fall</a:t>
          </a:r>
          <a:r>
            <a:rPr lang="es-ES" noProof="0" dirty="0" smtClean="0"/>
            <a:t>-back)</a:t>
          </a:r>
          <a:endParaRPr lang="es-ES" noProof="0" dirty="0"/>
        </a:p>
      </dgm:t>
    </dgm:pt>
    <dgm:pt modelId="{74D71EEB-D822-4F53-AF43-12753B773837}" type="parTrans" cxnId="{88C2EBA5-A80F-4215-9EE7-FAA4938B4688}">
      <dgm:prSet/>
      <dgm:spPr/>
      <dgm:t>
        <a:bodyPr/>
        <a:lstStyle/>
        <a:p>
          <a:endParaRPr lang="es-ES"/>
        </a:p>
      </dgm:t>
    </dgm:pt>
    <dgm:pt modelId="{D41B752A-10EA-4E3F-B4B6-71C072F26309}" type="sibTrans" cxnId="{88C2EBA5-A80F-4215-9EE7-FAA4938B4688}">
      <dgm:prSet/>
      <dgm:spPr/>
      <dgm:t>
        <a:bodyPr/>
        <a:lstStyle/>
        <a:p>
          <a:endParaRPr lang="es-ES"/>
        </a:p>
      </dgm:t>
    </dgm:pt>
    <dgm:pt modelId="{69DB9380-AA91-4E43-92B5-5933B3AFE7D4}">
      <dgm:prSet phldrT="[Texto]"/>
      <dgm:spPr/>
      <dgm:t>
        <a:bodyPr/>
        <a:lstStyle/>
        <a:p>
          <a:r>
            <a:rPr lang="es-ES" noProof="0" dirty="0" smtClean="0"/>
            <a:t>Sólo los trenes equipados con el nuevo CBTC van a ser gestionados desde este ATS.</a:t>
          </a:r>
          <a:endParaRPr lang="es-ES" noProof="0" dirty="0"/>
        </a:p>
      </dgm:t>
    </dgm:pt>
    <dgm:pt modelId="{EDDEAB3E-7DE2-4B4F-96FD-2723FBA8F4EB}" type="parTrans" cxnId="{0D95C730-51D1-404A-9780-2A0D74AD6978}">
      <dgm:prSet/>
      <dgm:spPr/>
      <dgm:t>
        <a:bodyPr/>
        <a:lstStyle/>
        <a:p>
          <a:endParaRPr lang="es-ES"/>
        </a:p>
      </dgm:t>
    </dgm:pt>
    <dgm:pt modelId="{A3994AC7-CA6B-401A-B7F7-408F264F11A9}" type="sibTrans" cxnId="{0D95C730-51D1-404A-9780-2A0D74AD6978}">
      <dgm:prSet/>
      <dgm:spPr/>
      <dgm:t>
        <a:bodyPr/>
        <a:lstStyle/>
        <a:p>
          <a:endParaRPr lang="es-ES"/>
        </a:p>
      </dgm:t>
    </dgm:pt>
    <dgm:pt modelId="{261D3D61-9DA1-4C38-A67E-88A1C788CDCD}">
      <dgm:prSet phldrT="[Texto]"/>
      <dgm:spPr/>
      <dgm:t>
        <a:bodyPr/>
        <a:lstStyle/>
        <a:p>
          <a:r>
            <a:rPr lang="es-ES" noProof="0" smtClean="0"/>
            <a:t>Los otros trenes se gestionan como trenes no registrados en la red. </a:t>
          </a:r>
          <a:endParaRPr lang="es-ES" noProof="0"/>
        </a:p>
      </dgm:t>
    </dgm:pt>
    <dgm:pt modelId="{5F5E9DF0-6485-4738-815C-1E37160F6D96}" type="parTrans" cxnId="{3EF634D7-231E-475C-BA42-F7E76E68A5F7}">
      <dgm:prSet/>
      <dgm:spPr/>
      <dgm:t>
        <a:bodyPr/>
        <a:lstStyle/>
        <a:p>
          <a:endParaRPr lang="es-ES"/>
        </a:p>
      </dgm:t>
    </dgm:pt>
    <dgm:pt modelId="{D313B6C3-1581-4100-AF68-3824FB1D5D36}" type="sibTrans" cxnId="{3EF634D7-231E-475C-BA42-F7E76E68A5F7}">
      <dgm:prSet/>
      <dgm:spPr/>
      <dgm:t>
        <a:bodyPr/>
        <a:lstStyle/>
        <a:p>
          <a:endParaRPr lang="es-ES"/>
        </a:p>
      </dgm:t>
    </dgm:pt>
    <dgm:pt modelId="{AC6A665D-21E6-45EE-88C9-79266BFFCD0D}" type="pres">
      <dgm:prSet presAssocID="{B23E4702-852B-4D7F-9FAF-65F1C6240F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E8D215-66D4-48AA-A6EA-9A40A452487F}" type="pres">
      <dgm:prSet presAssocID="{EF8D8509-8635-4D81-89C2-B7F0FDD948A6}" presName="composite" presStyleCnt="0"/>
      <dgm:spPr/>
    </dgm:pt>
    <dgm:pt modelId="{F0F22191-6E9C-4756-BC3F-5D063DE388F5}" type="pres">
      <dgm:prSet presAssocID="{EF8D8509-8635-4D81-89C2-B7F0FDD948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69D8E-8DA8-4868-AB11-40B93E7C5EDA}" type="pres">
      <dgm:prSet presAssocID="{EF8D8509-8635-4D81-89C2-B7F0FDD948A6}" presName="descendantText" presStyleLbl="alignAcc1" presStyleIdx="0" presStyleCnt="3" custLinFactNeighborY="-1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5ACA8-86F7-407B-A947-F71A18728E61}" type="pres">
      <dgm:prSet presAssocID="{5855CCC8-D7E7-4D62-9341-871C3EB35C34}" presName="sp" presStyleCnt="0"/>
      <dgm:spPr/>
    </dgm:pt>
    <dgm:pt modelId="{E1ECF670-9030-4A15-8CE3-9A3CA5F22FFA}" type="pres">
      <dgm:prSet presAssocID="{7C41F6BD-E0A1-45CC-8513-0F2E73E4CF12}" presName="composite" presStyleCnt="0"/>
      <dgm:spPr/>
    </dgm:pt>
    <dgm:pt modelId="{21FE74FD-F18A-4208-AFB1-22E95F22A8E7}" type="pres">
      <dgm:prSet presAssocID="{7C41F6BD-E0A1-45CC-8513-0F2E73E4CF12}" presName="parentText" presStyleLbl="alignNode1" presStyleIdx="1" presStyleCnt="3" custLinFactNeighborY="-89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31974-7B23-4488-82A2-E1C3D3C4F4A8}" type="pres">
      <dgm:prSet presAssocID="{7C41F6BD-E0A1-45CC-8513-0F2E73E4CF12}" presName="descendantText" presStyleLbl="alignAcc1" presStyleIdx="1" presStyleCnt="3" custLinFactNeighborY="-14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EE698-6AF8-48E6-9B48-0AF6190D5664}" type="pres">
      <dgm:prSet presAssocID="{5652F1BA-C612-405D-B595-AF0E76BB9805}" presName="sp" presStyleCnt="0"/>
      <dgm:spPr/>
    </dgm:pt>
    <dgm:pt modelId="{769F10A3-FAD6-4B74-913A-44F28D2EDE59}" type="pres">
      <dgm:prSet presAssocID="{2BEDEE46-C172-4DF1-ADF2-8C2B0CD6C358}" presName="composite" presStyleCnt="0"/>
      <dgm:spPr/>
    </dgm:pt>
    <dgm:pt modelId="{473521EE-D278-43EA-9757-3049444FFE46}" type="pres">
      <dgm:prSet presAssocID="{2BEDEE46-C172-4DF1-ADF2-8C2B0CD6C358}" presName="parentText" presStyleLbl="alignNode1" presStyleIdx="2" presStyleCnt="3" custLinFactNeighborY="-199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528110-4A9E-4601-9E76-AA1095C55086}" type="pres">
      <dgm:prSet presAssocID="{2BEDEE46-C172-4DF1-ADF2-8C2B0CD6C358}" presName="descendantText" presStyleLbl="alignAcc1" presStyleIdx="2" presStyleCnt="3" custLinFactNeighborY="-305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DAE773-AD19-46FB-AF7C-B458F18F29D8}" srcId="{EF8D8509-8635-4D81-89C2-B7F0FDD948A6}" destId="{CBA5E56B-6072-4BFE-B16A-B5FE8057F831}" srcOrd="3" destOrd="0" parTransId="{3486B2B5-7E88-4FA7-8A7C-765AE8AC8AA0}" sibTransId="{47A69E8C-9431-44E2-9E2B-43D677819D49}"/>
    <dgm:cxn modelId="{38F30C9D-F394-411A-A98B-AE0F48793FFA}" srcId="{7C41F6BD-E0A1-45CC-8513-0F2E73E4CF12}" destId="{E72BC542-8E28-4354-ABF4-846EC116BEF6}" srcOrd="0" destOrd="0" parTransId="{682573BD-7775-44CD-BE1A-C8CA93243BA5}" sibTransId="{C2E5354E-1930-469A-BEBB-EC277E27AC06}"/>
    <dgm:cxn modelId="{2FCFBA3D-DAFD-4BD7-9C9B-F814D3F7680C}" type="presOf" srcId="{69DB9380-AA91-4E43-92B5-5933B3AFE7D4}" destId="{FC528110-4A9E-4601-9E76-AA1095C55086}" srcOrd="0" destOrd="1" presId="urn:microsoft.com/office/officeart/2005/8/layout/chevron2"/>
    <dgm:cxn modelId="{0D95C730-51D1-404A-9780-2A0D74AD6978}" srcId="{2BEDEE46-C172-4DF1-ADF2-8C2B0CD6C358}" destId="{69DB9380-AA91-4E43-92B5-5933B3AFE7D4}" srcOrd="1" destOrd="0" parTransId="{EDDEAB3E-7DE2-4B4F-96FD-2723FBA8F4EB}" sibTransId="{A3994AC7-CA6B-401A-B7F7-408F264F11A9}"/>
    <dgm:cxn modelId="{1066D29A-7CA5-4FF2-A914-BF950D9D2C61}" type="presOf" srcId="{B23E4702-852B-4D7F-9FAF-65F1C6240F48}" destId="{AC6A665D-21E6-45EE-88C9-79266BFFCD0D}" srcOrd="0" destOrd="0" presId="urn:microsoft.com/office/officeart/2005/8/layout/chevron2"/>
    <dgm:cxn modelId="{36F2D017-8A2A-4FA2-9B1B-8843935E66C7}" type="presOf" srcId="{E72BC542-8E28-4354-ABF4-846EC116BEF6}" destId="{FA031974-7B23-4488-82A2-E1C3D3C4F4A8}" srcOrd="0" destOrd="0" presId="urn:microsoft.com/office/officeart/2005/8/layout/chevron2"/>
    <dgm:cxn modelId="{97B9F3C2-14BC-40C3-8975-8383C877C4CE}" type="presOf" srcId="{8AD04923-553A-49E6-A9DE-E3F1A2034BD6}" destId="{5A169D8E-8DA8-4868-AB11-40B93E7C5EDA}" srcOrd="0" destOrd="0" presId="urn:microsoft.com/office/officeart/2005/8/layout/chevron2"/>
    <dgm:cxn modelId="{1B97D893-1B85-421B-BA53-E42F656EDD15}" type="presOf" srcId="{9884CC5F-F7E6-4B33-81F9-CE55A4A331D3}" destId="{FA031974-7B23-4488-82A2-E1C3D3C4F4A8}" srcOrd="0" destOrd="1" presId="urn:microsoft.com/office/officeart/2005/8/layout/chevron2"/>
    <dgm:cxn modelId="{19EB0CF9-A91F-403D-A8FA-C1D4E12D1FD7}" type="presOf" srcId="{261D3D61-9DA1-4C38-A67E-88A1C788CDCD}" destId="{FC528110-4A9E-4601-9E76-AA1095C55086}" srcOrd="0" destOrd="2" presId="urn:microsoft.com/office/officeart/2005/8/layout/chevron2"/>
    <dgm:cxn modelId="{2E126605-1626-4069-84C1-C73360A94E24}" type="presOf" srcId="{A184CBBF-0D18-4FAF-8061-3E94C9E57D48}" destId="{5A169D8E-8DA8-4868-AB11-40B93E7C5EDA}" srcOrd="0" destOrd="1" presId="urn:microsoft.com/office/officeart/2005/8/layout/chevron2"/>
    <dgm:cxn modelId="{14F0101D-3CF3-43F6-9B03-04E51ECA39F5}" srcId="{2BEDEE46-C172-4DF1-ADF2-8C2B0CD6C358}" destId="{F008D844-F37E-46F8-A931-E405A0981EDA}" srcOrd="0" destOrd="0" parTransId="{894681FC-E185-48E7-A0A9-FEAB923B57DC}" sibTransId="{E0E2B6D6-4179-4909-9E90-12EB2EA6F854}"/>
    <dgm:cxn modelId="{FEDBB2CC-9265-4A4D-8BE4-A66107246300}" type="presOf" srcId="{F008D844-F37E-46F8-A931-E405A0981EDA}" destId="{FC528110-4A9E-4601-9E76-AA1095C55086}" srcOrd="0" destOrd="0" presId="urn:microsoft.com/office/officeart/2005/8/layout/chevron2"/>
    <dgm:cxn modelId="{B9584B66-7D23-46EC-8291-B048198369F3}" type="presOf" srcId="{CBA5E56B-6072-4BFE-B16A-B5FE8057F831}" destId="{5A169D8E-8DA8-4868-AB11-40B93E7C5EDA}" srcOrd="0" destOrd="3" presId="urn:microsoft.com/office/officeart/2005/8/layout/chevron2"/>
    <dgm:cxn modelId="{88C2EBA5-A80F-4215-9EE7-FAA4938B4688}" srcId="{7C41F6BD-E0A1-45CC-8513-0F2E73E4CF12}" destId="{9884CC5F-F7E6-4B33-81F9-CE55A4A331D3}" srcOrd="1" destOrd="0" parTransId="{74D71EEB-D822-4F53-AF43-12753B773837}" sibTransId="{D41B752A-10EA-4E3F-B4B6-71C072F26309}"/>
    <dgm:cxn modelId="{CF613215-EF80-4581-9766-7D526672E578}" type="presOf" srcId="{7C41F6BD-E0A1-45CC-8513-0F2E73E4CF12}" destId="{21FE74FD-F18A-4208-AFB1-22E95F22A8E7}" srcOrd="0" destOrd="0" presId="urn:microsoft.com/office/officeart/2005/8/layout/chevron2"/>
    <dgm:cxn modelId="{A47157CD-87E3-4ECD-8901-925E57E57D6B}" srcId="{EF8D8509-8635-4D81-89C2-B7F0FDD948A6}" destId="{8AD04923-553A-49E6-A9DE-E3F1A2034BD6}" srcOrd="0" destOrd="0" parTransId="{CB89B2BA-026A-4AAD-9BE0-883A7B6CE1D2}" sibTransId="{E54AB5A8-BB09-42DD-B946-87550EB75824}"/>
    <dgm:cxn modelId="{60B478E9-139B-4AB8-B753-366055115359}" srcId="{B23E4702-852B-4D7F-9FAF-65F1C6240F48}" destId="{7C41F6BD-E0A1-45CC-8513-0F2E73E4CF12}" srcOrd="1" destOrd="0" parTransId="{33FA1214-C99D-4566-AD66-75C70FB0CA48}" sibTransId="{5652F1BA-C612-405D-B595-AF0E76BB9805}"/>
    <dgm:cxn modelId="{C51D63E3-BC7D-4D47-A6C6-CA91F91FD93D}" type="presOf" srcId="{2BEDEE46-C172-4DF1-ADF2-8C2B0CD6C358}" destId="{473521EE-D278-43EA-9757-3049444FFE46}" srcOrd="0" destOrd="0" presId="urn:microsoft.com/office/officeart/2005/8/layout/chevron2"/>
    <dgm:cxn modelId="{05EEDFD3-4F32-499A-8B77-472A9BD58C54}" srcId="{EF8D8509-8635-4D81-89C2-B7F0FDD948A6}" destId="{2DA868CB-B30F-45A9-B385-39B0A14717D8}" srcOrd="2" destOrd="0" parTransId="{B25539E2-422F-4CD2-832B-24CF3985714C}" sibTransId="{298545A2-A086-4D63-824D-BEF224B2813D}"/>
    <dgm:cxn modelId="{532B3AFE-A1D2-4B02-8FFA-1D644F47D3A4}" type="presOf" srcId="{2DA868CB-B30F-45A9-B385-39B0A14717D8}" destId="{5A169D8E-8DA8-4868-AB11-40B93E7C5EDA}" srcOrd="0" destOrd="2" presId="urn:microsoft.com/office/officeart/2005/8/layout/chevron2"/>
    <dgm:cxn modelId="{FD33B748-CE4F-4BC9-84E0-8EBFCD18B2AD}" srcId="{B23E4702-852B-4D7F-9FAF-65F1C6240F48}" destId="{EF8D8509-8635-4D81-89C2-B7F0FDD948A6}" srcOrd="0" destOrd="0" parTransId="{069BF724-F763-44CA-9C9A-E45214446AF0}" sibTransId="{5855CCC8-D7E7-4D62-9341-871C3EB35C34}"/>
    <dgm:cxn modelId="{575D0922-818A-4D4E-869B-8EF0B7295D4D}" type="presOf" srcId="{EF8D8509-8635-4D81-89C2-B7F0FDD948A6}" destId="{F0F22191-6E9C-4756-BC3F-5D063DE388F5}" srcOrd="0" destOrd="0" presId="urn:microsoft.com/office/officeart/2005/8/layout/chevron2"/>
    <dgm:cxn modelId="{DFD7EE69-0541-42A2-BD03-C6C66C383B1C}" srcId="{B23E4702-852B-4D7F-9FAF-65F1C6240F48}" destId="{2BEDEE46-C172-4DF1-ADF2-8C2B0CD6C358}" srcOrd="2" destOrd="0" parTransId="{2709608D-CF9B-496B-8E7B-7FDCAB28AF6D}" sibTransId="{438158B6-1454-43BF-AA21-BE1B543D68FB}"/>
    <dgm:cxn modelId="{205A3F93-5225-4188-8D51-3C1B45211580}" srcId="{EF8D8509-8635-4D81-89C2-B7F0FDD948A6}" destId="{A184CBBF-0D18-4FAF-8061-3E94C9E57D48}" srcOrd="1" destOrd="0" parTransId="{7EDD7810-B271-4202-9DC7-B6ACC34B00C8}" sibTransId="{78FE2569-7FF7-42CF-8D91-AE581613F5EB}"/>
    <dgm:cxn modelId="{3EF634D7-231E-475C-BA42-F7E76E68A5F7}" srcId="{2BEDEE46-C172-4DF1-ADF2-8C2B0CD6C358}" destId="{261D3D61-9DA1-4C38-A67E-88A1C788CDCD}" srcOrd="2" destOrd="0" parTransId="{5F5E9DF0-6485-4738-815C-1E37160F6D96}" sibTransId="{D313B6C3-1581-4100-AF68-3824FB1D5D36}"/>
    <dgm:cxn modelId="{F8B97AFC-962B-4153-9414-78629DF685D0}" type="presParOf" srcId="{AC6A665D-21E6-45EE-88C9-79266BFFCD0D}" destId="{A9E8D215-66D4-48AA-A6EA-9A40A452487F}" srcOrd="0" destOrd="0" presId="urn:microsoft.com/office/officeart/2005/8/layout/chevron2"/>
    <dgm:cxn modelId="{FCFB76E4-815E-479A-ADD9-8C77B227B7ED}" type="presParOf" srcId="{A9E8D215-66D4-48AA-A6EA-9A40A452487F}" destId="{F0F22191-6E9C-4756-BC3F-5D063DE388F5}" srcOrd="0" destOrd="0" presId="urn:microsoft.com/office/officeart/2005/8/layout/chevron2"/>
    <dgm:cxn modelId="{4B34E7B2-43EF-4739-8522-85526CB377AA}" type="presParOf" srcId="{A9E8D215-66D4-48AA-A6EA-9A40A452487F}" destId="{5A169D8E-8DA8-4868-AB11-40B93E7C5EDA}" srcOrd="1" destOrd="0" presId="urn:microsoft.com/office/officeart/2005/8/layout/chevron2"/>
    <dgm:cxn modelId="{D626ED2C-2C34-420E-BA66-F34F03420E00}" type="presParOf" srcId="{AC6A665D-21E6-45EE-88C9-79266BFFCD0D}" destId="{21D5ACA8-86F7-407B-A947-F71A18728E61}" srcOrd="1" destOrd="0" presId="urn:microsoft.com/office/officeart/2005/8/layout/chevron2"/>
    <dgm:cxn modelId="{96ACFCEF-0E1F-4053-9BA8-0D99B8402584}" type="presParOf" srcId="{AC6A665D-21E6-45EE-88C9-79266BFFCD0D}" destId="{E1ECF670-9030-4A15-8CE3-9A3CA5F22FFA}" srcOrd="2" destOrd="0" presId="urn:microsoft.com/office/officeart/2005/8/layout/chevron2"/>
    <dgm:cxn modelId="{0ED853CC-E1EE-4E9E-A037-5A888EB6AFA3}" type="presParOf" srcId="{E1ECF670-9030-4A15-8CE3-9A3CA5F22FFA}" destId="{21FE74FD-F18A-4208-AFB1-22E95F22A8E7}" srcOrd="0" destOrd="0" presId="urn:microsoft.com/office/officeart/2005/8/layout/chevron2"/>
    <dgm:cxn modelId="{B99B9662-2315-4A81-A900-41AA0A225749}" type="presParOf" srcId="{E1ECF670-9030-4A15-8CE3-9A3CA5F22FFA}" destId="{FA031974-7B23-4488-82A2-E1C3D3C4F4A8}" srcOrd="1" destOrd="0" presId="urn:microsoft.com/office/officeart/2005/8/layout/chevron2"/>
    <dgm:cxn modelId="{651AA2C7-46FE-41D7-A279-1DF35202D989}" type="presParOf" srcId="{AC6A665D-21E6-45EE-88C9-79266BFFCD0D}" destId="{ABAEE698-6AF8-48E6-9B48-0AF6190D5664}" srcOrd="3" destOrd="0" presId="urn:microsoft.com/office/officeart/2005/8/layout/chevron2"/>
    <dgm:cxn modelId="{ED59DC14-5E7D-429A-B9F2-B4516FED6002}" type="presParOf" srcId="{AC6A665D-21E6-45EE-88C9-79266BFFCD0D}" destId="{769F10A3-FAD6-4B74-913A-44F28D2EDE59}" srcOrd="4" destOrd="0" presId="urn:microsoft.com/office/officeart/2005/8/layout/chevron2"/>
    <dgm:cxn modelId="{FC46802A-4D8A-4E26-8775-8528B8ADEA3D}" type="presParOf" srcId="{769F10A3-FAD6-4B74-913A-44F28D2EDE59}" destId="{473521EE-D278-43EA-9757-3049444FFE46}" srcOrd="0" destOrd="0" presId="urn:microsoft.com/office/officeart/2005/8/layout/chevron2"/>
    <dgm:cxn modelId="{0833C428-929D-4796-B380-CA44D434011B}" type="presParOf" srcId="{769F10A3-FAD6-4B74-913A-44F28D2EDE59}" destId="{FC528110-4A9E-4601-9E76-AA1095C550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22191-6E9C-4756-BC3F-5D063DE388F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smtClean="0">
              <a:solidFill>
                <a:schemeClr val="tx1"/>
              </a:solidFill>
            </a:rPr>
            <a:t>Renovación IXL</a:t>
          </a:r>
          <a:endParaRPr lang="es-ES" sz="1500" kern="1200" noProof="0">
            <a:solidFill>
              <a:schemeClr val="tx1"/>
            </a:solidFill>
          </a:endParaRPr>
        </a:p>
      </dsp:txBody>
      <dsp:txXfrm rot="-5400000">
        <a:off x="1" y="520688"/>
        <a:ext cx="1039018" cy="445294"/>
      </dsp:txXfrm>
    </dsp:sp>
    <dsp:sp modelId="{5A169D8E-8DA8-4868-AB11-40B93E7C5EDA}">
      <dsp:nvSpPr>
        <dsp:cNvPr id="0" name=""/>
        <dsp:cNvSpPr/>
      </dsp:nvSpPr>
      <dsp:spPr>
        <a:xfrm rot="5400000">
          <a:off x="4210645" y="-3171626"/>
          <a:ext cx="964803" cy="730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Instalación del nuevo</a:t>
          </a:r>
          <a:r>
            <a:rPr lang="es-ES" sz="1100" kern="1200" baseline="0" noProof="0" dirty="0" smtClean="0"/>
            <a:t> </a:t>
          </a:r>
          <a:r>
            <a:rPr lang="es-ES" sz="1100" kern="1200" baseline="0" noProof="0" dirty="0" err="1" smtClean="0"/>
            <a:t>Westrace</a:t>
          </a:r>
          <a:r>
            <a:rPr lang="es-ES" sz="1100" kern="1200" baseline="0" noProof="0" dirty="0" smtClean="0"/>
            <a:t> controlando los elementos existentes (excepto las señales) y manteniendo los mismos interfaces con el sistema  PA135 ATP,  el CTC de </a:t>
          </a:r>
          <a:r>
            <a:rPr lang="es-ES" sz="1100" kern="1200" baseline="0" noProof="0" dirty="0" err="1" smtClean="0"/>
            <a:t>Thales</a:t>
          </a:r>
          <a:r>
            <a:rPr lang="es-ES" sz="1100" kern="1200" baseline="0" noProof="0" dirty="0" smtClean="0"/>
            <a:t> y los enclavamientos de relés colaterales.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smtClean="0"/>
            <a:t>Poner en servicio las nuevas señales en el mismo momento en que se pone en servicio el nuevo enclavamiento.</a:t>
          </a:r>
          <a:endParaRPr lang="es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smtClean="0"/>
            <a:t>A nivel funcional el nuevo enclavamiento mantiene la funcionalidad del existente</a:t>
          </a:r>
          <a:endParaRPr lang="es-ES" sz="1100" kern="1200" noProof="0"/>
        </a:p>
      </dsp:txBody>
      <dsp:txXfrm rot="-5400000">
        <a:off x="1039019" y="47098"/>
        <a:ext cx="7260958" cy="870607"/>
      </dsp:txXfrm>
    </dsp:sp>
    <dsp:sp modelId="{21FE74FD-F18A-4208-AFB1-22E95F22A8E7}">
      <dsp:nvSpPr>
        <dsp:cNvPr id="0" name=""/>
        <dsp:cNvSpPr/>
      </dsp:nvSpPr>
      <dsp:spPr>
        <a:xfrm rot="5400000">
          <a:off x="-222646" y="137908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smtClean="0">
              <a:solidFill>
                <a:schemeClr val="tx1"/>
              </a:solidFill>
            </a:rPr>
            <a:t>Renovación CV</a:t>
          </a:r>
          <a:endParaRPr lang="es-ES" sz="1500" kern="1200" noProof="0">
            <a:solidFill>
              <a:schemeClr val="tx1"/>
            </a:solidFill>
          </a:endParaRPr>
        </a:p>
      </dsp:txBody>
      <dsp:txXfrm rot="-5400000">
        <a:off x="1" y="1675942"/>
        <a:ext cx="1039018" cy="445294"/>
      </dsp:txXfrm>
    </dsp:sp>
    <dsp:sp modelId="{FA031974-7B23-4488-82A2-E1C3D3C4F4A8}">
      <dsp:nvSpPr>
        <dsp:cNvPr id="0" name=""/>
        <dsp:cNvSpPr/>
      </dsp:nvSpPr>
      <dsp:spPr>
        <a:xfrm rot="5400000">
          <a:off x="4210645" y="-2024621"/>
          <a:ext cx="964803" cy="730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Instalación de los circuitos de vía FS2550 manteniendo el seccionamiento existente de los circuitos con juntas.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Una vez instalados todos los circuitos y enclavamientos es posible implementar el ATP de códigos de velocidad.</a:t>
          </a:r>
          <a:endParaRPr lang="es-ES" sz="1100" kern="1200" noProof="0" dirty="0"/>
        </a:p>
      </dsp:txBody>
      <dsp:txXfrm rot="-5400000">
        <a:off x="1039019" y="1194103"/>
        <a:ext cx="7260958" cy="870607"/>
      </dsp:txXfrm>
    </dsp:sp>
    <dsp:sp modelId="{473521EE-D278-43EA-9757-3049444FFE46}">
      <dsp:nvSpPr>
        <dsp:cNvPr id="0" name=""/>
        <dsp:cNvSpPr/>
      </dsp:nvSpPr>
      <dsp:spPr>
        <a:xfrm rot="5400000">
          <a:off x="-222646" y="250574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smtClean="0">
              <a:solidFill>
                <a:schemeClr val="tx1"/>
              </a:solidFill>
            </a:rPr>
            <a:t>Cambiavías</a:t>
          </a:r>
          <a:endParaRPr lang="es-ES" sz="1500" kern="1200" noProof="0">
            <a:solidFill>
              <a:schemeClr val="tx1"/>
            </a:solidFill>
          </a:endParaRPr>
        </a:p>
      </dsp:txBody>
      <dsp:txXfrm rot="-5400000">
        <a:off x="1" y="2802608"/>
        <a:ext cx="1039018" cy="445294"/>
      </dsp:txXfrm>
    </dsp:sp>
    <dsp:sp modelId="{FC528110-4A9E-4601-9E76-AA1095C55086}">
      <dsp:nvSpPr>
        <dsp:cNvPr id="0" name=""/>
        <dsp:cNvSpPr/>
      </dsp:nvSpPr>
      <dsp:spPr>
        <a:xfrm rot="5400000">
          <a:off x="4210645" y="-888319"/>
          <a:ext cx="964803" cy="730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 Según se renueva la vía se equipan nuevos motores de agujas (cambiavías) controlados por los </a:t>
          </a:r>
          <a:r>
            <a:rPr lang="es-ES" sz="1100" kern="1200" noProof="0" dirty="0" err="1" smtClean="0"/>
            <a:t>Westrace</a:t>
          </a:r>
          <a:r>
            <a:rPr lang="es-ES" sz="1100" kern="1200" noProof="0" dirty="0" smtClean="0"/>
            <a:t>.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En algunos casos se mantiene el equipo cambiavías existente controlado por el </a:t>
          </a:r>
          <a:r>
            <a:rPr lang="es-ES" sz="1100" kern="1200" noProof="0" dirty="0" err="1" smtClean="0"/>
            <a:t>Westrace</a:t>
          </a:r>
          <a:r>
            <a:rPr lang="es-ES" sz="1100" kern="1200" noProof="0" dirty="0" smtClean="0"/>
            <a:t>. </a:t>
          </a:r>
          <a:endParaRPr lang="es-ES" sz="1100" kern="1200" noProof="0" dirty="0"/>
        </a:p>
      </dsp:txBody>
      <dsp:txXfrm rot="-5400000">
        <a:off x="1039019" y="2330405"/>
        <a:ext cx="7260958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22191-6E9C-4756-BC3F-5D063DE388F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1"/>
              </a:solidFill>
            </a:rPr>
            <a:t>Pilot section</a:t>
          </a:r>
          <a:endParaRPr lang="en-GB" sz="1600" kern="1200" noProof="0" dirty="0">
            <a:solidFill>
              <a:schemeClr val="tx1"/>
            </a:solidFill>
          </a:endParaRPr>
        </a:p>
      </dsp:txBody>
      <dsp:txXfrm rot="-5400000">
        <a:off x="1" y="520688"/>
        <a:ext cx="1039018" cy="445294"/>
      </dsp:txXfrm>
    </dsp:sp>
    <dsp:sp modelId="{5A169D8E-8DA8-4868-AB11-40B93E7C5EDA}">
      <dsp:nvSpPr>
        <dsp:cNvPr id="0" name=""/>
        <dsp:cNvSpPr/>
      </dsp:nvSpPr>
      <dsp:spPr>
        <a:xfrm rot="5400000">
          <a:off x="4210645" y="-3171626"/>
          <a:ext cx="964803" cy="730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Instalación de todo el equipamiento CBTC en paralelo al sistema de señalización en una sección piloto (</a:t>
          </a:r>
          <a:r>
            <a:rPr lang="es-ES" sz="1100" kern="1200" noProof="0" dirty="0" err="1" smtClean="0"/>
            <a:t>BPs</a:t>
          </a:r>
          <a:r>
            <a:rPr lang="es-ES" sz="1100" kern="1200" noProof="0" dirty="0" smtClean="0"/>
            <a:t>, radio, balizas, cable...)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Pruebas en “</a:t>
          </a:r>
          <a:r>
            <a:rPr lang="es-ES" sz="1100" kern="1200" noProof="0" dirty="0" err="1" smtClean="0"/>
            <a:t>Shadow</a:t>
          </a:r>
          <a:r>
            <a:rPr lang="es-ES" sz="1100" kern="1200" noProof="0" dirty="0" smtClean="0"/>
            <a:t> </a:t>
          </a:r>
          <a:r>
            <a:rPr lang="es-ES" sz="1100" kern="1200" noProof="0" dirty="0" err="1" smtClean="0"/>
            <a:t>mode</a:t>
          </a:r>
          <a:r>
            <a:rPr lang="es-ES" sz="1100" kern="1200" noProof="0" dirty="0" smtClean="0"/>
            <a:t>” en operación con el sistema de códigos de velocidad.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Pruebas funcionales con dos trenes sin pasajeros.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noProof="0"/>
        </a:p>
      </dsp:txBody>
      <dsp:txXfrm rot="-5400000">
        <a:off x="1039019" y="47098"/>
        <a:ext cx="7260958" cy="870607"/>
      </dsp:txXfrm>
    </dsp:sp>
    <dsp:sp modelId="{21FE74FD-F18A-4208-AFB1-22E95F22A8E7}">
      <dsp:nvSpPr>
        <dsp:cNvPr id="0" name=""/>
        <dsp:cNvSpPr/>
      </dsp:nvSpPr>
      <dsp:spPr>
        <a:xfrm rot="5400000">
          <a:off x="-222646" y="137908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1"/>
              </a:solidFill>
            </a:rPr>
            <a:t>Roll-out</a:t>
          </a:r>
          <a:endParaRPr lang="en-GB" sz="1600" kern="1200" noProof="0" dirty="0">
            <a:solidFill>
              <a:schemeClr val="tx1"/>
            </a:solidFill>
          </a:endParaRPr>
        </a:p>
      </dsp:txBody>
      <dsp:txXfrm rot="-5400000">
        <a:off x="1" y="1675942"/>
        <a:ext cx="1039018" cy="445294"/>
      </dsp:txXfrm>
    </dsp:sp>
    <dsp:sp modelId="{FA031974-7B23-4488-82A2-E1C3D3C4F4A8}">
      <dsp:nvSpPr>
        <dsp:cNvPr id="0" name=""/>
        <dsp:cNvSpPr/>
      </dsp:nvSpPr>
      <dsp:spPr>
        <a:xfrm rot="5400000">
          <a:off x="4210645" y="-2024621"/>
          <a:ext cx="964803" cy="730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smtClean="0"/>
            <a:t>Instalación y pruebas del resto del equipamiento CBTC a lo largo del resto de la línea.</a:t>
          </a:r>
          <a:endParaRPr lang="es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Continuar introduciendo nuevos trenes equipados con CBTC (códigos de velocidad como </a:t>
          </a:r>
          <a:r>
            <a:rPr lang="es-ES" sz="1100" kern="1200" noProof="0" dirty="0" err="1" smtClean="0"/>
            <a:t>fall</a:t>
          </a:r>
          <a:r>
            <a:rPr lang="es-ES" sz="1100" kern="1200" noProof="0" dirty="0" smtClean="0"/>
            <a:t>-back)</a:t>
          </a:r>
          <a:endParaRPr lang="es-ES" sz="1100" kern="1200" noProof="0" dirty="0"/>
        </a:p>
      </dsp:txBody>
      <dsp:txXfrm rot="-5400000">
        <a:off x="1039019" y="1194103"/>
        <a:ext cx="7260958" cy="870607"/>
      </dsp:txXfrm>
    </dsp:sp>
    <dsp:sp modelId="{473521EE-D278-43EA-9757-3049444FFE46}">
      <dsp:nvSpPr>
        <dsp:cNvPr id="0" name=""/>
        <dsp:cNvSpPr/>
      </dsp:nvSpPr>
      <dsp:spPr>
        <a:xfrm rot="5400000">
          <a:off x="-222646" y="250574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1"/>
              </a:solidFill>
            </a:rPr>
            <a:t>ATS</a:t>
          </a:r>
          <a:endParaRPr lang="en-GB" sz="1600" kern="1200" noProof="0" dirty="0">
            <a:solidFill>
              <a:schemeClr val="tx1"/>
            </a:solidFill>
          </a:endParaRPr>
        </a:p>
      </dsp:txBody>
      <dsp:txXfrm rot="-5400000">
        <a:off x="1" y="2802608"/>
        <a:ext cx="1039018" cy="445294"/>
      </dsp:txXfrm>
    </dsp:sp>
    <dsp:sp modelId="{FC528110-4A9E-4601-9E76-AA1095C55086}">
      <dsp:nvSpPr>
        <dsp:cNvPr id="0" name=""/>
        <dsp:cNvSpPr/>
      </dsp:nvSpPr>
      <dsp:spPr>
        <a:xfrm rot="5400000">
          <a:off x="4210645" y="-888319"/>
          <a:ext cx="964803" cy="7308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En paralelo a las dos actividades anteriores se despliega el nuevo ATS.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dirty="0" smtClean="0"/>
            <a:t>Sólo los trenes equipados con el nuevo CBTC van a ser gestionados desde este ATS.</a:t>
          </a: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noProof="0" smtClean="0"/>
            <a:t>Los otros trenes se gestionan como trenes no registrados en la red. </a:t>
          </a:r>
          <a:endParaRPr lang="es-ES" sz="1100" kern="1200" noProof="0"/>
        </a:p>
      </dsp:txBody>
      <dsp:txXfrm rot="-5400000">
        <a:off x="1039019" y="2330405"/>
        <a:ext cx="7260958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fld id="{53CFA31D-142B-4CBB-A211-86D1F20CE2D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94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i="0">
                <a:latin typeface="Siemens Sans" pitchFamily="2" charset="0"/>
              </a:defRPr>
            </a:lvl1pPr>
          </a:lstStyle>
          <a:p>
            <a:pPr>
              <a:defRPr/>
            </a:pPr>
            <a:fld id="{CE9F6BC2-925A-4101-93F3-ACDEDAE979C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079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882D4-8351-4EAC-868B-7DBABEB452D4}" type="slidenum">
              <a:rPr lang="de-DE"/>
              <a:pPr/>
              <a:t>3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FCEF7-D73D-4BA3-9A5E-06CC73DE5804}" type="slidenum">
              <a:rPr lang="de-DE" smtClean="0"/>
              <a:pPr/>
              <a:t>39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B7DE-2632-4B07-8C6F-A5C22D5635D2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DCB63-7A26-4BD9-B452-D848E6B4D230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4DB71-1BB9-4AAE-82F9-FBB3C56CD7DD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64100"/>
            <a:ext cx="5213350" cy="46021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61938"/>
            <a:ext cx="8856662" cy="971550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0" i="0">
              <a:solidFill>
                <a:srgbClr val="FFFFFF"/>
              </a:solidFill>
              <a:latin typeface="Siemens Slab" pitchFamily="2" charset="0"/>
            </a:endParaRPr>
          </a:p>
        </p:txBody>
      </p:sp>
      <p:pic>
        <p:nvPicPr>
          <p:cNvPr id="5" name="Picture 160" descr="sie_logo_petrol_rgb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288" y="468313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4"/>
          <p:cNvSpPr>
            <a:spLocks noChangeArrowheads="1"/>
          </p:cNvSpPr>
          <p:nvPr userDrawn="1"/>
        </p:nvSpPr>
        <p:spPr bwMode="auto">
          <a:xfrm>
            <a:off x="903288" y="69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3644900" y="6488113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© Siemens AG 2014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Mobility Division </a:t>
            </a:r>
          </a:p>
        </p:txBody>
      </p:sp>
      <p:sp>
        <p:nvSpPr>
          <p:cNvPr id="8" name="Textfeld 11"/>
          <p:cNvSpPr txBox="1"/>
          <p:nvPr userDrawn="1"/>
        </p:nvSpPr>
        <p:spPr>
          <a:xfrm>
            <a:off x="-301625" y="6599238"/>
            <a:ext cx="1249363" cy="258762"/>
          </a:xfrm>
          <a:prstGeom prst="rect">
            <a:avLst/>
          </a:prstGeom>
          <a:noFill/>
        </p:spPr>
        <p:txBody>
          <a:bodyPr lIns="540000" tIns="0" rIns="0" bIns="11520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err="1"/>
              <a:t>Página</a:t>
            </a:r>
            <a:r>
              <a:rPr lang="en-US" dirty="0"/>
              <a:t> </a:t>
            </a:r>
            <a:fld id="{4A573AE9-75ED-495B-9F05-61E4173CB4B4}" type="slidenum">
              <a:rPr lang="en-US"/>
              <a:pPr>
                <a:lnSpc>
                  <a:spcPct val="110000"/>
                </a:lnSpc>
                <a:spcBef>
                  <a:spcPts val="0"/>
                </a:spcBef>
                <a:defRPr/>
              </a:pPr>
              <a:t>‹Nº›</a:t>
            </a:fld>
            <a:endParaRPr lang="en-US" dirty="0"/>
          </a:p>
        </p:txBody>
      </p:sp>
      <p:sp>
        <p:nvSpPr>
          <p:cNvPr id="9" name="Text Box 151"/>
          <p:cNvSpPr txBox="1">
            <a:spLocks noChangeArrowheads="1"/>
          </p:cNvSpPr>
          <p:nvPr userDrawn="1"/>
        </p:nvSpPr>
        <p:spPr bwMode="auto">
          <a:xfrm>
            <a:off x="1979613" y="6597650"/>
            <a:ext cx="5762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defRPr/>
            </a:pPr>
            <a:r>
              <a:rPr lang="en-US" dirty="0" err="1">
                <a:solidFill>
                  <a:srgbClr val="131418"/>
                </a:solidFill>
                <a:cs typeface="Arial" pitchFamily="34" charset="0"/>
              </a:rPr>
              <a:t>Dic</a:t>
            </a:r>
            <a:r>
              <a:rPr lang="en-US" dirty="0">
                <a:solidFill>
                  <a:srgbClr val="131418"/>
                </a:solidFill>
                <a:cs typeface="Arial" pitchFamily="34" charset="0"/>
              </a:rPr>
              <a:t> 2014 </a:t>
            </a:r>
          </a:p>
        </p:txBody>
      </p:sp>
      <p:sp>
        <p:nvSpPr>
          <p:cNvPr id="10" name="Text Box 151"/>
          <p:cNvSpPr txBox="1">
            <a:spLocks noChangeArrowheads="1"/>
          </p:cNvSpPr>
          <p:nvPr userDrawn="1"/>
        </p:nvSpPr>
        <p:spPr bwMode="auto">
          <a:xfrm>
            <a:off x="3851275" y="6477000"/>
            <a:ext cx="13160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US" dirty="0">
                <a:solidFill>
                  <a:srgbClr val="131418"/>
                </a:solidFill>
                <a:cs typeface="Arial" pitchFamily="34" charset="0"/>
              </a:rPr>
              <a:t>José Luis Domingo</a:t>
            </a: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420813"/>
            <a:ext cx="8208963" cy="1246187"/>
          </a:xfrm>
        </p:spPr>
        <p:txBody>
          <a:bodyPr anchor="t"/>
          <a:lstStyle>
            <a:lvl1pPr>
              <a:lnSpc>
                <a:spcPts val="4800"/>
              </a:lnSpc>
              <a:defRPr sz="4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253" name="Rectangle 1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2770188"/>
            <a:ext cx="820896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4F2AA-D3E1-4781-B3CE-1285328C7284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5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2B1A-67A9-4CBB-A5F9-3757E588B5C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97663" y="263525"/>
            <a:ext cx="2051050" cy="6010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750" y="263525"/>
            <a:ext cx="6005513" cy="6010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9156-1C80-4B77-80EB-BF9C02EC2076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5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BF46-511F-4DD9-B0E9-CF751E8FE1F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3644900" y="6488113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© Siemens AG 2014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Mobility Division </a:t>
            </a: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-2197100" y="5995988"/>
            <a:ext cx="11242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Restricted to </a:t>
            </a:r>
            <a:r>
              <a:rPr lang="en-US" dirty="0" err="1">
                <a:solidFill>
                  <a:srgbClr val="0070C0"/>
                </a:solidFill>
                <a:latin typeface="Arial" charset="0"/>
                <a:cs typeface="Arial" charset="0"/>
              </a:rPr>
              <a:t>Alamys</a:t>
            </a:r>
            <a:r>
              <a:rPr 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 use</a:t>
            </a:r>
          </a:p>
        </p:txBody>
      </p:sp>
      <p:sp>
        <p:nvSpPr>
          <p:cNvPr id="5" name="Textfeld 11"/>
          <p:cNvSpPr txBox="1"/>
          <p:nvPr userDrawn="1"/>
        </p:nvSpPr>
        <p:spPr>
          <a:xfrm>
            <a:off x="-301625" y="6599238"/>
            <a:ext cx="1249363" cy="258762"/>
          </a:xfrm>
          <a:prstGeom prst="rect">
            <a:avLst/>
          </a:prstGeom>
          <a:noFill/>
        </p:spPr>
        <p:txBody>
          <a:bodyPr lIns="540000" tIns="0" rIns="0" bIns="11520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err="1"/>
              <a:t>Página</a:t>
            </a:r>
            <a:r>
              <a:rPr lang="en-US" dirty="0"/>
              <a:t> </a:t>
            </a:r>
            <a:fld id="{1064616B-AE92-41F6-8663-28AA8492A2FA}" type="slidenum">
              <a:rPr lang="en-US"/>
              <a:pPr>
                <a:lnSpc>
                  <a:spcPct val="110000"/>
                </a:lnSpc>
                <a:spcBef>
                  <a:spcPts val="0"/>
                </a:spcBef>
                <a:defRPr/>
              </a:pPr>
              <a:t>‹Nº›</a:t>
            </a:fld>
            <a:endParaRPr lang="en-US" dirty="0"/>
          </a:p>
        </p:txBody>
      </p:sp>
      <p:sp>
        <p:nvSpPr>
          <p:cNvPr id="7" name="Text Box 151"/>
          <p:cNvSpPr txBox="1">
            <a:spLocks noChangeArrowheads="1"/>
          </p:cNvSpPr>
          <p:nvPr userDrawn="1"/>
        </p:nvSpPr>
        <p:spPr bwMode="auto">
          <a:xfrm>
            <a:off x="3851275" y="6477000"/>
            <a:ext cx="13160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US" dirty="0">
                <a:solidFill>
                  <a:srgbClr val="131418"/>
                </a:solidFill>
                <a:cs typeface="Arial" pitchFamily="34" charset="0"/>
              </a:rPr>
              <a:t>José Luis Domingo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87524" y="477838"/>
            <a:ext cx="8208963" cy="6010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47847-BBD9-428E-81EA-7DC8E336175D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7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C45C-98AB-4E01-9DE2-298E3106699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4121-4F9E-4213-B89F-73FC954F4F3F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7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2EDE-ED75-415B-B47C-93D284A7882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up)" userDrawn="1">
  <p:cSld name="Title fullscreen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ext Box 101 Id1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36000" rIns="0" bIns="0"/>
          <a:lstStyle/>
          <a:p>
            <a:pPr algn="ctr">
              <a:defRPr/>
            </a:pPr>
            <a:endParaRPr lang="de-DE" sz="1100" dirty="0">
              <a:solidFill>
                <a:srgbClr val="990000"/>
              </a:solidFill>
              <a:ea typeface="Geneva" pitchFamily="-128" charset="-128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680F-F88A-44AF-924E-CEE705AC12C6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5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CF57-C892-417C-BF41-4C46C880071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9638" y="1592263"/>
            <a:ext cx="402907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96FA-8B42-40F6-9737-D5B84DC8583A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6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32EB-BD10-4118-939A-A4F9308253C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1C32-9D90-4558-B685-2495D9231C2C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8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4DF9-1409-4961-9EBE-2A2AE7F30E6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9FA6-06BD-4892-B5E5-795D0E4917C4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4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D7D9F-8328-4CFE-89A9-89BE37B6EA6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65EF-9864-49AB-A1D6-3F3456344C89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3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6ECD-DB17-449C-98D4-C4060448D93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11E5-46A8-4085-B730-F7A1A5923963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6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79DC-AEBA-40B3-B007-82E39E90926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8"/>
          <p:cNvSpPr>
            <a:spLocks noGrp="1" noChangeArrowheads="1"/>
          </p:cNvSpPr>
          <p:nvPr>
            <p:ph type="dt" sz="quarter" idx="10"/>
          </p:nvPr>
        </p:nvSpPr>
        <p:spPr>
          <a:xfrm>
            <a:off x="179388" y="6562725"/>
            <a:ext cx="801687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FB26-EC96-42E2-8676-706D8047CF4E}" type="datetime7">
              <a:rPr lang="fr-FR"/>
              <a:pPr>
                <a:defRPr/>
              </a:pPr>
              <a:t>déc.-14</a:t>
            </a:fld>
            <a:endParaRPr lang="fr-FR" dirty="0"/>
          </a:p>
        </p:txBody>
      </p:sp>
      <p:sp>
        <p:nvSpPr>
          <p:cNvPr id="6" name="Rectangle 189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62725"/>
            <a:ext cx="25923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9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2663" y="6534150"/>
            <a:ext cx="4699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4AF4-35EE-431C-9FDC-E06E1ACC0FE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75"/>
          <p:cNvGrpSpPr>
            <a:grpSpLocks/>
          </p:cNvGrpSpPr>
          <p:nvPr/>
        </p:nvGrpSpPr>
        <p:grpSpPr bwMode="auto">
          <a:xfrm>
            <a:off x="287338" y="260350"/>
            <a:ext cx="8856662" cy="973138"/>
            <a:chOff x="181" y="164"/>
            <a:chExt cx="5579" cy="613"/>
          </a:xfrm>
        </p:grpSpPr>
        <p:sp>
          <p:nvSpPr>
            <p:cNvPr id="1200" name="Rectangle 17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1" y="164"/>
              <a:ext cx="5579" cy="613"/>
            </a:xfrm>
            <a:prstGeom prst="rect">
              <a:avLst/>
            </a:prstGeom>
            <a:solidFill>
              <a:srgbClr val="FE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 b="0" i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32779" name="Picture 177" descr="sie_logo_petrol_rgb_S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69" y="295"/>
              <a:ext cx="94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1" name="Picture 134" descr="sie_logo_petrol_rgb_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53288" y="468313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1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92263"/>
            <a:ext cx="82089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32773" name="Rectangle 16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3525"/>
            <a:ext cx="61404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644900" y="6488113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© Siemens AG 2014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Mobility Division 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-301625" y="6599238"/>
            <a:ext cx="1249363" cy="258762"/>
          </a:xfrm>
          <a:prstGeom prst="rect">
            <a:avLst/>
          </a:prstGeom>
          <a:noFill/>
        </p:spPr>
        <p:txBody>
          <a:bodyPr lIns="540000" tIns="0" rIns="0" bIns="11520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err="1"/>
              <a:t>Página</a:t>
            </a:r>
            <a:r>
              <a:rPr lang="en-US" dirty="0"/>
              <a:t> </a:t>
            </a:r>
            <a:fld id="{CE8BB22D-45C1-4103-9289-07A9B64C6013}" type="slidenum">
              <a:rPr lang="en-US"/>
              <a:pPr>
                <a:lnSpc>
                  <a:spcPct val="110000"/>
                </a:lnSpc>
                <a:spcBef>
                  <a:spcPts val="0"/>
                </a:spcBef>
                <a:defRPr/>
              </a:pPr>
              <a:t>‹Nº›</a:t>
            </a:fld>
            <a:endParaRPr lang="en-US" dirty="0"/>
          </a:p>
        </p:txBody>
      </p:sp>
      <p:sp>
        <p:nvSpPr>
          <p:cNvPr id="13" name="Text Box 151"/>
          <p:cNvSpPr txBox="1">
            <a:spLocks noChangeArrowheads="1"/>
          </p:cNvSpPr>
          <p:nvPr userDrawn="1"/>
        </p:nvSpPr>
        <p:spPr bwMode="auto">
          <a:xfrm>
            <a:off x="1979612" y="6608862"/>
            <a:ext cx="144025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solidFill>
                  <a:srgbClr val="131418"/>
                </a:solidFill>
                <a:cs typeface="Arial" pitchFamily="34" charset="0"/>
              </a:rPr>
              <a:t>8</a:t>
            </a:r>
            <a:r>
              <a:rPr lang="en-US" baseline="0" dirty="0" smtClean="0">
                <a:solidFill>
                  <a:srgbClr val="131418"/>
                </a:solidFill>
                <a:cs typeface="Arial" pitchFamily="34" charset="0"/>
              </a:rPr>
              <a:t> de </a:t>
            </a:r>
            <a:r>
              <a:rPr lang="en-US" baseline="0" dirty="0" err="1" smtClean="0">
                <a:solidFill>
                  <a:srgbClr val="131418"/>
                </a:solidFill>
                <a:cs typeface="Arial" pitchFamily="34" charset="0"/>
              </a:rPr>
              <a:t>Diciembre</a:t>
            </a:r>
            <a:r>
              <a:rPr lang="en-US" baseline="0" dirty="0" smtClean="0">
                <a:solidFill>
                  <a:srgbClr val="131418"/>
                </a:solidFill>
                <a:cs typeface="Arial" pitchFamily="34" charset="0"/>
              </a:rPr>
              <a:t> de</a:t>
            </a:r>
            <a:r>
              <a:rPr lang="en-US" dirty="0" smtClean="0">
                <a:solidFill>
                  <a:srgbClr val="131418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131418"/>
                </a:solidFill>
                <a:cs typeface="Arial" pitchFamily="34" charset="0"/>
              </a:rPr>
              <a:t>2014 </a:t>
            </a:r>
          </a:p>
        </p:txBody>
      </p:sp>
      <p:sp>
        <p:nvSpPr>
          <p:cNvPr id="14" name="Text Box 151"/>
          <p:cNvSpPr txBox="1">
            <a:spLocks noChangeArrowheads="1"/>
          </p:cNvSpPr>
          <p:nvPr userDrawn="1"/>
        </p:nvSpPr>
        <p:spPr bwMode="auto">
          <a:xfrm>
            <a:off x="3851275" y="6477000"/>
            <a:ext cx="13160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US" dirty="0">
                <a:solidFill>
                  <a:srgbClr val="131418"/>
                </a:solidFill>
                <a:cs typeface="Arial" pitchFamily="34" charset="0"/>
              </a:rPr>
              <a:t>José Luis Domingo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4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</p:sldLayoutIdLst>
  <p:transition/>
  <p:hf hdr="0" ftr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3810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573088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763588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2207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6779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1351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5923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ifarchiv.com/index.php?news1=send.php&amp;image=rootx/Baustelle/43.gif&amp;lang=d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hyperlink" Target="//commons.wikimedia.org/wiki/File:%C4%B0stanbul-Ayasofya.JPG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2" Type="http://schemas.openxmlformats.org/officeDocument/2006/relationships/tags" Target="../tags/tag4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tags" Target="../tags/tag4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446.xml"/><Relationship Id="rId117" Type="http://schemas.openxmlformats.org/officeDocument/2006/relationships/tags" Target="../tags/tag537.xml"/><Relationship Id="rId21" Type="http://schemas.openxmlformats.org/officeDocument/2006/relationships/tags" Target="../tags/tag441.xml"/><Relationship Id="rId42" Type="http://schemas.openxmlformats.org/officeDocument/2006/relationships/tags" Target="../tags/tag462.xml"/><Relationship Id="rId47" Type="http://schemas.openxmlformats.org/officeDocument/2006/relationships/tags" Target="../tags/tag467.xml"/><Relationship Id="rId63" Type="http://schemas.openxmlformats.org/officeDocument/2006/relationships/tags" Target="../tags/tag483.xml"/><Relationship Id="rId68" Type="http://schemas.openxmlformats.org/officeDocument/2006/relationships/tags" Target="../tags/tag488.xml"/><Relationship Id="rId84" Type="http://schemas.openxmlformats.org/officeDocument/2006/relationships/tags" Target="../tags/tag504.xml"/><Relationship Id="rId89" Type="http://schemas.openxmlformats.org/officeDocument/2006/relationships/tags" Target="../tags/tag509.xml"/><Relationship Id="rId112" Type="http://schemas.openxmlformats.org/officeDocument/2006/relationships/tags" Target="../tags/tag532.xml"/><Relationship Id="rId133" Type="http://schemas.openxmlformats.org/officeDocument/2006/relationships/slideLayout" Target="../slideLayouts/slideLayout2.xml"/><Relationship Id="rId16" Type="http://schemas.openxmlformats.org/officeDocument/2006/relationships/tags" Target="../tags/tag436.xml"/><Relationship Id="rId107" Type="http://schemas.openxmlformats.org/officeDocument/2006/relationships/tags" Target="../tags/tag527.xml"/><Relationship Id="rId11" Type="http://schemas.openxmlformats.org/officeDocument/2006/relationships/tags" Target="../tags/tag431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53" Type="http://schemas.openxmlformats.org/officeDocument/2006/relationships/tags" Target="../tags/tag473.xml"/><Relationship Id="rId58" Type="http://schemas.openxmlformats.org/officeDocument/2006/relationships/tags" Target="../tags/tag478.xml"/><Relationship Id="rId74" Type="http://schemas.openxmlformats.org/officeDocument/2006/relationships/tags" Target="../tags/tag494.xml"/><Relationship Id="rId79" Type="http://schemas.openxmlformats.org/officeDocument/2006/relationships/tags" Target="../tags/tag499.xml"/><Relationship Id="rId102" Type="http://schemas.openxmlformats.org/officeDocument/2006/relationships/tags" Target="../tags/tag522.xml"/><Relationship Id="rId123" Type="http://schemas.openxmlformats.org/officeDocument/2006/relationships/tags" Target="../tags/tag543.xml"/><Relationship Id="rId128" Type="http://schemas.openxmlformats.org/officeDocument/2006/relationships/tags" Target="../tags/tag548.xml"/><Relationship Id="rId5" Type="http://schemas.openxmlformats.org/officeDocument/2006/relationships/tags" Target="../tags/tag425.xml"/><Relationship Id="rId90" Type="http://schemas.openxmlformats.org/officeDocument/2006/relationships/tags" Target="../tags/tag510.xml"/><Relationship Id="rId95" Type="http://schemas.openxmlformats.org/officeDocument/2006/relationships/tags" Target="../tags/tag515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43" Type="http://schemas.openxmlformats.org/officeDocument/2006/relationships/tags" Target="../tags/tag463.xml"/><Relationship Id="rId48" Type="http://schemas.openxmlformats.org/officeDocument/2006/relationships/tags" Target="../tags/tag468.xml"/><Relationship Id="rId56" Type="http://schemas.openxmlformats.org/officeDocument/2006/relationships/tags" Target="../tags/tag476.xml"/><Relationship Id="rId64" Type="http://schemas.openxmlformats.org/officeDocument/2006/relationships/tags" Target="../tags/tag484.xml"/><Relationship Id="rId69" Type="http://schemas.openxmlformats.org/officeDocument/2006/relationships/tags" Target="../tags/tag489.xml"/><Relationship Id="rId77" Type="http://schemas.openxmlformats.org/officeDocument/2006/relationships/tags" Target="../tags/tag497.xml"/><Relationship Id="rId100" Type="http://schemas.openxmlformats.org/officeDocument/2006/relationships/tags" Target="../tags/tag520.xml"/><Relationship Id="rId105" Type="http://schemas.openxmlformats.org/officeDocument/2006/relationships/tags" Target="../tags/tag525.xml"/><Relationship Id="rId113" Type="http://schemas.openxmlformats.org/officeDocument/2006/relationships/tags" Target="../tags/tag533.xml"/><Relationship Id="rId118" Type="http://schemas.openxmlformats.org/officeDocument/2006/relationships/tags" Target="../tags/tag538.xml"/><Relationship Id="rId126" Type="http://schemas.openxmlformats.org/officeDocument/2006/relationships/tags" Target="../tags/tag546.xml"/><Relationship Id="rId134" Type="http://schemas.openxmlformats.org/officeDocument/2006/relationships/oleObject" Target="../embeddings/oleObject23.bin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72" Type="http://schemas.openxmlformats.org/officeDocument/2006/relationships/tags" Target="../tags/tag492.xml"/><Relationship Id="rId80" Type="http://schemas.openxmlformats.org/officeDocument/2006/relationships/tags" Target="../tags/tag500.xml"/><Relationship Id="rId85" Type="http://schemas.openxmlformats.org/officeDocument/2006/relationships/tags" Target="../tags/tag505.xml"/><Relationship Id="rId93" Type="http://schemas.openxmlformats.org/officeDocument/2006/relationships/tags" Target="../tags/tag513.xml"/><Relationship Id="rId98" Type="http://schemas.openxmlformats.org/officeDocument/2006/relationships/tags" Target="../tags/tag518.xml"/><Relationship Id="rId121" Type="http://schemas.openxmlformats.org/officeDocument/2006/relationships/tags" Target="../tags/tag541.xml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46" Type="http://schemas.openxmlformats.org/officeDocument/2006/relationships/tags" Target="../tags/tag466.xml"/><Relationship Id="rId59" Type="http://schemas.openxmlformats.org/officeDocument/2006/relationships/tags" Target="../tags/tag479.xml"/><Relationship Id="rId67" Type="http://schemas.openxmlformats.org/officeDocument/2006/relationships/tags" Target="../tags/tag487.xml"/><Relationship Id="rId103" Type="http://schemas.openxmlformats.org/officeDocument/2006/relationships/tags" Target="../tags/tag523.xml"/><Relationship Id="rId108" Type="http://schemas.openxmlformats.org/officeDocument/2006/relationships/tags" Target="../tags/tag528.xml"/><Relationship Id="rId116" Type="http://schemas.openxmlformats.org/officeDocument/2006/relationships/tags" Target="../tags/tag536.xml"/><Relationship Id="rId124" Type="http://schemas.openxmlformats.org/officeDocument/2006/relationships/tags" Target="../tags/tag544.xml"/><Relationship Id="rId129" Type="http://schemas.openxmlformats.org/officeDocument/2006/relationships/tags" Target="../tags/tag549.xml"/><Relationship Id="rId20" Type="http://schemas.openxmlformats.org/officeDocument/2006/relationships/tags" Target="../tags/tag440.xml"/><Relationship Id="rId41" Type="http://schemas.openxmlformats.org/officeDocument/2006/relationships/tags" Target="../tags/tag461.xml"/><Relationship Id="rId54" Type="http://schemas.openxmlformats.org/officeDocument/2006/relationships/tags" Target="../tags/tag474.xml"/><Relationship Id="rId62" Type="http://schemas.openxmlformats.org/officeDocument/2006/relationships/tags" Target="../tags/tag482.xml"/><Relationship Id="rId70" Type="http://schemas.openxmlformats.org/officeDocument/2006/relationships/tags" Target="../tags/tag490.xml"/><Relationship Id="rId75" Type="http://schemas.openxmlformats.org/officeDocument/2006/relationships/tags" Target="../tags/tag495.xml"/><Relationship Id="rId83" Type="http://schemas.openxmlformats.org/officeDocument/2006/relationships/tags" Target="../tags/tag503.xml"/><Relationship Id="rId88" Type="http://schemas.openxmlformats.org/officeDocument/2006/relationships/tags" Target="../tags/tag508.xml"/><Relationship Id="rId91" Type="http://schemas.openxmlformats.org/officeDocument/2006/relationships/tags" Target="../tags/tag511.xml"/><Relationship Id="rId96" Type="http://schemas.openxmlformats.org/officeDocument/2006/relationships/tags" Target="../tags/tag516.xml"/><Relationship Id="rId111" Type="http://schemas.openxmlformats.org/officeDocument/2006/relationships/tags" Target="../tags/tag531.xml"/><Relationship Id="rId132" Type="http://schemas.openxmlformats.org/officeDocument/2006/relationships/tags" Target="../tags/tag552.xml"/><Relationship Id="rId1" Type="http://schemas.openxmlformats.org/officeDocument/2006/relationships/vmlDrawing" Target="../drawings/vmlDrawing7.vml"/><Relationship Id="rId6" Type="http://schemas.openxmlformats.org/officeDocument/2006/relationships/tags" Target="../tags/tag426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49" Type="http://schemas.openxmlformats.org/officeDocument/2006/relationships/tags" Target="../tags/tag469.xml"/><Relationship Id="rId57" Type="http://schemas.openxmlformats.org/officeDocument/2006/relationships/tags" Target="../tags/tag477.xml"/><Relationship Id="rId106" Type="http://schemas.openxmlformats.org/officeDocument/2006/relationships/tags" Target="../tags/tag526.xml"/><Relationship Id="rId114" Type="http://schemas.openxmlformats.org/officeDocument/2006/relationships/tags" Target="../tags/tag534.xml"/><Relationship Id="rId119" Type="http://schemas.openxmlformats.org/officeDocument/2006/relationships/tags" Target="../tags/tag539.xml"/><Relationship Id="rId127" Type="http://schemas.openxmlformats.org/officeDocument/2006/relationships/tags" Target="../tags/tag547.xml"/><Relationship Id="rId10" Type="http://schemas.openxmlformats.org/officeDocument/2006/relationships/tags" Target="../tags/tag430.xml"/><Relationship Id="rId31" Type="http://schemas.openxmlformats.org/officeDocument/2006/relationships/tags" Target="../tags/tag451.xml"/><Relationship Id="rId44" Type="http://schemas.openxmlformats.org/officeDocument/2006/relationships/tags" Target="../tags/tag464.xml"/><Relationship Id="rId52" Type="http://schemas.openxmlformats.org/officeDocument/2006/relationships/tags" Target="../tags/tag472.xml"/><Relationship Id="rId60" Type="http://schemas.openxmlformats.org/officeDocument/2006/relationships/tags" Target="../tags/tag480.xml"/><Relationship Id="rId65" Type="http://schemas.openxmlformats.org/officeDocument/2006/relationships/tags" Target="../tags/tag485.xml"/><Relationship Id="rId73" Type="http://schemas.openxmlformats.org/officeDocument/2006/relationships/tags" Target="../tags/tag493.xml"/><Relationship Id="rId78" Type="http://schemas.openxmlformats.org/officeDocument/2006/relationships/tags" Target="../tags/tag498.xml"/><Relationship Id="rId81" Type="http://schemas.openxmlformats.org/officeDocument/2006/relationships/tags" Target="../tags/tag501.xml"/><Relationship Id="rId86" Type="http://schemas.openxmlformats.org/officeDocument/2006/relationships/tags" Target="../tags/tag506.xml"/><Relationship Id="rId94" Type="http://schemas.openxmlformats.org/officeDocument/2006/relationships/tags" Target="../tags/tag514.xml"/><Relationship Id="rId99" Type="http://schemas.openxmlformats.org/officeDocument/2006/relationships/tags" Target="../tags/tag519.xml"/><Relationship Id="rId101" Type="http://schemas.openxmlformats.org/officeDocument/2006/relationships/tags" Target="../tags/tag521.xml"/><Relationship Id="rId122" Type="http://schemas.openxmlformats.org/officeDocument/2006/relationships/tags" Target="../tags/tag542.xml"/><Relationship Id="rId130" Type="http://schemas.openxmlformats.org/officeDocument/2006/relationships/tags" Target="../tags/tag550.xml"/><Relationship Id="rId135" Type="http://schemas.openxmlformats.org/officeDocument/2006/relationships/image" Target="../media/image36.emf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39" Type="http://schemas.openxmlformats.org/officeDocument/2006/relationships/tags" Target="../tags/tag459.xml"/><Relationship Id="rId109" Type="http://schemas.openxmlformats.org/officeDocument/2006/relationships/tags" Target="../tags/tag529.xml"/><Relationship Id="rId34" Type="http://schemas.openxmlformats.org/officeDocument/2006/relationships/tags" Target="../tags/tag454.xml"/><Relationship Id="rId50" Type="http://schemas.openxmlformats.org/officeDocument/2006/relationships/tags" Target="../tags/tag470.xml"/><Relationship Id="rId55" Type="http://schemas.openxmlformats.org/officeDocument/2006/relationships/tags" Target="../tags/tag475.xml"/><Relationship Id="rId76" Type="http://schemas.openxmlformats.org/officeDocument/2006/relationships/tags" Target="../tags/tag496.xml"/><Relationship Id="rId97" Type="http://schemas.openxmlformats.org/officeDocument/2006/relationships/tags" Target="../tags/tag517.xml"/><Relationship Id="rId104" Type="http://schemas.openxmlformats.org/officeDocument/2006/relationships/tags" Target="../tags/tag524.xml"/><Relationship Id="rId120" Type="http://schemas.openxmlformats.org/officeDocument/2006/relationships/tags" Target="../tags/tag540.xml"/><Relationship Id="rId125" Type="http://schemas.openxmlformats.org/officeDocument/2006/relationships/tags" Target="../tags/tag545.xml"/><Relationship Id="rId7" Type="http://schemas.openxmlformats.org/officeDocument/2006/relationships/tags" Target="../tags/tag427.xml"/><Relationship Id="rId71" Type="http://schemas.openxmlformats.org/officeDocument/2006/relationships/tags" Target="../tags/tag491.xml"/><Relationship Id="rId92" Type="http://schemas.openxmlformats.org/officeDocument/2006/relationships/tags" Target="../tags/tag512.xml"/><Relationship Id="rId2" Type="http://schemas.openxmlformats.org/officeDocument/2006/relationships/tags" Target="../tags/tag422.xml"/><Relationship Id="rId29" Type="http://schemas.openxmlformats.org/officeDocument/2006/relationships/tags" Target="../tags/tag449.xml"/><Relationship Id="rId24" Type="http://schemas.openxmlformats.org/officeDocument/2006/relationships/tags" Target="../tags/tag444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66" Type="http://schemas.openxmlformats.org/officeDocument/2006/relationships/tags" Target="../tags/tag486.xml"/><Relationship Id="rId87" Type="http://schemas.openxmlformats.org/officeDocument/2006/relationships/tags" Target="../tags/tag507.xml"/><Relationship Id="rId110" Type="http://schemas.openxmlformats.org/officeDocument/2006/relationships/tags" Target="../tags/tag530.xml"/><Relationship Id="rId115" Type="http://schemas.openxmlformats.org/officeDocument/2006/relationships/tags" Target="../tags/tag535.xml"/><Relationship Id="rId131" Type="http://schemas.openxmlformats.org/officeDocument/2006/relationships/tags" Target="../tags/tag551.xml"/><Relationship Id="rId61" Type="http://schemas.openxmlformats.org/officeDocument/2006/relationships/tags" Target="../tags/tag481.xml"/><Relationship Id="rId82" Type="http://schemas.openxmlformats.org/officeDocument/2006/relationships/tags" Target="../tags/tag502.xml"/><Relationship Id="rId19" Type="http://schemas.openxmlformats.org/officeDocument/2006/relationships/tags" Target="../tags/tag4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12" Type="http://schemas.openxmlformats.org/officeDocument/2006/relationships/image" Target="../media/image43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jpe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wmf"/><Relationship Id="rId2" Type="http://schemas.openxmlformats.org/officeDocument/2006/relationships/tags" Target="../tags/tag55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55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58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1.xml"/><Relationship Id="rId10" Type="http://schemas.openxmlformats.org/officeDocument/2006/relationships/image" Target="../media/image54.jpeg"/><Relationship Id="rId4" Type="http://schemas.openxmlformats.org/officeDocument/2006/relationships/tags" Target="../tags/tag560.xml"/><Relationship Id="rId9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62.xml"/><Relationship Id="rId1" Type="http://schemas.openxmlformats.org/officeDocument/2006/relationships/vmlDrawing" Target="../drawings/vmlDrawing16.v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5" Type="http://schemas.openxmlformats.org/officeDocument/2006/relationships/tags" Target="../tags/tag565.xml"/><Relationship Id="rId15" Type="http://schemas.openxmlformats.org/officeDocument/2006/relationships/image" Target="../media/image31.emf"/><Relationship Id="rId10" Type="http://schemas.openxmlformats.org/officeDocument/2006/relationships/tags" Target="../tags/tag570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tags" Target="../tags/tag600.xml"/><Relationship Id="rId39" Type="http://schemas.openxmlformats.org/officeDocument/2006/relationships/tags" Target="../tags/tag613.xml"/><Relationship Id="rId3" Type="http://schemas.openxmlformats.org/officeDocument/2006/relationships/tags" Target="../tags/tag577.xml"/><Relationship Id="rId21" Type="http://schemas.openxmlformats.org/officeDocument/2006/relationships/tags" Target="../tags/tag595.xml"/><Relationship Id="rId34" Type="http://schemas.openxmlformats.org/officeDocument/2006/relationships/tags" Target="../tags/tag608.xml"/><Relationship Id="rId42" Type="http://schemas.openxmlformats.org/officeDocument/2006/relationships/notesSlide" Target="../notesSlides/notesSlide15.xml"/><Relationship Id="rId47" Type="http://schemas.openxmlformats.org/officeDocument/2006/relationships/image" Target="../media/image57.png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tags" Target="../tags/tag599.xml"/><Relationship Id="rId33" Type="http://schemas.openxmlformats.org/officeDocument/2006/relationships/tags" Target="../tags/tag607.xml"/><Relationship Id="rId38" Type="http://schemas.openxmlformats.org/officeDocument/2006/relationships/tags" Target="../tags/tag612.xml"/><Relationship Id="rId46" Type="http://schemas.openxmlformats.org/officeDocument/2006/relationships/image" Target="../media/image59.png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tags" Target="../tags/tag60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tags" Target="../tags/tag606.xml"/><Relationship Id="rId37" Type="http://schemas.openxmlformats.org/officeDocument/2006/relationships/tags" Target="../tags/tag611.xml"/><Relationship Id="rId40" Type="http://schemas.openxmlformats.org/officeDocument/2006/relationships/tags" Target="../tags/tag614.xml"/><Relationship Id="rId45" Type="http://schemas.openxmlformats.org/officeDocument/2006/relationships/image" Target="../media/image58.png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tags" Target="../tags/tag602.xml"/><Relationship Id="rId36" Type="http://schemas.openxmlformats.org/officeDocument/2006/relationships/tags" Target="../tags/tag610.xml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tags" Target="../tags/tag605.xml"/><Relationship Id="rId44" Type="http://schemas.openxmlformats.org/officeDocument/2006/relationships/image" Target="../media/image56.jpeg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tags" Target="../tags/tag601.xml"/><Relationship Id="rId30" Type="http://schemas.openxmlformats.org/officeDocument/2006/relationships/tags" Target="../tags/tag604.xml"/><Relationship Id="rId35" Type="http://schemas.openxmlformats.org/officeDocument/2006/relationships/tags" Target="../tags/tag609.xml"/><Relationship Id="rId43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13" Type="http://schemas.openxmlformats.org/officeDocument/2006/relationships/tags" Target="../tags/tag627.xml"/><Relationship Id="rId18" Type="http://schemas.openxmlformats.org/officeDocument/2006/relationships/tags" Target="../tags/tag632.xml"/><Relationship Id="rId26" Type="http://schemas.openxmlformats.org/officeDocument/2006/relationships/tags" Target="../tags/tag640.xml"/><Relationship Id="rId39" Type="http://schemas.openxmlformats.org/officeDocument/2006/relationships/tags" Target="../tags/tag653.xml"/><Relationship Id="rId3" Type="http://schemas.openxmlformats.org/officeDocument/2006/relationships/tags" Target="../tags/tag617.xml"/><Relationship Id="rId21" Type="http://schemas.openxmlformats.org/officeDocument/2006/relationships/tags" Target="../tags/tag635.xml"/><Relationship Id="rId34" Type="http://schemas.openxmlformats.org/officeDocument/2006/relationships/tags" Target="../tags/tag648.xml"/><Relationship Id="rId42" Type="http://schemas.openxmlformats.org/officeDocument/2006/relationships/image" Target="../media/image60.wmf"/><Relationship Id="rId7" Type="http://schemas.openxmlformats.org/officeDocument/2006/relationships/tags" Target="../tags/tag621.xml"/><Relationship Id="rId12" Type="http://schemas.openxmlformats.org/officeDocument/2006/relationships/tags" Target="../tags/tag626.xml"/><Relationship Id="rId17" Type="http://schemas.openxmlformats.org/officeDocument/2006/relationships/tags" Target="../tags/tag631.xml"/><Relationship Id="rId25" Type="http://schemas.openxmlformats.org/officeDocument/2006/relationships/tags" Target="../tags/tag639.xml"/><Relationship Id="rId33" Type="http://schemas.openxmlformats.org/officeDocument/2006/relationships/tags" Target="../tags/tag647.xml"/><Relationship Id="rId38" Type="http://schemas.openxmlformats.org/officeDocument/2006/relationships/tags" Target="../tags/tag652.xml"/><Relationship Id="rId46" Type="http://schemas.openxmlformats.org/officeDocument/2006/relationships/image" Target="../media/image57.png"/><Relationship Id="rId2" Type="http://schemas.openxmlformats.org/officeDocument/2006/relationships/tags" Target="../tags/tag616.xml"/><Relationship Id="rId16" Type="http://schemas.openxmlformats.org/officeDocument/2006/relationships/tags" Target="../tags/tag630.xml"/><Relationship Id="rId20" Type="http://schemas.openxmlformats.org/officeDocument/2006/relationships/tags" Target="../tags/tag634.xml"/><Relationship Id="rId29" Type="http://schemas.openxmlformats.org/officeDocument/2006/relationships/tags" Target="../tags/tag64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tags" Target="../tags/tag625.xml"/><Relationship Id="rId24" Type="http://schemas.openxmlformats.org/officeDocument/2006/relationships/tags" Target="../tags/tag638.xml"/><Relationship Id="rId32" Type="http://schemas.openxmlformats.org/officeDocument/2006/relationships/tags" Target="../tags/tag646.xml"/><Relationship Id="rId37" Type="http://schemas.openxmlformats.org/officeDocument/2006/relationships/tags" Target="../tags/tag651.xml"/><Relationship Id="rId40" Type="http://schemas.openxmlformats.org/officeDocument/2006/relationships/tags" Target="../tags/tag654.xml"/><Relationship Id="rId45" Type="http://schemas.openxmlformats.org/officeDocument/2006/relationships/image" Target="../media/image56.jpeg"/><Relationship Id="rId5" Type="http://schemas.openxmlformats.org/officeDocument/2006/relationships/tags" Target="../tags/tag619.xml"/><Relationship Id="rId15" Type="http://schemas.openxmlformats.org/officeDocument/2006/relationships/tags" Target="../tags/tag629.xml"/><Relationship Id="rId23" Type="http://schemas.openxmlformats.org/officeDocument/2006/relationships/tags" Target="../tags/tag637.xml"/><Relationship Id="rId28" Type="http://schemas.openxmlformats.org/officeDocument/2006/relationships/tags" Target="../tags/tag642.xml"/><Relationship Id="rId36" Type="http://schemas.openxmlformats.org/officeDocument/2006/relationships/tags" Target="../tags/tag650.xml"/><Relationship Id="rId10" Type="http://schemas.openxmlformats.org/officeDocument/2006/relationships/tags" Target="../tags/tag624.xml"/><Relationship Id="rId19" Type="http://schemas.openxmlformats.org/officeDocument/2006/relationships/tags" Target="../tags/tag633.xml"/><Relationship Id="rId31" Type="http://schemas.openxmlformats.org/officeDocument/2006/relationships/tags" Target="../tags/tag645.xml"/><Relationship Id="rId44" Type="http://schemas.openxmlformats.org/officeDocument/2006/relationships/image" Target="../media/image59.png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tags" Target="../tags/tag628.xml"/><Relationship Id="rId22" Type="http://schemas.openxmlformats.org/officeDocument/2006/relationships/tags" Target="../tags/tag636.xml"/><Relationship Id="rId27" Type="http://schemas.openxmlformats.org/officeDocument/2006/relationships/tags" Target="../tags/tag641.xml"/><Relationship Id="rId30" Type="http://schemas.openxmlformats.org/officeDocument/2006/relationships/tags" Target="../tags/tag644.xml"/><Relationship Id="rId35" Type="http://schemas.openxmlformats.org/officeDocument/2006/relationships/tags" Target="../tags/tag649.xml"/><Relationship Id="rId43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26" Type="http://schemas.openxmlformats.org/officeDocument/2006/relationships/tags" Target="../tags/tag680.xml"/><Relationship Id="rId39" Type="http://schemas.openxmlformats.org/officeDocument/2006/relationships/tags" Target="../tags/tag693.xml"/><Relationship Id="rId3" Type="http://schemas.openxmlformats.org/officeDocument/2006/relationships/tags" Target="../tags/tag657.xml"/><Relationship Id="rId21" Type="http://schemas.openxmlformats.org/officeDocument/2006/relationships/tags" Target="../tags/tag675.xml"/><Relationship Id="rId34" Type="http://schemas.openxmlformats.org/officeDocument/2006/relationships/tags" Target="../tags/tag688.xml"/><Relationship Id="rId42" Type="http://schemas.openxmlformats.org/officeDocument/2006/relationships/image" Target="../media/image60.wmf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tags" Target="../tags/tag679.xml"/><Relationship Id="rId33" Type="http://schemas.openxmlformats.org/officeDocument/2006/relationships/tags" Target="../tags/tag687.xml"/><Relationship Id="rId38" Type="http://schemas.openxmlformats.org/officeDocument/2006/relationships/tags" Target="../tags/tag692.xml"/><Relationship Id="rId46" Type="http://schemas.openxmlformats.org/officeDocument/2006/relationships/image" Target="../media/image57.png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tags" Target="../tags/tag674.xml"/><Relationship Id="rId29" Type="http://schemas.openxmlformats.org/officeDocument/2006/relationships/tags" Target="../tags/tag68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tags" Target="../tags/tag678.xml"/><Relationship Id="rId32" Type="http://schemas.openxmlformats.org/officeDocument/2006/relationships/tags" Target="../tags/tag686.xml"/><Relationship Id="rId37" Type="http://schemas.openxmlformats.org/officeDocument/2006/relationships/tags" Target="../tags/tag691.xml"/><Relationship Id="rId40" Type="http://schemas.openxmlformats.org/officeDocument/2006/relationships/tags" Target="../tags/tag694.xml"/><Relationship Id="rId45" Type="http://schemas.openxmlformats.org/officeDocument/2006/relationships/image" Target="../media/image56.jpeg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tags" Target="../tags/tag677.xml"/><Relationship Id="rId28" Type="http://schemas.openxmlformats.org/officeDocument/2006/relationships/tags" Target="../tags/tag682.xml"/><Relationship Id="rId36" Type="http://schemas.openxmlformats.org/officeDocument/2006/relationships/tags" Target="../tags/tag690.xml"/><Relationship Id="rId10" Type="http://schemas.openxmlformats.org/officeDocument/2006/relationships/tags" Target="../tags/tag664.xml"/><Relationship Id="rId19" Type="http://schemas.openxmlformats.org/officeDocument/2006/relationships/tags" Target="../tags/tag673.xml"/><Relationship Id="rId31" Type="http://schemas.openxmlformats.org/officeDocument/2006/relationships/tags" Target="../tags/tag685.xml"/><Relationship Id="rId44" Type="http://schemas.openxmlformats.org/officeDocument/2006/relationships/image" Target="../media/image59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tags" Target="../tags/tag676.xml"/><Relationship Id="rId27" Type="http://schemas.openxmlformats.org/officeDocument/2006/relationships/tags" Target="../tags/tag681.xml"/><Relationship Id="rId30" Type="http://schemas.openxmlformats.org/officeDocument/2006/relationships/tags" Target="../tags/tag684.xml"/><Relationship Id="rId35" Type="http://schemas.openxmlformats.org/officeDocument/2006/relationships/tags" Target="../tags/tag689.xml"/><Relationship Id="rId43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tags" Target="../tags/tag719.xml"/><Relationship Id="rId39" Type="http://schemas.openxmlformats.org/officeDocument/2006/relationships/tags" Target="../tags/tag732.xml"/><Relationship Id="rId3" Type="http://schemas.openxmlformats.org/officeDocument/2006/relationships/tags" Target="../tags/tag696.xml"/><Relationship Id="rId21" Type="http://schemas.openxmlformats.org/officeDocument/2006/relationships/tags" Target="../tags/tag714.xml"/><Relationship Id="rId34" Type="http://schemas.openxmlformats.org/officeDocument/2006/relationships/tags" Target="../tags/tag727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56.jpeg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tags" Target="../tags/tag718.xml"/><Relationship Id="rId33" Type="http://schemas.openxmlformats.org/officeDocument/2006/relationships/tags" Target="../tags/tag726.xml"/><Relationship Id="rId38" Type="http://schemas.openxmlformats.org/officeDocument/2006/relationships/tags" Target="../tags/tag731.xml"/><Relationship Id="rId46" Type="http://schemas.openxmlformats.org/officeDocument/2006/relationships/image" Target="../media/image59.png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tags" Target="../tags/tag713.xml"/><Relationship Id="rId29" Type="http://schemas.openxmlformats.org/officeDocument/2006/relationships/tags" Target="../tags/tag722.xml"/><Relationship Id="rId41" Type="http://schemas.openxmlformats.org/officeDocument/2006/relationships/tags" Target="../tags/tag734.xml"/><Relationship Id="rId1" Type="http://schemas.openxmlformats.org/officeDocument/2006/relationships/vmlDrawing" Target="../drawings/vmlDrawing19.v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tags" Target="../tags/tag717.xml"/><Relationship Id="rId32" Type="http://schemas.openxmlformats.org/officeDocument/2006/relationships/tags" Target="../tags/tag725.xml"/><Relationship Id="rId37" Type="http://schemas.openxmlformats.org/officeDocument/2006/relationships/tags" Target="../tags/tag730.xml"/><Relationship Id="rId40" Type="http://schemas.openxmlformats.org/officeDocument/2006/relationships/tags" Target="../tags/tag733.xml"/><Relationship Id="rId45" Type="http://schemas.openxmlformats.org/officeDocument/2006/relationships/image" Target="../media/image58.png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tags" Target="../tags/tag716.xml"/><Relationship Id="rId28" Type="http://schemas.openxmlformats.org/officeDocument/2006/relationships/tags" Target="../tags/tag721.xml"/><Relationship Id="rId36" Type="http://schemas.openxmlformats.org/officeDocument/2006/relationships/tags" Target="../tags/tag729.xml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31" Type="http://schemas.openxmlformats.org/officeDocument/2006/relationships/tags" Target="../tags/tag724.xml"/><Relationship Id="rId44" Type="http://schemas.openxmlformats.org/officeDocument/2006/relationships/image" Target="../media/image55.emf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tags" Target="../tags/tag715.xml"/><Relationship Id="rId27" Type="http://schemas.openxmlformats.org/officeDocument/2006/relationships/tags" Target="../tags/tag720.xml"/><Relationship Id="rId30" Type="http://schemas.openxmlformats.org/officeDocument/2006/relationships/tags" Target="../tags/tag723.xml"/><Relationship Id="rId35" Type="http://schemas.openxmlformats.org/officeDocument/2006/relationships/tags" Target="../tags/tag728.xml"/><Relationship Id="rId43" Type="http://schemas.openxmlformats.org/officeDocument/2006/relationships/oleObject" Target="../embeddings/oleObject32.bin"/><Relationship Id="rId48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42.xml"/><Relationship Id="rId13" Type="http://schemas.openxmlformats.org/officeDocument/2006/relationships/tags" Target="../tags/tag747.xml"/><Relationship Id="rId18" Type="http://schemas.openxmlformats.org/officeDocument/2006/relationships/tags" Target="../tags/tag752.xml"/><Relationship Id="rId26" Type="http://schemas.openxmlformats.org/officeDocument/2006/relationships/tags" Target="../tags/tag760.xml"/><Relationship Id="rId39" Type="http://schemas.openxmlformats.org/officeDocument/2006/relationships/tags" Target="../tags/tag773.xml"/><Relationship Id="rId3" Type="http://schemas.openxmlformats.org/officeDocument/2006/relationships/tags" Target="../tags/tag737.xml"/><Relationship Id="rId21" Type="http://schemas.openxmlformats.org/officeDocument/2006/relationships/tags" Target="../tags/tag755.xml"/><Relationship Id="rId34" Type="http://schemas.openxmlformats.org/officeDocument/2006/relationships/tags" Target="../tags/tag768.xml"/><Relationship Id="rId42" Type="http://schemas.openxmlformats.org/officeDocument/2006/relationships/image" Target="../media/image58.png"/><Relationship Id="rId7" Type="http://schemas.openxmlformats.org/officeDocument/2006/relationships/tags" Target="../tags/tag741.xml"/><Relationship Id="rId12" Type="http://schemas.openxmlformats.org/officeDocument/2006/relationships/tags" Target="../tags/tag746.xml"/><Relationship Id="rId17" Type="http://schemas.openxmlformats.org/officeDocument/2006/relationships/tags" Target="../tags/tag751.xml"/><Relationship Id="rId25" Type="http://schemas.openxmlformats.org/officeDocument/2006/relationships/tags" Target="../tags/tag759.xml"/><Relationship Id="rId33" Type="http://schemas.openxmlformats.org/officeDocument/2006/relationships/tags" Target="../tags/tag767.xml"/><Relationship Id="rId38" Type="http://schemas.openxmlformats.org/officeDocument/2006/relationships/tags" Target="../tags/tag772.xml"/><Relationship Id="rId2" Type="http://schemas.openxmlformats.org/officeDocument/2006/relationships/tags" Target="../tags/tag736.xml"/><Relationship Id="rId16" Type="http://schemas.openxmlformats.org/officeDocument/2006/relationships/tags" Target="../tags/tag750.xml"/><Relationship Id="rId20" Type="http://schemas.openxmlformats.org/officeDocument/2006/relationships/tags" Target="../tags/tag754.xml"/><Relationship Id="rId29" Type="http://schemas.openxmlformats.org/officeDocument/2006/relationships/tags" Target="../tags/tag76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11" Type="http://schemas.openxmlformats.org/officeDocument/2006/relationships/tags" Target="../tags/tag745.xml"/><Relationship Id="rId24" Type="http://schemas.openxmlformats.org/officeDocument/2006/relationships/tags" Target="../tags/tag758.xml"/><Relationship Id="rId32" Type="http://schemas.openxmlformats.org/officeDocument/2006/relationships/tags" Target="../tags/tag766.xml"/><Relationship Id="rId37" Type="http://schemas.openxmlformats.org/officeDocument/2006/relationships/tags" Target="../tags/tag771.xml"/><Relationship Id="rId40" Type="http://schemas.openxmlformats.org/officeDocument/2006/relationships/tags" Target="../tags/tag774.xml"/><Relationship Id="rId45" Type="http://schemas.openxmlformats.org/officeDocument/2006/relationships/image" Target="../media/image57.png"/><Relationship Id="rId5" Type="http://schemas.openxmlformats.org/officeDocument/2006/relationships/tags" Target="../tags/tag739.xml"/><Relationship Id="rId15" Type="http://schemas.openxmlformats.org/officeDocument/2006/relationships/tags" Target="../tags/tag749.xml"/><Relationship Id="rId23" Type="http://schemas.openxmlformats.org/officeDocument/2006/relationships/tags" Target="../tags/tag757.xml"/><Relationship Id="rId28" Type="http://schemas.openxmlformats.org/officeDocument/2006/relationships/tags" Target="../tags/tag762.xml"/><Relationship Id="rId36" Type="http://schemas.openxmlformats.org/officeDocument/2006/relationships/tags" Target="../tags/tag770.xml"/><Relationship Id="rId10" Type="http://schemas.openxmlformats.org/officeDocument/2006/relationships/tags" Target="../tags/tag744.xml"/><Relationship Id="rId19" Type="http://schemas.openxmlformats.org/officeDocument/2006/relationships/tags" Target="../tags/tag753.xml"/><Relationship Id="rId31" Type="http://schemas.openxmlformats.org/officeDocument/2006/relationships/tags" Target="../tags/tag765.xml"/><Relationship Id="rId44" Type="http://schemas.openxmlformats.org/officeDocument/2006/relationships/image" Target="../media/image56.jpeg"/><Relationship Id="rId4" Type="http://schemas.openxmlformats.org/officeDocument/2006/relationships/tags" Target="../tags/tag738.xml"/><Relationship Id="rId9" Type="http://schemas.openxmlformats.org/officeDocument/2006/relationships/tags" Target="../tags/tag743.xml"/><Relationship Id="rId14" Type="http://schemas.openxmlformats.org/officeDocument/2006/relationships/tags" Target="../tags/tag748.xml"/><Relationship Id="rId22" Type="http://schemas.openxmlformats.org/officeDocument/2006/relationships/tags" Target="../tags/tag756.xml"/><Relationship Id="rId27" Type="http://schemas.openxmlformats.org/officeDocument/2006/relationships/tags" Target="../tags/tag761.xml"/><Relationship Id="rId30" Type="http://schemas.openxmlformats.org/officeDocument/2006/relationships/tags" Target="../tags/tag764.xml"/><Relationship Id="rId35" Type="http://schemas.openxmlformats.org/officeDocument/2006/relationships/tags" Target="../tags/tag769.xml"/><Relationship Id="rId43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81.xml"/><Relationship Id="rId13" Type="http://schemas.openxmlformats.org/officeDocument/2006/relationships/tags" Target="../tags/tag786.xml"/><Relationship Id="rId18" Type="http://schemas.openxmlformats.org/officeDocument/2006/relationships/tags" Target="../tags/tag791.xml"/><Relationship Id="rId26" Type="http://schemas.openxmlformats.org/officeDocument/2006/relationships/tags" Target="../tags/tag799.xml"/><Relationship Id="rId39" Type="http://schemas.openxmlformats.org/officeDocument/2006/relationships/tags" Target="../tags/tag812.xml"/><Relationship Id="rId3" Type="http://schemas.openxmlformats.org/officeDocument/2006/relationships/tags" Target="../tags/tag776.xml"/><Relationship Id="rId21" Type="http://schemas.openxmlformats.org/officeDocument/2006/relationships/tags" Target="../tags/tag794.xml"/><Relationship Id="rId34" Type="http://schemas.openxmlformats.org/officeDocument/2006/relationships/tags" Target="../tags/tag807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55.emf"/><Relationship Id="rId7" Type="http://schemas.openxmlformats.org/officeDocument/2006/relationships/tags" Target="../tags/tag780.xml"/><Relationship Id="rId12" Type="http://schemas.openxmlformats.org/officeDocument/2006/relationships/tags" Target="../tags/tag785.xml"/><Relationship Id="rId17" Type="http://schemas.openxmlformats.org/officeDocument/2006/relationships/tags" Target="../tags/tag790.xml"/><Relationship Id="rId25" Type="http://schemas.openxmlformats.org/officeDocument/2006/relationships/tags" Target="../tags/tag798.xml"/><Relationship Id="rId33" Type="http://schemas.openxmlformats.org/officeDocument/2006/relationships/tags" Target="../tags/tag806.xml"/><Relationship Id="rId38" Type="http://schemas.openxmlformats.org/officeDocument/2006/relationships/tags" Target="../tags/tag811.xml"/><Relationship Id="rId46" Type="http://schemas.openxmlformats.org/officeDocument/2006/relationships/oleObject" Target="../embeddings/oleObject33.bin"/><Relationship Id="rId2" Type="http://schemas.openxmlformats.org/officeDocument/2006/relationships/tags" Target="../tags/tag775.xml"/><Relationship Id="rId16" Type="http://schemas.openxmlformats.org/officeDocument/2006/relationships/tags" Target="../tags/tag789.xml"/><Relationship Id="rId20" Type="http://schemas.openxmlformats.org/officeDocument/2006/relationships/tags" Target="../tags/tag793.xml"/><Relationship Id="rId29" Type="http://schemas.openxmlformats.org/officeDocument/2006/relationships/tags" Target="../tags/tag802.xml"/><Relationship Id="rId41" Type="http://schemas.openxmlformats.org/officeDocument/2006/relationships/tags" Target="../tags/tag814.xml"/><Relationship Id="rId1" Type="http://schemas.openxmlformats.org/officeDocument/2006/relationships/vmlDrawing" Target="../drawings/vmlDrawing20.vml"/><Relationship Id="rId6" Type="http://schemas.openxmlformats.org/officeDocument/2006/relationships/tags" Target="../tags/tag779.xml"/><Relationship Id="rId11" Type="http://schemas.openxmlformats.org/officeDocument/2006/relationships/tags" Target="../tags/tag784.xml"/><Relationship Id="rId24" Type="http://schemas.openxmlformats.org/officeDocument/2006/relationships/tags" Target="../tags/tag797.xml"/><Relationship Id="rId32" Type="http://schemas.openxmlformats.org/officeDocument/2006/relationships/tags" Target="../tags/tag805.xml"/><Relationship Id="rId37" Type="http://schemas.openxmlformats.org/officeDocument/2006/relationships/tags" Target="../tags/tag810.xml"/><Relationship Id="rId40" Type="http://schemas.openxmlformats.org/officeDocument/2006/relationships/tags" Target="../tags/tag813.xml"/><Relationship Id="rId45" Type="http://schemas.openxmlformats.org/officeDocument/2006/relationships/image" Target="../media/image57.png"/><Relationship Id="rId5" Type="http://schemas.openxmlformats.org/officeDocument/2006/relationships/tags" Target="../tags/tag778.xml"/><Relationship Id="rId15" Type="http://schemas.openxmlformats.org/officeDocument/2006/relationships/tags" Target="../tags/tag788.xml"/><Relationship Id="rId23" Type="http://schemas.openxmlformats.org/officeDocument/2006/relationships/tags" Target="../tags/tag796.xml"/><Relationship Id="rId28" Type="http://schemas.openxmlformats.org/officeDocument/2006/relationships/tags" Target="../tags/tag801.xml"/><Relationship Id="rId36" Type="http://schemas.openxmlformats.org/officeDocument/2006/relationships/tags" Target="../tags/tag809.xml"/><Relationship Id="rId10" Type="http://schemas.openxmlformats.org/officeDocument/2006/relationships/tags" Target="../tags/tag783.xml"/><Relationship Id="rId19" Type="http://schemas.openxmlformats.org/officeDocument/2006/relationships/tags" Target="../tags/tag792.xml"/><Relationship Id="rId31" Type="http://schemas.openxmlformats.org/officeDocument/2006/relationships/tags" Target="../tags/tag804.xml"/><Relationship Id="rId44" Type="http://schemas.openxmlformats.org/officeDocument/2006/relationships/image" Target="../media/image59.png"/><Relationship Id="rId4" Type="http://schemas.openxmlformats.org/officeDocument/2006/relationships/tags" Target="../tags/tag777.xml"/><Relationship Id="rId9" Type="http://schemas.openxmlformats.org/officeDocument/2006/relationships/tags" Target="../tags/tag782.xml"/><Relationship Id="rId14" Type="http://schemas.openxmlformats.org/officeDocument/2006/relationships/tags" Target="../tags/tag787.xml"/><Relationship Id="rId22" Type="http://schemas.openxmlformats.org/officeDocument/2006/relationships/tags" Target="../tags/tag795.xml"/><Relationship Id="rId27" Type="http://schemas.openxmlformats.org/officeDocument/2006/relationships/tags" Target="../tags/tag800.xml"/><Relationship Id="rId30" Type="http://schemas.openxmlformats.org/officeDocument/2006/relationships/tags" Target="../tags/tag803.xml"/><Relationship Id="rId35" Type="http://schemas.openxmlformats.org/officeDocument/2006/relationships/tags" Target="../tags/tag808.xml"/><Relationship Id="rId43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23.xml"/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tags" Target="../tags/tag841.xml"/><Relationship Id="rId39" Type="http://schemas.openxmlformats.org/officeDocument/2006/relationships/tags" Target="../tags/tag854.xml"/><Relationship Id="rId3" Type="http://schemas.openxmlformats.org/officeDocument/2006/relationships/tags" Target="../tags/tag818.xml"/><Relationship Id="rId21" Type="http://schemas.openxmlformats.org/officeDocument/2006/relationships/tags" Target="../tags/tag836.xml"/><Relationship Id="rId34" Type="http://schemas.openxmlformats.org/officeDocument/2006/relationships/tags" Target="../tags/tag849.xml"/><Relationship Id="rId42" Type="http://schemas.openxmlformats.org/officeDocument/2006/relationships/image" Target="../media/image58.png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tags" Target="../tags/tag840.xml"/><Relationship Id="rId33" Type="http://schemas.openxmlformats.org/officeDocument/2006/relationships/tags" Target="../tags/tag848.xml"/><Relationship Id="rId38" Type="http://schemas.openxmlformats.org/officeDocument/2006/relationships/tags" Target="../tags/tag853.xml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tags" Target="../tags/tag835.xml"/><Relationship Id="rId29" Type="http://schemas.openxmlformats.org/officeDocument/2006/relationships/tags" Target="../tags/tag84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tags" Target="../tags/tag839.xml"/><Relationship Id="rId32" Type="http://schemas.openxmlformats.org/officeDocument/2006/relationships/tags" Target="../tags/tag847.xml"/><Relationship Id="rId37" Type="http://schemas.openxmlformats.org/officeDocument/2006/relationships/tags" Target="../tags/tag852.xml"/><Relationship Id="rId40" Type="http://schemas.openxmlformats.org/officeDocument/2006/relationships/tags" Target="../tags/tag855.xml"/><Relationship Id="rId45" Type="http://schemas.openxmlformats.org/officeDocument/2006/relationships/image" Target="../media/image61.png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tags" Target="../tags/tag838.xml"/><Relationship Id="rId28" Type="http://schemas.openxmlformats.org/officeDocument/2006/relationships/tags" Target="../tags/tag843.xml"/><Relationship Id="rId36" Type="http://schemas.openxmlformats.org/officeDocument/2006/relationships/tags" Target="../tags/tag851.xml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tags" Target="../tags/tag846.xml"/><Relationship Id="rId44" Type="http://schemas.openxmlformats.org/officeDocument/2006/relationships/image" Target="../media/image57.png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tags" Target="../tags/tag837.xml"/><Relationship Id="rId27" Type="http://schemas.openxmlformats.org/officeDocument/2006/relationships/tags" Target="../tags/tag842.xml"/><Relationship Id="rId30" Type="http://schemas.openxmlformats.org/officeDocument/2006/relationships/tags" Target="../tags/tag845.xml"/><Relationship Id="rId35" Type="http://schemas.openxmlformats.org/officeDocument/2006/relationships/tags" Target="../tags/tag850.xml"/><Relationship Id="rId43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62.xml"/><Relationship Id="rId13" Type="http://schemas.openxmlformats.org/officeDocument/2006/relationships/tags" Target="../tags/tag867.xml"/><Relationship Id="rId18" Type="http://schemas.openxmlformats.org/officeDocument/2006/relationships/tags" Target="../tags/tag872.xml"/><Relationship Id="rId26" Type="http://schemas.openxmlformats.org/officeDocument/2006/relationships/tags" Target="../tags/tag880.xml"/><Relationship Id="rId39" Type="http://schemas.openxmlformats.org/officeDocument/2006/relationships/tags" Target="../tags/tag893.xml"/><Relationship Id="rId3" Type="http://schemas.openxmlformats.org/officeDocument/2006/relationships/tags" Target="../tags/tag857.xml"/><Relationship Id="rId21" Type="http://schemas.openxmlformats.org/officeDocument/2006/relationships/tags" Target="../tags/tag875.xml"/><Relationship Id="rId34" Type="http://schemas.openxmlformats.org/officeDocument/2006/relationships/tags" Target="../tags/tag888.xml"/><Relationship Id="rId42" Type="http://schemas.openxmlformats.org/officeDocument/2006/relationships/slideLayout" Target="../slideLayouts/slideLayout2.xml"/><Relationship Id="rId47" Type="http://schemas.openxmlformats.org/officeDocument/2006/relationships/oleObject" Target="../embeddings/oleObject34.bin"/><Relationship Id="rId7" Type="http://schemas.openxmlformats.org/officeDocument/2006/relationships/tags" Target="../tags/tag861.xml"/><Relationship Id="rId12" Type="http://schemas.openxmlformats.org/officeDocument/2006/relationships/tags" Target="../tags/tag866.xml"/><Relationship Id="rId17" Type="http://schemas.openxmlformats.org/officeDocument/2006/relationships/tags" Target="../tags/tag871.xml"/><Relationship Id="rId25" Type="http://schemas.openxmlformats.org/officeDocument/2006/relationships/tags" Target="../tags/tag879.xml"/><Relationship Id="rId33" Type="http://schemas.openxmlformats.org/officeDocument/2006/relationships/tags" Target="../tags/tag887.xml"/><Relationship Id="rId38" Type="http://schemas.openxmlformats.org/officeDocument/2006/relationships/tags" Target="../tags/tag892.xml"/><Relationship Id="rId46" Type="http://schemas.openxmlformats.org/officeDocument/2006/relationships/image" Target="../media/image61.png"/><Relationship Id="rId2" Type="http://schemas.openxmlformats.org/officeDocument/2006/relationships/tags" Target="../tags/tag856.xml"/><Relationship Id="rId16" Type="http://schemas.openxmlformats.org/officeDocument/2006/relationships/tags" Target="../tags/tag870.xml"/><Relationship Id="rId20" Type="http://schemas.openxmlformats.org/officeDocument/2006/relationships/tags" Target="../tags/tag874.xml"/><Relationship Id="rId29" Type="http://schemas.openxmlformats.org/officeDocument/2006/relationships/tags" Target="../tags/tag883.xml"/><Relationship Id="rId41" Type="http://schemas.openxmlformats.org/officeDocument/2006/relationships/tags" Target="../tags/tag895.xml"/><Relationship Id="rId1" Type="http://schemas.openxmlformats.org/officeDocument/2006/relationships/vmlDrawing" Target="../drawings/vmlDrawing21.vml"/><Relationship Id="rId6" Type="http://schemas.openxmlformats.org/officeDocument/2006/relationships/tags" Target="../tags/tag860.xml"/><Relationship Id="rId11" Type="http://schemas.openxmlformats.org/officeDocument/2006/relationships/tags" Target="../tags/tag865.xml"/><Relationship Id="rId24" Type="http://schemas.openxmlformats.org/officeDocument/2006/relationships/tags" Target="../tags/tag878.xml"/><Relationship Id="rId32" Type="http://schemas.openxmlformats.org/officeDocument/2006/relationships/tags" Target="../tags/tag886.xml"/><Relationship Id="rId37" Type="http://schemas.openxmlformats.org/officeDocument/2006/relationships/tags" Target="../tags/tag891.xml"/><Relationship Id="rId40" Type="http://schemas.openxmlformats.org/officeDocument/2006/relationships/tags" Target="../tags/tag894.xml"/><Relationship Id="rId45" Type="http://schemas.openxmlformats.org/officeDocument/2006/relationships/image" Target="../media/image57.png"/><Relationship Id="rId5" Type="http://schemas.openxmlformats.org/officeDocument/2006/relationships/tags" Target="../tags/tag859.xml"/><Relationship Id="rId15" Type="http://schemas.openxmlformats.org/officeDocument/2006/relationships/tags" Target="../tags/tag869.xml"/><Relationship Id="rId23" Type="http://schemas.openxmlformats.org/officeDocument/2006/relationships/tags" Target="../tags/tag877.xml"/><Relationship Id="rId28" Type="http://schemas.openxmlformats.org/officeDocument/2006/relationships/tags" Target="../tags/tag882.xml"/><Relationship Id="rId36" Type="http://schemas.openxmlformats.org/officeDocument/2006/relationships/tags" Target="../tags/tag890.xml"/><Relationship Id="rId10" Type="http://schemas.openxmlformats.org/officeDocument/2006/relationships/tags" Target="../tags/tag864.xml"/><Relationship Id="rId19" Type="http://schemas.openxmlformats.org/officeDocument/2006/relationships/tags" Target="../tags/tag873.xml"/><Relationship Id="rId31" Type="http://schemas.openxmlformats.org/officeDocument/2006/relationships/tags" Target="../tags/tag885.xml"/><Relationship Id="rId44" Type="http://schemas.openxmlformats.org/officeDocument/2006/relationships/image" Target="../media/image59.png"/><Relationship Id="rId4" Type="http://schemas.openxmlformats.org/officeDocument/2006/relationships/tags" Target="../tags/tag858.xml"/><Relationship Id="rId9" Type="http://schemas.openxmlformats.org/officeDocument/2006/relationships/tags" Target="../tags/tag863.xml"/><Relationship Id="rId14" Type="http://schemas.openxmlformats.org/officeDocument/2006/relationships/tags" Target="../tags/tag868.xml"/><Relationship Id="rId22" Type="http://schemas.openxmlformats.org/officeDocument/2006/relationships/tags" Target="../tags/tag876.xml"/><Relationship Id="rId27" Type="http://schemas.openxmlformats.org/officeDocument/2006/relationships/tags" Target="../tags/tag881.xml"/><Relationship Id="rId30" Type="http://schemas.openxmlformats.org/officeDocument/2006/relationships/tags" Target="../tags/tag884.xml"/><Relationship Id="rId35" Type="http://schemas.openxmlformats.org/officeDocument/2006/relationships/tags" Target="../tags/tag889.xml"/><Relationship Id="rId43" Type="http://schemas.openxmlformats.org/officeDocument/2006/relationships/image" Target="../media/image58.png"/><Relationship Id="rId48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6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7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9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76" Type="http://schemas.openxmlformats.org/officeDocument/2006/relationships/image" Target="../media/image10.emf"/><Relationship Id="rId7" Type="http://schemas.openxmlformats.org/officeDocument/2006/relationships/tags" Target="../tags/tag9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74" Type="http://schemas.openxmlformats.org/officeDocument/2006/relationships/image" Target="../media/image9.emf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61" Type="http://schemas.openxmlformats.org/officeDocument/2006/relationships/tags" Target="../tags/tag6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oleObject" Target="../embeddings/oleObject1.bin"/><Relationship Id="rId78" Type="http://schemas.openxmlformats.org/officeDocument/2006/relationships/image" Target="../media/image11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77" Type="http://schemas.openxmlformats.org/officeDocument/2006/relationships/oleObject" Target="../embeddings/oleObject3.bin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image" Target="../media/image12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88.xml"/><Relationship Id="rId299" Type="http://schemas.openxmlformats.org/officeDocument/2006/relationships/tags" Target="../tags/tag370.xml"/><Relationship Id="rId303" Type="http://schemas.openxmlformats.org/officeDocument/2006/relationships/tags" Target="../tags/tag374.xml"/><Relationship Id="rId21" Type="http://schemas.openxmlformats.org/officeDocument/2006/relationships/tags" Target="../tags/tag92.xml"/><Relationship Id="rId42" Type="http://schemas.openxmlformats.org/officeDocument/2006/relationships/tags" Target="../tags/tag113.xml"/><Relationship Id="rId63" Type="http://schemas.openxmlformats.org/officeDocument/2006/relationships/tags" Target="../tags/tag134.xml"/><Relationship Id="rId84" Type="http://schemas.openxmlformats.org/officeDocument/2006/relationships/tags" Target="../tags/tag155.xml"/><Relationship Id="rId138" Type="http://schemas.openxmlformats.org/officeDocument/2006/relationships/tags" Target="../tags/tag209.xml"/><Relationship Id="rId159" Type="http://schemas.openxmlformats.org/officeDocument/2006/relationships/tags" Target="../tags/tag230.xml"/><Relationship Id="rId324" Type="http://schemas.openxmlformats.org/officeDocument/2006/relationships/tags" Target="../tags/tag395.xml"/><Relationship Id="rId345" Type="http://schemas.openxmlformats.org/officeDocument/2006/relationships/tags" Target="../tags/tag416.xml"/><Relationship Id="rId366" Type="http://schemas.openxmlformats.org/officeDocument/2006/relationships/oleObject" Target="../embeddings/oleObject18.bin"/><Relationship Id="rId170" Type="http://schemas.openxmlformats.org/officeDocument/2006/relationships/tags" Target="../tags/tag241.xml"/><Relationship Id="rId191" Type="http://schemas.openxmlformats.org/officeDocument/2006/relationships/tags" Target="../tags/tag262.xml"/><Relationship Id="rId205" Type="http://schemas.openxmlformats.org/officeDocument/2006/relationships/tags" Target="../tags/tag276.xml"/><Relationship Id="rId226" Type="http://schemas.openxmlformats.org/officeDocument/2006/relationships/tags" Target="../tags/tag297.xml"/><Relationship Id="rId247" Type="http://schemas.openxmlformats.org/officeDocument/2006/relationships/tags" Target="../tags/tag318.xml"/><Relationship Id="rId107" Type="http://schemas.openxmlformats.org/officeDocument/2006/relationships/tags" Target="../tags/tag178.xml"/><Relationship Id="rId268" Type="http://schemas.openxmlformats.org/officeDocument/2006/relationships/tags" Target="../tags/tag339.xml"/><Relationship Id="rId289" Type="http://schemas.openxmlformats.org/officeDocument/2006/relationships/tags" Target="../tags/tag360.xml"/><Relationship Id="rId11" Type="http://schemas.openxmlformats.org/officeDocument/2006/relationships/tags" Target="../tags/tag82.xml"/><Relationship Id="rId32" Type="http://schemas.openxmlformats.org/officeDocument/2006/relationships/tags" Target="../tags/tag103.xml"/><Relationship Id="rId53" Type="http://schemas.openxmlformats.org/officeDocument/2006/relationships/tags" Target="../tags/tag124.xml"/><Relationship Id="rId74" Type="http://schemas.openxmlformats.org/officeDocument/2006/relationships/tags" Target="../tags/tag145.xml"/><Relationship Id="rId128" Type="http://schemas.openxmlformats.org/officeDocument/2006/relationships/tags" Target="../tags/tag199.xml"/><Relationship Id="rId149" Type="http://schemas.openxmlformats.org/officeDocument/2006/relationships/tags" Target="../tags/tag220.xml"/><Relationship Id="rId314" Type="http://schemas.openxmlformats.org/officeDocument/2006/relationships/tags" Target="../tags/tag385.xml"/><Relationship Id="rId335" Type="http://schemas.openxmlformats.org/officeDocument/2006/relationships/tags" Target="../tags/tag406.xml"/><Relationship Id="rId356" Type="http://schemas.openxmlformats.org/officeDocument/2006/relationships/oleObject" Target="../embeddings/oleObject8.bin"/><Relationship Id="rId5" Type="http://schemas.openxmlformats.org/officeDocument/2006/relationships/tags" Target="../tags/tag76.xml"/><Relationship Id="rId95" Type="http://schemas.openxmlformats.org/officeDocument/2006/relationships/tags" Target="../tags/tag166.xml"/><Relationship Id="rId160" Type="http://schemas.openxmlformats.org/officeDocument/2006/relationships/tags" Target="../tags/tag231.xml"/><Relationship Id="rId181" Type="http://schemas.openxmlformats.org/officeDocument/2006/relationships/tags" Target="../tags/tag252.xml"/><Relationship Id="rId216" Type="http://schemas.openxmlformats.org/officeDocument/2006/relationships/tags" Target="../tags/tag287.xml"/><Relationship Id="rId237" Type="http://schemas.openxmlformats.org/officeDocument/2006/relationships/tags" Target="../tags/tag308.xml"/><Relationship Id="rId258" Type="http://schemas.openxmlformats.org/officeDocument/2006/relationships/tags" Target="../tags/tag329.xml"/><Relationship Id="rId279" Type="http://schemas.openxmlformats.org/officeDocument/2006/relationships/tags" Target="../tags/tag350.xml"/><Relationship Id="rId22" Type="http://schemas.openxmlformats.org/officeDocument/2006/relationships/tags" Target="../tags/tag93.xml"/><Relationship Id="rId43" Type="http://schemas.openxmlformats.org/officeDocument/2006/relationships/tags" Target="../tags/tag114.xml"/><Relationship Id="rId64" Type="http://schemas.openxmlformats.org/officeDocument/2006/relationships/tags" Target="../tags/tag135.xml"/><Relationship Id="rId118" Type="http://schemas.openxmlformats.org/officeDocument/2006/relationships/tags" Target="../tags/tag189.xml"/><Relationship Id="rId139" Type="http://schemas.openxmlformats.org/officeDocument/2006/relationships/tags" Target="../tags/tag210.xml"/><Relationship Id="rId290" Type="http://schemas.openxmlformats.org/officeDocument/2006/relationships/tags" Target="../tags/tag361.xml"/><Relationship Id="rId304" Type="http://schemas.openxmlformats.org/officeDocument/2006/relationships/tags" Target="../tags/tag375.xml"/><Relationship Id="rId325" Type="http://schemas.openxmlformats.org/officeDocument/2006/relationships/tags" Target="../tags/tag396.xml"/><Relationship Id="rId346" Type="http://schemas.openxmlformats.org/officeDocument/2006/relationships/tags" Target="../tags/tag417.xml"/><Relationship Id="rId85" Type="http://schemas.openxmlformats.org/officeDocument/2006/relationships/tags" Target="../tags/tag156.xml"/><Relationship Id="rId150" Type="http://schemas.openxmlformats.org/officeDocument/2006/relationships/tags" Target="../tags/tag221.xml"/><Relationship Id="rId171" Type="http://schemas.openxmlformats.org/officeDocument/2006/relationships/tags" Target="../tags/tag242.xml"/><Relationship Id="rId192" Type="http://schemas.openxmlformats.org/officeDocument/2006/relationships/tags" Target="../tags/tag263.xml"/><Relationship Id="rId206" Type="http://schemas.openxmlformats.org/officeDocument/2006/relationships/tags" Target="../tags/tag277.xml"/><Relationship Id="rId227" Type="http://schemas.openxmlformats.org/officeDocument/2006/relationships/tags" Target="../tags/tag298.xml"/><Relationship Id="rId248" Type="http://schemas.openxmlformats.org/officeDocument/2006/relationships/tags" Target="../tags/tag319.xml"/><Relationship Id="rId269" Type="http://schemas.openxmlformats.org/officeDocument/2006/relationships/tags" Target="../tags/tag340.xml"/><Relationship Id="rId12" Type="http://schemas.openxmlformats.org/officeDocument/2006/relationships/tags" Target="../tags/tag83.xml"/><Relationship Id="rId33" Type="http://schemas.openxmlformats.org/officeDocument/2006/relationships/tags" Target="../tags/tag104.xml"/><Relationship Id="rId108" Type="http://schemas.openxmlformats.org/officeDocument/2006/relationships/tags" Target="../tags/tag179.xml"/><Relationship Id="rId129" Type="http://schemas.openxmlformats.org/officeDocument/2006/relationships/tags" Target="../tags/tag200.xml"/><Relationship Id="rId280" Type="http://schemas.openxmlformats.org/officeDocument/2006/relationships/tags" Target="../tags/tag351.xml"/><Relationship Id="rId315" Type="http://schemas.openxmlformats.org/officeDocument/2006/relationships/tags" Target="../tags/tag386.xml"/><Relationship Id="rId336" Type="http://schemas.openxmlformats.org/officeDocument/2006/relationships/tags" Target="../tags/tag407.xml"/><Relationship Id="rId357" Type="http://schemas.openxmlformats.org/officeDocument/2006/relationships/oleObject" Target="../embeddings/oleObject9.bin"/><Relationship Id="rId54" Type="http://schemas.openxmlformats.org/officeDocument/2006/relationships/tags" Target="../tags/tag125.xml"/><Relationship Id="rId75" Type="http://schemas.openxmlformats.org/officeDocument/2006/relationships/tags" Target="../tags/tag146.xml"/><Relationship Id="rId96" Type="http://schemas.openxmlformats.org/officeDocument/2006/relationships/tags" Target="../tags/tag167.xml"/><Relationship Id="rId140" Type="http://schemas.openxmlformats.org/officeDocument/2006/relationships/tags" Target="../tags/tag211.xml"/><Relationship Id="rId161" Type="http://schemas.openxmlformats.org/officeDocument/2006/relationships/tags" Target="../tags/tag232.xml"/><Relationship Id="rId182" Type="http://schemas.openxmlformats.org/officeDocument/2006/relationships/tags" Target="../tags/tag253.xml"/><Relationship Id="rId217" Type="http://schemas.openxmlformats.org/officeDocument/2006/relationships/tags" Target="../tags/tag288.xml"/><Relationship Id="rId6" Type="http://schemas.openxmlformats.org/officeDocument/2006/relationships/tags" Target="../tags/tag77.xml"/><Relationship Id="rId238" Type="http://schemas.openxmlformats.org/officeDocument/2006/relationships/tags" Target="../tags/tag309.xml"/><Relationship Id="rId259" Type="http://schemas.openxmlformats.org/officeDocument/2006/relationships/tags" Target="../tags/tag330.xml"/><Relationship Id="rId23" Type="http://schemas.openxmlformats.org/officeDocument/2006/relationships/tags" Target="../tags/tag94.xml"/><Relationship Id="rId119" Type="http://schemas.openxmlformats.org/officeDocument/2006/relationships/tags" Target="../tags/tag190.xml"/><Relationship Id="rId270" Type="http://schemas.openxmlformats.org/officeDocument/2006/relationships/tags" Target="../tags/tag341.xml"/><Relationship Id="rId291" Type="http://schemas.openxmlformats.org/officeDocument/2006/relationships/tags" Target="../tags/tag362.xml"/><Relationship Id="rId305" Type="http://schemas.openxmlformats.org/officeDocument/2006/relationships/tags" Target="../tags/tag376.xml"/><Relationship Id="rId326" Type="http://schemas.openxmlformats.org/officeDocument/2006/relationships/tags" Target="../tags/tag397.xml"/><Relationship Id="rId347" Type="http://schemas.openxmlformats.org/officeDocument/2006/relationships/slideLayout" Target="../slideLayouts/slideLayout2.xml"/><Relationship Id="rId44" Type="http://schemas.openxmlformats.org/officeDocument/2006/relationships/tags" Target="../tags/tag115.xml"/><Relationship Id="rId65" Type="http://schemas.openxmlformats.org/officeDocument/2006/relationships/tags" Target="../tags/tag136.xml"/><Relationship Id="rId86" Type="http://schemas.openxmlformats.org/officeDocument/2006/relationships/tags" Target="../tags/tag157.xml"/><Relationship Id="rId130" Type="http://schemas.openxmlformats.org/officeDocument/2006/relationships/tags" Target="../tags/tag201.xml"/><Relationship Id="rId151" Type="http://schemas.openxmlformats.org/officeDocument/2006/relationships/tags" Target="../tags/tag222.xml"/><Relationship Id="rId172" Type="http://schemas.openxmlformats.org/officeDocument/2006/relationships/tags" Target="../tags/tag243.xml"/><Relationship Id="rId193" Type="http://schemas.openxmlformats.org/officeDocument/2006/relationships/tags" Target="../tags/tag264.xml"/><Relationship Id="rId207" Type="http://schemas.openxmlformats.org/officeDocument/2006/relationships/tags" Target="../tags/tag278.xml"/><Relationship Id="rId228" Type="http://schemas.openxmlformats.org/officeDocument/2006/relationships/tags" Target="../tags/tag299.xml"/><Relationship Id="rId249" Type="http://schemas.openxmlformats.org/officeDocument/2006/relationships/tags" Target="../tags/tag320.xml"/><Relationship Id="rId13" Type="http://schemas.openxmlformats.org/officeDocument/2006/relationships/tags" Target="../tags/tag84.xml"/><Relationship Id="rId109" Type="http://schemas.openxmlformats.org/officeDocument/2006/relationships/tags" Target="../tags/tag180.xml"/><Relationship Id="rId260" Type="http://schemas.openxmlformats.org/officeDocument/2006/relationships/tags" Target="../tags/tag331.xml"/><Relationship Id="rId281" Type="http://schemas.openxmlformats.org/officeDocument/2006/relationships/tags" Target="../tags/tag352.xml"/><Relationship Id="rId316" Type="http://schemas.openxmlformats.org/officeDocument/2006/relationships/tags" Target="../tags/tag387.xml"/><Relationship Id="rId337" Type="http://schemas.openxmlformats.org/officeDocument/2006/relationships/tags" Target="../tags/tag408.xml"/><Relationship Id="rId34" Type="http://schemas.openxmlformats.org/officeDocument/2006/relationships/tags" Target="../tags/tag105.xml"/><Relationship Id="rId55" Type="http://schemas.openxmlformats.org/officeDocument/2006/relationships/tags" Target="../tags/tag126.xml"/><Relationship Id="rId76" Type="http://schemas.openxmlformats.org/officeDocument/2006/relationships/tags" Target="../tags/tag147.xml"/><Relationship Id="rId97" Type="http://schemas.openxmlformats.org/officeDocument/2006/relationships/tags" Target="../tags/tag168.xml"/><Relationship Id="rId120" Type="http://schemas.openxmlformats.org/officeDocument/2006/relationships/tags" Target="../tags/tag191.xml"/><Relationship Id="rId141" Type="http://schemas.openxmlformats.org/officeDocument/2006/relationships/tags" Target="../tags/tag212.xml"/><Relationship Id="rId358" Type="http://schemas.openxmlformats.org/officeDocument/2006/relationships/oleObject" Target="../embeddings/oleObject10.bin"/><Relationship Id="rId7" Type="http://schemas.openxmlformats.org/officeDocument/2006/relationships/tags" Target="../tags/tag78.xml"/><Relationship Id="rId162" Type="http://schemas.openxmlformats.org/officeDocument/2006/relationships/tags" Target="../tags/tag233.xml"/><Relationship Id="rId183" Type="http://schemas.openxmlformats.org/officeDocument/2006/relationships/tags" Target="../tags/tag254.xml"/><Relationship Id="rId218" Type="http://schemas.openxmlformats.org/officeDocument/2006/relationships/tags" Target="../tags/tag289.xml"/><Relationship Id="rId239" Type="http://schemas.openxmlformats.org/officeDocument/2006/relationships/tags" Target="../tags/tag310.xml"/><Relationship Id="rId250" Type="http://schemas.openxmlformats.org/officeDocument/2006/relationships/tags" Target="../tags/tag321.xml"/><Relationship Id="rId271" Type="http://schemas.openxmlformats.org/officeDocument/2006/relationships/tags" Target="../tags/tag342.xml"/><Relationship Id="rId292" Type="http://schemas.openxmlformats.org/officeDocument/2006/relationships/tags" Target="../tags/tag363.xml"/><Relationship Id="rId306" Type="http://schemas.openxmlformats.org/officeDocument/2006/relationships/tags" Target="../tags/tag377.xml"/><Relationship Id="rId24" Type="http://schemas.openxmlformats.org/officeDocument/2006/relationships/tags" Target="../tags/tag95.xml"/><Relationship Id="rId45" Type="http://schemas.openxmlformats.org/officeDocument/2006/relationships/tags" Target="../tags/tag116.xml"/><Relationship Id="rId66" Type="http://schemas.openxmlformats.org/officeDocument/2006/relationships/tags" Target="../tags/tag137.xml"/><Relationship Id="rId87" Type="http://schemas.openxmlformats.org/officeDocument/2006/relationships/tags" Target="../tags/tag158.xml"/><Relationship Id="rId110" Type="http://schemas.openxmlformats.org/officeDocument/2006/relationships/tags" Target="../tags/tag181.xml"/><Relationship Id="rId131" Type="http://schemas.openxmlformats.org/officeDocument/2006/relationships/tags" Target="../tags/tag202.xml"/><Relationship Id="rId327" Type="http://schemas.openxmlformats.org/officeDocument/2006/relationships/tags" Target="../tags/tag398.xml"/><Relationship Id="rId348" Type="http://schemas.openxmlformats.org/officeDocument/2006/relationships/image" Target="../media/image13.png"/><Relationship Id="rId152" Type="http://schemas.openxmlformats.org/officeDocument/2006/relationships/tags" Target="../tags/tag223.xml"/><Relationship Id="rId173" Type="http://schemas.openxmlformats.org/officeDocument/2006/relationships/tags" Target="../tags/tag244.xml"/><Relationship Id="rId194" Type="http://schemas.openxmlformats.org/officeDocument/2006/relationships/tags" Target="../tags/tag265.xml"/><Relationship Id="rId208" Type="http://schemas.openxmlformats.org/officeDocument/2006/relationships/tags" Target="../tags/tag279.xml"/><Relationship Id="rId229" Type="http://schemas.openxmlformats.org/officeDocument/2006/relationships/tags" Target="../tags/tag300.xml"/><Relationship Id="rId240" Type="http://schemas.openxmlformats.org/officeDocument/2006/relationships/tags" Target="../tags/tag311.xml"/><Relationship Id="rId261" Type="http://schemas.openxmlformats.org/officeDocument/2006/relationships/tags" Target="../tags/tag332.xml"/><Relationship Id="rId14" Type="http://schemas.openxmlformats.org/officeDocument/2006/relationships/tags" Target="../tags/tag85.xml"/><Relationship Id="rId35" Type="http://schemas.openxmlformats.org/officeDocument/2006/relationships/tags" Target="../tags/tag106.xml"/><Relationship Id="rId56" Type="http://schemas.openxmlformats.org/officeDocument/2006/relationships/tags" Target="../tags/tag127.xml"/><Relationship Id="rId77" Type="http://schemas.openxmlformats.org/officeDocument/2006/relationships/tags" Target="../tags/tag148.xml"/><Relationship Id="rId100" Type="http://schemas.openxmlformats.org/officeDocument/2006/relationships/tags" Target="../tags/tag171.xml"/><Relationship Id="rId282" Type="http://schemas.openxmlformats.org/officeDocument/2006/relationships/tags" Target="../tags/tag353.xml"/><Relationship Id="rId317" Type="http://schemas.openxmlformats.org/officeDocument/2006/relationships/tags" Target="../tags/tag388.xml"/><Relationship Id="rId338" Type="http://schemas.openxmlformats.org/officeDocument/2006/relationships/tags" Target="../tags/tag409.xml"/><Relationship Id="rId359" Type="http://schemas.openxmlformats.org/officeDocument/2006/relationships/oleObject" Target="../embeddings/oleObject11.bin"/><Relationship Id="rId8" Type="http://schemas.openxmlformats.org/officeDocument/2006/relationships/tags" Target="../tags/tag79.xml"/><Relationship Id="rId98" Type="http://schemas.openxmlformats.org/officeDocument/2006/relationships/tags" Target="../tags/tag169.xml"/><Relationship Id="rId121" Type="http://schemas.openxmlformats.org/officeDocument/2006/relationships/tags" Target="../tags/tag192.xml"/><Relationship Id="rId142" Type="http://schemas.openxmlformats.org/officeDocument/2006/relationships/tags" Target="../tags/tag213.xml"/><Relationship Id="rId163" Type="http://schemas.openxmlformats.org/officeDocument/2006/relationships/tags" Target="../tags/tag234.xml"/><Relationship Id="rId184" Type="http://schemas.openxmlformats.org/officeDocument/2006/relationships/tags" Target="../tags/tag255.xml"/><Relationship Id="rId219" Type="http://schemas.openxmlformats.org/officeDocument/2006/relationships/tags" Target="../tags/tag290.xml"/><Relationship Id="rId230" Type="http://schemas.openxmlformats.org/officeDocument/2006/relationships/tags" Target="../tags/tag301.xml"/><Relationship Id="rId251" Type="http://schemas.openxmlformats.org/officeDocument/2006/relationships/tags" Target="../tags/tag322.xml"/><Relationship Id="rId25" Type="http://schemas.openxmlformats.org/officeDocument/2006/relationships/tags" Target="../tags/tag96.xml"/><Relationship Id="rId46" Type="http://schemas.openxmlformats.org/officeDocument/2006/relationships/tags" Target="../tags/tag117.xml"/><Relationship Id="rId67" Type="http://schemas.openxmlformats.org/officeDocument/2006/relationships/tags" Target="../tags/tag138.xml"/><Relationship Id="rId272" Type="http://schemas.openxmlformats.org/officeDocument/2006/relationships/tags" Target="../tags/tag343.xml"/><Relationship Id="rId293" Type="http://schemas.openxmlformats.org/officeDocument/2006/relationships/tags" Target="../tags/tag364.xml"/><Relationship Id="rId307" Type="http://schemas.openxmlformats.org/officeDocument/2006/relationships/tags" Target="../tags/tag378.xml"/><Relationship Id="rId328" Type="http://schemas.openxmlformats.org/officeDocument/2006/relationships/tags" Target="../tags/tag399.xml"/><Relationship Id="rId349" Type="http://schemas.openxmlformats.org/officeDocument/2006/relationships/oleObject" Target="../embeddings/oleObject4.bin"/><Relationship Id="rId88" Type="http://schemas.openxmlformats.org/officeDocument/2006/relationships/tags" Target="../tags/tag159.xml"/><Relationship Id="rId111" Type="http://schemas.openxmlformats.org/officeDocument/2006/relationships/tags" Target="../tags/tag182.xml"/><Relationship Id="rId132" Type="http://schemas.openxmlformats.org/officeDocument/2006/relationships/tags" Target="../tags/tag203.xml"/><Relationship Id="rId153" Type="http://schemas.openxmlformats.org/officeDocument/2006/relationships/tags" Target="../tags/tag224.xml"/><Relationship Id="rId174" Type="http://schemas.openxmlformats.org/officeDocument/2006/relationships/tags" Target="../tags/tag245.xml"/><Relationship Id="rId195" Type="http://schemas.openxmlformats.org/officeDocument/2006/relationships/tags" Target="../tags/tag266.xml"/><Relationship Id="rId209" Type="http://schemas.openxmlformats.org/officeDocument/2006/relationships/tags" Target="../tags/tag280.xml"/><Relationship Id="rId360" Type="http://schemas.openxmlformats.org/officeDocument/2006/relationships/oleObject" Target="../embeddings/oleObject12.bin"/><Relationship Id="rId220" Type="http://schemas.openxmlformats.org/officeDocument/2006/relationships/tags" Target="../tags/tag291.xml"/><Relationship Id="rId241" Type="http://schemas.openxmlformats.org/officeDocument/2006/relationships/tags" Target="../tags/tag312.xml"/><Relationship Id="rId15" Type="http://schemas.openxmlformats.org/officeDocument/2006/relationships/tags" Target="../tags/tag86.xml"/><Relationship Id="rId36" Type="http://schemas.openxmlformats.org/officeDocument/2006/relationships/tags" Target="../tags/tag107.xml"/><Relationship Id="rId57" Type="http://schemas.openxmlformats.org/officeDocument/2006/relationships/tags" Target="../tags/tag128.xml"/><Relationship Id="rId106" Type="http://schemas.openxmlformats.org/officeDocument/2006/relationships/tags" Target="../tags/tag177.xml"/><Relationship Id="rId127" Type="http://schemas.openxmlformats.org/officeDocument/2006/relationships/tags" Target="../tags/tag198.xml"/><Relationship Id="rId262" Type="http://schemas.openxmlformats.org/officeDocument/2006/relationships/tags" Target="../tags/tag333.xml"/><Relationship Id="rId283" Type="http://schemas.openxmlformats.org/officeDocument/2006/relationships/tags" Target="../tags/tag354.xml"/><Relationship Id="rId313" Type="http://schemas.openxmlformats.org/officeDocument/2006/relationships/tags" Target="../tags/tag384.xml"/><Relationship Id="rId318" Type="http://schemas.openxmlformats.org/officeDocument/2006/relationships/tags" Target="../tags/tag389.xml"/><Relationship Id="rId339" Type="http://schemas.openxmlformats.org/officeDocument/2006/relationships/tags" Target="../tags/tag410.xml"/><Relationship Id="rId10" Type="http://schemas.openxmlformats.org/officeDocument/2006/relationships/tags" Target="../tags/tag81.xml"/><Relationship Id="rId31" Type="http://schemas.openxmlformats.org/officeDocument/2006/relationships/tags" Target="../tags/tag102.xml"/><Relationship Id="rId52" Type="http://schemas.openxmlformats.org/officeDocument/2006/relationships/tags" Target="../tags/tag123.xml"/><Relationship Id="rId73" Type="http://schemas.openxmlformats.org/officeDocument/2006/relationships/tags" Target="../tags/tag144.xml"/><Relationship Id="rId78" Type="http://schemas.openxmlformats.org/officeDocument/2006/relationships/tags" Target="../tags/tag149.xml"/><Relationship Id="rId94" Type="http://schemas.openxmlformats.org/officeDocument/2006/relationships/tags" Target="../tags/tag165.xml"/><Relationship Id="rId99" Type="http://schemas.openxmlformats.org/officeDocument/2006/relationships/tags" Target="../tags/tag170.xml"/><Relationship Id="rId101" Type="http://schemas.openxmlformats.org/officeDocument/2006/relationships/tags" Target="../tags/tag172.xml"/><Relationship Id="rId122" Type="http://schemas.openxmlformats.org/officeDocument/2006/relationships/tags" Target="../tags/tag193.xml"/><Relationship Id="rId143" Type="http://schemas.openxmlformats.org/officeDocument/2006/relationships/tags" Target="../tags/tag214.xml"/><Relationship Id="rId148" Type="http://schemas.openxmlformats.org/officeDocument/2006/relationships/tags" Target="../tags/tag219.xml"/><Relationship Id="rId164" Type="http://schemas.openxmlformats.org/officeDocument/2006/relationships/tags" Target="../tags/tag235.xml"/><Relationship Id="rId169" Type="http://schemas.openxmlformats.org/officeDocument/2006/relationships/tags" Target="../tags/tag240.xml"/><Relationship Id="rId185" Type="http://schemas.openxmlformats.org/officeDocument/2006/relationships/tags" Target="../tags/tag256.xml"/><Relationship Id="rId334" Type="http://schemas.openxmlformats.org/officeDocument/2006/relationships/tags" Target="../tags/tag405.xml"/><Relationship Id="rId350" Type="http://schemas.openxmlformats.org/officeDocument/2006/relationships/image" Target="../media/image9.emf"/><Relationship Id="rId355" Type="http://schemas.openxmlformats.org/officeDocument/2006/relationships/oleObject" Target="../embeddings/oleObject7.bin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80" Type="http://schemas.openxmlformats.org/officeDocument/2006/relationships/tags" Target="../tags/tag251.xml"/><Relationship Id="rId210" Type="http://schemas.openxmlformats.org/officeDocument/2006/relationships/tags" Target="../tags/tag281.xml"/><Relationship Id="rId215" Type="http://schemas.openxmlformats.org/officeDocument/2006/relationships/tags" Target="../tags/tag286.xml"/><Relationship Id="rId236" Type="http://schemas.openxmlformats.org/officeDocument/2006/relationships/tags" Target="../tags/tag307.xml"/><Relationship Id="rId257" Type="http://schemas.openxmlformats.org/officeDocument/2006/relationships/tags" Target="../tags/tag328.xml"/><Relationship Id="rId278" Type="http://schemas.openxmlformats.org/officeDocument/2006/relationships/tags" Target="../tags/tag349.xml"/><Relationship Id="rId26" Type="http://schemas.openxmlformats.org/officeDocument/2006/relationships/tags" Target="../tags/tag97.xml"/><Relationship Id="rId231" Type="http://schemas.openxmlformats.org/officeDocument/2006/relationships/tags" Target="../tags/tag302.xml"/><Relationship Id="rId252" Type="http://schemas.openxmlformats.org/officeDocument/2006/relationships/tags" Target="../tags/tag323.xml"/><Relationship Id="rId273" Type="http://schemas.openxmlformats.org/officeDocument/2006/relationships/tags" Target="../tags/tag344.xml"/><Relationship Id="rId294" Type="http://schemas.openxmlformats.org/officeDocument/2006/relationships/tags" Target="../tags/tag365.xml"/><Relationship Id="rId308" Type="http://schemas.openxmlformats.org/officeDocument/2006/relationships/tags" Target="../tags/tag379.xml"/><Relationship Id="rId329" Type="http://schemas.openxmlformats.org/officeDocument/2006/relationships/tags" Target="../tags/tag400.xml"/><Relationship Id="rId47" Type="http://schemas.openxmlformats.org/officeDocument/2006/relationships/tags" Target="../tags/tag118.xml"/><Relationship Id="rId68" Type="http://schemas.openxmlformats.org/officeDocument/2006/relationships/tags" Target="../tags/tag139.xml"/><Relationship Id="rId89" Type="http://schemas.openxmlformats.org/officeDocument/2006/relationships/tags" Target="../tags/tag160.xml"/><Relationship Id="rId112" Type="http://schemas.openxmlformats.org/officeDocument/2006/relationships/tags" Target="../tags/tag183.xml"/><Relationship Id="rId133" Type="http://schemas.openxmlformats.org/officeDocument/2006/relationships/tags" Target="../tags/tag204.xml"/><Relationship Id="rId154" Type="http://schemas.openxmlformats.org/officeDocument/2006/relationships/tags" Target="../tags/tag225.xml"/><Relationship Id="rId175" Type="http://schemas.openxmlformats.org/officeDocument/2006/relationships/tags" Target="../tags/tag246.xml"/><Relationship Id="rId340" Type="http://schemas.openxmlformats.org/officeDocument/2006/relationships/tags" Target="../tags/tag411.xml"/><Relationship Id="rId361" Type="http://schemas.openxmlformats.org/officeDocument/2006/relationships/oleObject" Target="../embeddings/oleObject13.bin"/><Relationship Id="rId196" Type="http://schemas.openxmlformats.org/officeDocument/2006/relationships/tags" Target="../tags/tag267.xml"/><Relationship Id="rId200" Type="http://schemas.openxmlformats.org/officeDocument/2006/relationships/tags" Target="../tags/tag271.xml"/><Relationship Id="rId16" Type="http://schemas.openxmlformats.org/officeDocument/2006/relationships/tags" Target="../tags/tag87.xml"/><Relationship Id="rId221" Type="http://schemas.openxmlformats.org/officeDocument/2006/relationships/tags" Target="../tags/tag292.xml"/><Relationship Id="rId242" Type="http://schemas.openxmlformats.org/officeDocument/2006/relationships/tags" Target="../tags/tag313.xml"/><Relationship Id="rId263" Type="http://schemas.openxmlformats.org/officeDocument/2006/relationships/tags" Target="../tags/tag334.xml"/><Relationship Id="rId284" Type="http://schemas.openxmlformats.org/officeDocument/2006/relationships/tags" Target="../tags/tag355.xml"/><Relationship Id="rId319" Type="http://schemas.openxmlformats.org/officeDocument/2006/relationships/tags" Target="../tags/tag390.xml"/><Relationship Id="rId37" Type="http://schemas.openxmlformats.org/officeDocument/2006/relationships/tags" Target="../tags/tag108.xml"/><Relationship Id="rId58" Type="http://schemas.openxmlformats.org/officeDocument/2006/relationships/tags" Target="../tags/tag129.xml"/><Relationship Id="rId79" Type="http://schemas.openxmlformats.org/officeDocument/2006/relationships/tags" Target="../tags/tag150.xml"/><Relationship Id="rId102" Type="http://schemas.openxmlformats.org/officeDocument/2006/relationships/tags" Target="../tags/tag173.xml"/><Relationship Id="rId123" Type="http://schemas.openxmlformats.org/officeDocument/2006/relationships/tags" Target="../tags/tag194.xml"/><Relationship Id="rId144" Type="http://schemas.openxmlformats.org/officeDocument/2006/relationships/tags" Target="../tags/tag215.xml"/><Relationship Id="rId330" Type="http://schemas.openxmlformats.org/officeDocument/2006/relationships/tags" Target="../tags/tag401.xml"/><Relationship Id="rId90" Type="http://schemas.openxmlformats.org/officeDocument/2006/relationships/tags" Target="../tags/tag161.xml"/><Relationship Id="rId165" Type="http://schemas.openxmlformats.org/officeDocument/2006/relationships/tags" Target="../tags/tag236.xml"/><Relationship Id="rId186" Type="http://schemas.openxmlformats.org/officeDocument/2006/relationships/tags" Target="../tags/tag257.xml"/><Relationship Id="rId351" Type="http://schemas.openxmlformats.org/officeDocument/2006/relationships/oleObject" Target="../embeddings/oleObject5.bin"/><Relationship Id="rId211" Type="http://schemas.openxmlformats.org/officeDocument/2006/relationships/tags" Target="../tags/tag282.xml"/><Relationship Id="rId232" Type="http://schemas.openxmlformats.org/officeDocument/2006/relationships/tags" Target="../tags/tag303.xml"/><Relationship Id="rId253" Type="http://schemas.openxmlformats.org/officeDocument/2006/relationships/tags" Target="../tags/tag324.xml"/><Relationship Id="rId274" Type="http://schemas.openxmlformats.org/officeDocument/2006/relationships/tags" Target="../tags/tag345.xml"/><Relationship Id="rId295" Type="http://schemas.openxmlformats.org/officeDocument/2006/relationships/tags" Target="../tags/tag366.xml"/><Relationship Id="rId309" Type="http://schemas.openxmlformats.org/officeDocument/2006/relationships/tags" Target="../tags/tag380.xml"/><Relationship Id="rId27" Type="http://schemas.openxmlformats.org/officeDocument/2006/relationships/tags" Target="../tags/tag98.xml"/><Relationship Id="rId48" Type="http://schemas.openxmlformats.org/officeDocument/2006/relationships/tags" Target="../tags/tag119.xml"/><Relationship Id="rId69" Type="http://schemas.openxmlformats.org/officeDocument/2006/relationships/tags" Target="../tags/tag140.xml"/><Relationship Id="rId113" Type="http://schemas.openxmlformats.org/officeDocument/2006/relationships/tags" Target="../tags/tag184.xml"/><Relationship Id="rId134" Type="http://schemas.openxmlformats.org/officeDocument/2006/relationships/tags" Target="../tags/tag205.xml"/><Relationship Id="rId320" Type="http://schemas.openxmlformats.org/officeDocument/2006/relationships/tags" Target="../tags/tag391.xml"/><Relationship Id="rId80" Type="http://schemas.openxmlformats.org/officeDocument/2006/relationships/tags" Target="../tags/tag151.xml"/><Relationship Id="rId155" Type="http://schemas.openxmlformats.org/officeDocument/2006/relationships/tags" Target="../tags/tag226.xml"/><Relationship Id="rId176" Type="http://schemas.openxmlformats.org/officeDocument/2006/relationships/tags" Target="../tags/tag247.xml"/><Relationship Id="rId197" Type="http://schemas.openxmlformats.org/officeDocument/2006/relationships/tags" Target="../tags/tag268.xml"/><Relationship Id="rId341" Type="http://schemas.openxmlformats.org/officeDocument/2006/relationships/tags" Target="../tags/tag412.xml"/><Relationship Id="rId362" Type="http://schemas.openxmlformats.org/officeDocument/2006/relationships/oleObject" Target="../embeddings/oleObject14.bin"/><Relationship Id="rId201" Type="http://schemas.openxmlformats.org/officeDocument/2006/relationships/tags" Target="../tags/tag272.xml"/><Relationship Id="rId222" Type="http://schemas.openxmlformats.org/officeDocument/2006/relationships/tags" Target="../tags/tag293.xml"/><Relationship Id="rId243" Type="http://schemas.openxmlformats.org/officeDocument/2006/relationships/tags" Target="../tags/tag314.xml"/><Relationship Id="rId264" Type="http://schemas.openxmlformats.org/officeDocument/2006/relationships/tags" Target="../tags/tag335.xml"/><Relationship Id="rId285" Type="http://schemas.openxmlformats.org/officeDocument/2006/relationships/tags" Target="../tags/tag356.xml"/><Relationship Id="rId17" Type="http://schemas.openxmlformats.org/officeDocument/2006/relationships/tags" Target="../tags/tag88.xml"/><Relationship Id="rId38" Type="http://schemas.openxmlformats.org/officeDocument/2006/relationships/tags" Target="../tags/tag109.xml"/><Relationship Id="rId59" Type="http://schemas.openxmlformats.org/officeDocument/2006/relationships/tags" Target="../tags/tag130.xml"/><Relationship Id="rId103" Type="http://schemas.openxmlformats.org/officeDocument/2006/relationships/tags" Target="../tags/tag174.xml"/><Relationship Id="rId124" Type="http://schemas.openxmlformats.org/officeDocument/2006/relationships/tags" Target="../tags/tag195.xml"/><Relationship Id="rId310" Type="http://schemas.openxmlformats.org/officeDocument/2006/relationships/tags" Target="../tags/tag381.xml"/><Relationship Id="rId70" Type="http://schemas.openxmlformats.org/officeDocument/2006/relationships/tags" Target="../tags/tag141.xml"/><Relationship Id="rId91" Type="http://schemas.openxmlformats.org/officeDocument/2006/relationships/tags" Target="../tags/tag162.xml"/><Relationship Id="rId145" Type="http://schemas.openxmlformats.org/officeDocument/2006/relationships/tags" Target="../tags/tag216.xml"/><Relationship Id="rId166" Type="http://schemas.openxmlformats.org/officeDocument/2006/relationships/tags" Target="../tags/tag237.xml"/><Relationship Id="rId187" Type="http://schemas.openxmlformats.org/officeDocument/2006/relationships/tags" Target="../tags/tag258.xml"/><Relationship Id="rId331" Type="http://schemas.openxmlformats.org/officeDocument/2006/relationships/tags" Target="../tags/tag402.xml"/><Relationship Id="rId352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12" Type="http://schemas.openxmlformats.org/officeDocument/2006/relationships/tags" Target="../tags/tag283.xml"/><Relationship Id="rId233" Type="http://schemas.openxmlformats.org/officeDocument/2006/relationships/tags" Target="../tags/tag304.xml"/><Relationship Id="rId254" Type="http://schemas.openxmlformats.org/officeDocument/2006/relationships/tags" Target="../tags/tag325.xml"/><Relationship Id="rId28" Type="http://schemas.openxmlformats.org/officeDocument/2006/relationships/tags" Target="../tags/tag99.xml"/><Relationship Id="rId49" Type="http://schemas.openxmlformats.org/officeDocument/2006/relationships/tags" Target="../tags/tag120.xml"/><Relationship Id="rId114" Type="http://schemas.openxmlformats.org/officeDocument/2006/relationships/tags" Target="../tags/tag185.xml"/><Relationship Id="rId275" Type="http://schemas.openxmlformats.org/officeDocument/2006/relationships/tags" Target="../tags/tag346.xml"/><Relationship Id="rId296" Type="http://schemas.openxmlformats.org/officeDocument/2006/relationships/tags" Target="../tags/tag367.xml"/><Relationship Id="rId300" Type="http://schemas.openxmlformats.org/officeDocument/2006/relationships/tags" Target="../tags/tag371.xml"/><Relationship Id="rId60" Type="http://schemas.openxmlformats.org/officeDocument/2006/relationships/tags" Target="../tags/tag131.xml"/><Relationship Id="rId81" Type="http://schemas.openxmlformats.org/officeDocument/2006/relationships/tags" Target="../tags/tag152.xml"/><Relationship Id="rId135" Type="http://schemas.openxmlformats.org/officeDocument/2006/relationships/tags" Target="../tags/tag206.xml"/><Relationship Id="rId156" Type="http://schemas.openxmlformats.org/officeDocument/2006/relationships/tags" Target="../tags/tag227.xml"/><Relationship Id="rId177" Type="http://schemas.openxmlformats.org/officeDocument/2006/relationships/tags" Target="../tags/tag248.xml"/><Relationship Id="rId198" Type="http://schemas.openxmlformats.org/officeDocument/2006/relationships/tags" Target="../tags/tag269.xml"/><Relationship Id="rId321" Type="http://schemas.openxmlformats.org/officeDocument/2006/relationships/tags" Target="../tags/tag392.xml"/><Relationship Id="rId342" Type="http://schemas.openxmlformats.org/officeDocument/2006/relationships/tags" Target="../tags/tag413.xml"/><Relationship Id="rId363" Type="http://schemas.openxmlformats.org/officeDocument/2006/relationships/oleObject" Target="../embeddings/oleObject15.bin"/><Relationship Id="rId202" Type="http://schemas.openxmlformats.org/officeDocument/2006/relationships/tags" Target="../tags/tag273.xml"/><Relationship Id="rId223" Type="http://schemas.openxmlformats.org/officeDocument/2006/relationships/tags" Target="../tags/tag294.xml"/><Relationship Id="rId244" Type="http://schemas.openxmlformats.org/officeDocument/2006/relationships/tags" Target="../tags/tag315.xml"/><Relationship Id="rId18" Type="http://schemas.openxmlformats.org/officeDocument/2006/relationships/tags" Target="../tags/tag89.xml"/><Relationship Id="rId39" Type="http://schemas.openxmlformats.org/officeDocument/2006/relationships/tags" Target="../tags/tag110.xml"/><Relationship Id="rId265" Type="http://schemas.openxmlformats.org/officeDocument/2006/relationships/tags" Target="../tags/tag336.xml"/><Relationship Id="rId286" Type="http://schemas.openxmlformats.org/officeDocument/2006/relationships/tags" Target="../tags/tag357.xml"/><Relationship Id="rId50" Type="http://schemas.openxmlformats.org/officeDocument/2006/relationships/tags" Target="../tags/tag121.xml"/><Relationship Id="rId104" Type="http://schemas.openxmlformats.org/officeDocument/2006/relationships/tags" Target="../tags/tag175.xml"/><Relationship Id="rId125" Type="http://schemas.openxmlformats.org/officeDocument/2006/relationships/tags" Target="../tags/tag196.xml"/><Relationship Id="rId146" Type="http://schemas.openxmlformats.org/officeDocument/2006/relationships/tags" Target="../tags/tag217.xml"/><Relationship Id="rId167" Type="http://schemas.openxmlformats.org/officeDocument/2006/relationships/tags" Target="../tags/tag238.xml"/><Relationship Id="rId188" Type="http://schemas.openxmlformats.org/officeDocument/2006/relationships/tags" Target="../tags/tag259.xml"/><Relationship Id="rId311" Type="http://schemas.openxmlformats.org/officeDocument/2006/relationships/tags" Target="../tags/tag382.xml"/><Relationship Id="rId332" Type="http://schemas.openxmlformats.org/officeDocument/2006/relationships/tags" Target="../tags/tag403.xml"/><Relationship Id="rId353" Type="http://schemas.openxmlformats.org/officeDocument/2006/relationships/oleObject" Target="../embeddings/oleObject6.bin"/><Relationship Id="rId71" Type="http://schemas.openxmlformats.org/officeDocument/2006/relationships/tags" Target="../tags/tag142.xml"/><Relationship Id="rId92" Type="http://schemas.openxmlformats.org/officeDocument/2006/relationships/tags" Target="../tags/tag163.xml"/><Relationship Id="rId213" Type="http://schemas.openxmlformats.org/officeDocument/2006/relationships/tags" Target="../tags/tag284.xml"/><Relationship Id="rId234" Type="http://schemas.openxmlformats.org/officeDocument/2006/relationships/tags" Target="../tags/tag305.xml"/><Relationship Id="rId2" Type="http://schemas.openxmlformats.org/officeDocument/2006/relationships/tags" Target="../tags/tag73.xml"/><Relationship Id="rId29" Type="http://schemas.openxmlformats.org/officeDocument/2006/relationships/tags" Target="../tags/tag100.xml"/><Relationship Id="rId255" Type="http://schemas.openxmlformats.org/officeDocument/2006/relationships/tags" Target="../tags/tag326.xml"/><Relationship Id="rId276" Type="http://schemas.openxmlformats.org/officeDocument/2006/relationships/tags" Target="../tags/tag347.xml"/><Relationship Id="rId297" Type="http://schemas.openxmlformats.org/officeDocument/2006/relationships/tags" Target="../tags/tag368.xml"/><Relationship Id="rId40" Type="http://schemas.openxmlformats.org/officeDocument/2006/relationships/tags" Target="../tags/tag111.xml"/><Relationship Id="rId115" Type="http://schemas.openxmlformats.org/officeDocument/2006/relationships/tags" Target="../tags/tag186.xml"/><Relationship Id="rId136" Type="http://schemas.openxmlformats.org/officeDocument/2006/relationships/tags" Target="../tags/tag207.xml"/><Relationship Id="rId157" Type="http://schemas.openxmlformats.org/officeDocument/2006/relationships/tags" Target="../tags/tag228.xml"/><Relationship Id="rId178" Type="http://schemas.openxmlformats.org/officeDocument/2006/relationships/tags" Target="../tags/tag249.xml"/><Relationship Id="rId301" Type="http://schemas.openxmlformats.org/officeDocument/2006/relationships/tags" Target="../tags/tag372.xml"/><Relationship Id="rId322" Type="http://schemas.openxmlformats.org/officeDocument/2006/relationships/tags" Target="../tags/tag393.xml"/><Relationship Id="rId343" Type="http://schemas.openxmlformats.org/officeDocument/2006/relationships/tags" Target="../tags/tag414.xml"/><Relationship Id="rId364" Type="http://schemas.openxmlformats.org/officeDocument/2006/relationships/oleObject" Target="../embeddings/oleObject16.bin"/><Relationship Id="rId61" Type="http://schemas.openxmlformats.org/officeDocument/2006/relationships/tags" Target="../tags/tag132.xml"/><Relationship Id="rId82" Type="http://schemas.openxmlformats.org/officeDocument/2006/relationships/tags" Target="../tags/tag153.xml"/><Relationship Id="rId199" Type="http://schemas.openxmlformats.org/officeDocument/2006/relationships/tags" Target="../tags/tag270.xml"/><Relationship Id="rId203" Type="http://schemas.openxmlformats.org/officeDocument/2006/relationships/tags" Target="../tags/tag274.xml"/><Relationship Id="rId19" Type="http://schemas.openxmlformats.org/officeDocument/2006/relationships/tags" Target="../tags/tag90.xml"/><Relationship Id="rId224" Type="http://schemas.openxmlformats.org/officeDocument/2006/relationships/tags" Target="../tags/tag295.xml"/><Relationship Id="rId245" Type="http://schemas.openxmlformats.org/officeDocument/2006/relationships/tags" Target="../tags/tag316.xml"/><Relationship Id="rId266" Type="http://schemas.openxmlformats.org/officeDocument/2006/relationships/tags" Target="../tags/tag337.xml"/><Relationship Id="rId287" Type="http://schemas.openxmlformats.org/officeDocument/2006/relationships/tags" Target="../tags/tag358.xml"/><Relationship Id="rId30" Type="http://schemas.openxmlformats.org/officeDocument/2006/relationships/tags" Target="../tags/tag101.xml"/><Relationship Id="rId105" Type="http://schemas.openxmlformats.org/officeDocument/2006/relationships/tags" Target="../tags/tag176.xml"/><Relationship Id="rId126" Type="http://schemas.openxmlformats.org/officeDocument/2006/relationships/tags" Target="../tags/tag197.xml"/><Relationship Id="rId147" Type="http://schemas.openxmlformats.org/officeDocument/2006/relationships/tags" Target="../tags/tag218.xml"/><Relationship Id="rId168" Type="http://schemas.openxmlformats.org/officeDocument/2006/relationships/tags" Target="../tags/tag239.xml"/><Relationship Id="rId312" Type="http://schemas.openxmlformats.org/officeDocument/2006/relationships/tags" Target="../tags/tag383.xml"/><Relationship Id="rId333" Type="http://schemas.openxmlformats.org/officeDocument/2006/relationships/tags" Target="../tags/tag404.xml"/><Relationship Id="rId354" Type="http://schemas.openxmlformats.org/officeDocument/2006/relationships/image" Target="../media/image11.emf"/><Relationship Id="rId51" Type="http://schemas.openxmlformats.org/officeDocument/2006/relationships/tags" Target="../tags/tag122.xml"/><Relationship Id="rId72" Type="http://schemas.openxmlformats.org/officeDocument/2006/relationships/tags" Target="../tags/tag143.xml"/><Relationship Id="rId93" Type="http://schemas.openxmlformats.org/officeDocument/2006/relationships/tags" Target="../tags/tag164.xml"/><Relationship Id="rId189" Type="http://schemas.openxmlformats.org/officeDocument/2006/relationships/tags" Target="../tags/tag260.xml"/><Relationship Id="rId3" Type="http://schemas.openxmlformats.org/officeDocument/2006/relationships/tags" Target="../tags/tag74.xml"/><Relationship Id="rId214" Type="http://schemas.openxmlformats.org/officeDocument/2006/relationships/tags" Target="../tags/tag285.xml"/><Relationship Id="rId235" Type="http://schemas.openxmlformats.org/officeDocument/2006/relationships/tags" Target="../tags/tag306.xml"/><Relationship Id="rId256" Type="http://schemas.openxmlformats.org/officeDocument/2006/relationships/tags" Target="../tags/tag327.xml"/><Relationship Id="rId277" Type="http://schemas.openxmlformats.org/officeDocument/2006/relationships/tags" Target="../tags/tag348.xml"/><Relationship Id="rId298" Type="http://schemas.openxmlformats.org/officeDocument/2006/relationships/tags" Target="../tags/tag369.xml"/><Relationship Id="rId116" Type="http://schemas.openxmlformats.org/officeDocument/2006/relationships/tags" Target="../tags/tag187.xml"/><Relationship Id="rId137" Type="http://schemas.openxmlformats.org/officeDocument/2006/relationships/tags" Target="../tags/tag208.xml"/><Relationship Id="rId158" Type="http://schemas.openxmlformats.org/officeDocument/2006/relationships/tags" Target="../tags/tag229.xml"/><Relationship Id="rId302" Type="http://schemas.openxmlformats.org/officeDocument/2006/relationships/tags" Target="../tags/tag373.xml"/><Relationship Id="rId323" Type="http://schemas.openxmlformats.org/officeDocument/2006/relationships/tags" Target="../tags/tag394.xml"/><Relationship Id="rId344" Type="http://schemas.openxmlformats.org/officeDocument/2006/relationships/tags" Target="../tags/tag415.xml"/><Relationship Id="rId20" Type="http://schemas.openxmlformats.org/officeDocument/2006/relationships/tags" Target="../tags/tag91.xml"/><Relationship Id="rId41" Type="http://schemas.openxmlformats.org/officeDocument/2006/relationships/tags" Target="../tags/tag112.xml"/><Relationship Id="rId62" Type="http://schemas.openxmlformats.org/officeDocument/2006/relationships/tags" Target="../tags/tag133.xml"/><Relationship Id="rId83" Type="http://schemas.openxmlformats.org/officeDocument/2006/relationships/tags" Target="../tags/tag154.xml"/><Relationship Id="rId179" Type="http://schemas.openxmlformats.org/officeDocument/2006/relationships/tags" Target="../tags/tag250.xml"/><Relationship Id="rId365" Type="http://schemas.openxmlformats.org/officeDocument/2006/relationships/oleObject" Target="../embeddings/oleObject17.bin"/><Relationship Id="rId190" Type="http://schemas.openxmlformats.org/officeDocument/2006/relationships/tags" Target="../tags/tag261.xml"/><Relationship Id="rId204" Type="http://schemas.openxmlformats.org/officeDocument/2006/relationships/tags" Target="../tags/tag275.xml"/><Relationship Id="rId225" Type="http://schemas.openxmlformats.org/officeDocument/2006/relationships/tags" Target="../tags/tag296.xml"/><Relationship Id="rId246" Type="http://schemas.openxmlformats.org/officeDocument/2006/relationships/tags" Target="../tags/tag317.xml"/><Relationship Id="rId267" Type="http://schemas.openxmlformats.org/officeDocument/2006/relationships/tags" Target="../tags/tag338.xml"/><Relationship Id="rId288" Type="http://schemas.openxmlformats.org/officeDocument/2006/relationships/tags" Target="../tags/tag3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2663" y="6534150"/>
            <a:ext cx="4699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FF96967-8324-4909-BBB6-AE831D91FBA2}" type="slidenum">
              <a:rPr lang="fr-FR"/>
              <a:pPr/>
              <a:t>1</a:t>
            </a:fld>
            <a:endParaRPr lang="fr-FR"/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 rot="-911391">
            <a:off x="6480175" y="5265738"/>
            <a:ext cx="1970088" cy="835025"/>
            <a:chOff x="3951" y="1147"/>
            <a:chExt cx="1241" cy="526"/>
          </a:xfrm>
        </p:grpSpPr>
        <p:sp>
          <p:nvSpPr>
            <p:cNvPr id="48135" name="Freeform 4"/>
            <p:cNvSpPr>
              <a:spLocks/>
            </p:cNvSpPr>
            <p:nvPr/>
          </p:nvSpPr>
          <p:spPr bwMode="auto">
            <a:xfrm>
              <a:off x="3951" y="1147"/>
              <a:ext cx="931" cy="447"/>
            </a:xfrm>
            <a:custGeom>
              <a:avLst/>
              <a:gdLst>
                <a:gd name="T0" fmla="*/ 0 w 1440"/>
                <a:gd name="T1" fmla="*/ 0 h 816"/>
                <a:gd name="T2" fmla="*/ 3 w 1440"/>
                <a:gd name="T3" fmla="*/ 1 h 816"/>
                <a:gd name="T4" fmla="*/ 6 w 1440"/>
                <a:gd name="T5" fmla="*/ 1 h 816"/>
                <a:gd name="T6" fmla="*/ 9 w 1440"/>
                <a:gd name="T7" fmla="*/ 1 h 816"/>
                <a:gd name="T8" fmla="*/ 14 w 1440"/>
                <a:gd name="T9" fmla="*/ 1 h 816"/>
                <a:gd name="T10" fmla="*/ 16 w 1440"/>
                <a:gd name="T11" fmla="*/ 2 h 816"/>
                <a:gd name="T12" fmla="*/ 18 w 1440"/>
                <a:gd name="T13" fmla="*/ 2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0"/>
                <a:gd name="T22" fmla="*/ 0 h 816"/>
                <a:gd name="T23" fmla="*/ 1440 w 1440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0" h="816">
                  <a:moveTo>
                    <a:pt x="0" y="0"/>
                  </a:moveTo>
                  <a:cubicBezTo>
                    <a:pt x="56" y="76"/>
                    <a:pt x="112" y="152"/>
                    <a:pt x="192" y="192"/>
                  </a:cubicBezTo>
                  <a:cubicBezTo>
                    <a:pt x="272" y="232"/>
                    <a:pt x="392" y="192"/>
                    <a:pt x="480" y="240"/>
                  </a:cubicBezTo>
                  <a:cubicBezTo>
                    <a:pt x="568" y="288"/>
                    <a:pt x="616" y="432"/>
                    <a:pt x="720" y="480"/>
                  </a:cubicBezTo>
                  <a:cubicBezTo>
                    <a:pt x="824" y="528"/>
                    <a:pt x="1008" y="488"/>
                    <a:pt x="1104" y="528"/>
                  </a:cubicBezTo>
                  <a:cubicBezTo>
                    <a:pt x="1200" y="568"/>
                    <a:pt x="1240" y="672"/>
                    <a:pt x="1296" y="720"/>
                  </a:cubicBezTo>
                  <a:cubicBezTo>
                    <a:pt x="1352" y="768"/>
                    <a:pt x="1408" y="792"/>
                    <a:pt x="1440" y="8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36" name="Oval 5"/>
            <p:cNvSpPr>
              <a:spLocks noChangeArrowheads="1"/>
            </p:cNvSpPr>
            <p:nvPr/>
          </p:nvSpPr>
          <p:spPr bwMode="auto">
            <a:xfrm>
              <a:off x="5099" y="1253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37" name="Oval 6"/>
            <p:cNvSpPr>
              <a:spLocks noChangeArrowheads="1"/>
            </p:cNvSpPr>
            <p:nvPr/>
          </p:nvSpPr>
          <p:spPr bwMode="auto">
            <a:xfrm>
              <a:off x="5084" y="1253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38" name="AutoShape 7"/>
            <p:cNvSpPr>
              <a:spLocks noChangeArrowheads="1"/>
            </p:cNvSpPr>
            <p:nvPr/>
          </p:nvSpPr>
          <p:spPr bwMode="auto">
            <a:xfrm rot="-5400000">
              <a:off x="4838" y="1323"/>
              <a:ext cx="368" cy="27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39" name="Oval 8"/>
            <p:cNvSpPr>
              <a:spLocks noChangeArrowheads="1"/>
            </p:cNvSpPr>
            <p:nvPr/>
          </p:nvSpPr>
          <p:spPr bwMode="auto">
            <a:xfrm>
              <a:off x="4867" y="1253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0" name="Oval 9"/>
            <p:cNvSpPr>
              <a:spLocks noChangeArrowheads="1"/>
            </p:cNvSpPr>
            <p:nvPr/>
          </p:nvSpPr>
          <p:spPr bwMode="auto">
            <a:xfrm>
              <a:off x="4851" y="1253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1" name="Freeform 10"/>
            <p:cNvSpPr>
              <a:spLocks/>
            </p:cNvSpPr>
            <p:nvPr/>
          </p:nvSpPr>
          <p:spPr bwMode="auto">
            <a:xfrm>
              <a:off x="5006" y="1279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 w 50"/>
                <a:gd name="T3" fmla="*/ 1 h 672"/>
                <a:gd name="T4" fmla="*/ 0 w 50"/>
                <a:gd name="T5" fmla="*/ 2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2" name="Freeform 11"/>
            <p:cNvSpPr>
              <a:spLocks/>
            </p:cNvSpPr>
            <p:nvPr/>
          </p:nvSpPr>
          <p:spPr bwMode="auto">
            <a:xfrm>
              <a:off x="5037" y="1279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 w 50"/>
                <a:gd name="T3" fmla="*/ 1 h 672"/>
                <a:gd name="T4" fmla="*/ 0 w 50"/>
                <a:gd name="T5" fmla="*/ 2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3" name="Freeform 12"/>
            <p:cNvSpPr>
              <a:spLocks/>
            </p:cNvSpPr>
            <p:nvPr/>
          </p:nvSpPr>
          <p:spPr bwMode="auto">
            <a:xfrm>
              <a:off x="5068" y="1279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 w 50"/>
                <a:gd name="T3" fmla="*/ 1 h 672"/>
                <a:gd name="T4" fmla="*/ 0 w 50"/>
                <a:gd name="T5" fmla="*/ 2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4" name="Freeform 13"/>
            <p:cNvSpPr>
              <a:spLocks/>
            </p:cNvSpPr>
            <p:nvPr/>
          </p:nvSpPr>
          <p:spPr bwMode="auto">
            <a:xfrm>
              <a:off x="5099" y="1279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 w 50"/>
                <a:gd name="T3" fmla="*/ 1 h 672"/>
                <a:gd name="T4" fmla="*/ 0 w 50"/>
                <a:gd name="T5" fmla="*/ 2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5" name="Freeform 14"/>
            <p:cNvSpPr>
              <a:spLocks/>
            </p:cNvSpPr>
            <p:nvPr/>
          </p:nvSpPr>
          <p:spPr bwMode="auto">
            <a:xfrm>
              <a:off x="4944" y="1279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 w 50"/>
                <a:gd name="T3" fmla="*/ 1 h 672"/>
                <a:gd name="T4" fmla="*/ 0 w 50"/>
                <a:gd name="T5" fmla="*/ 2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6" name="Freeform 15"/>
            <p:cNvSpPr>
              <a:spLocks/>
            </p:cNvSpPr>
            <p:nvPr/>
          </p:nvSpPr>
          <p:spPr bwMode="auto">
            <a:xfrm>
              <a:off x="4975" y="1279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 w 50"/>
                <a:gd name="T3" fmla="*/ 1 h 672"/>
                <a:gd name="T4" fmla="*/ 0 w 50"/>
                <a:gd name="T5" fmla="*/ 2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48132" name="Picture 16" descr="Mig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logAlam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3240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3707904" y="1268413"/>
            <a:ext cx="3276364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</a:pPr>
            <a:r>
              <a:rPr lang="es-ES_tradnl" sz="1800" dirty="0" smtClean="0">
                <a:solidFill>
                  <a:srgbClr val="0070C0"/>
                </a:solidFill>
              </a:rPr>
              <a:t>Migración a nuevas tecnologías en el marco de la modernización de líneas de Metro</a:t>
            </a:r>
            <a:endParaRPr lang="es-ES_tradnl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268413"/>
            <a:ext cx="89455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50825" y="1268413"/>
            <a:ext cx="3941763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198438" y="5876925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98438" y="1268413"/>
            <a:ext cx="3941762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250825" y="1268413"/>
            <a:ext cx="867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/>
              <a:t>Fase de renovación de enclavamiento: Paso 5</a:t>
            </a:r>
            <a:endParaRPr lang="es-ES" sz="1800">
              <a:sym typeface="Wingdings" pitchFamily="2" charset="2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833438" y="5876925"/>
            <a:ext cx="1096962" cy="431800"/>
          </a:xfrm>
          <a:prstGeom prst="chevron">
            <a:avLst>
              <a:gd name="adj" fmla="val 4362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Balizas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198438" y="5876925"/>
            <a:ext cx="750887" cy="431800"/>
          </a:xfrm>
          <a:prstGeom prst="homePlate">
            <a:avLst>
              <a:gd name="adj" fmla="val 4481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1814513" y="5876925"/>
            <a:ext cx="1270000" cy="431800"/>
          </a:xfrm>
          <a:prstGeom prst="chevron">
            <a:avLst>
              <a:gd name="adj" fmla="val 4362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Primer tren</a:t>
            </a: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2968625" y="5876925"/>
            <a:ext cx="1211263" cy="431800"/>
          </a:xfrm>
          <a:prstGeom prst="chevron">
            <a:avLst>
              <a:gd name="adj" fmla="val 4441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Toda la Flota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4065588" y="5876925"/>
            <a:ext cx="1211262" cy="431800"/>
          </a:xfrm>
          <a:prstGeom prst="chevron">
            <a:avLst>
              <a:gd name="adj" fmla="val 4441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 dirty="0">
                <a:solidFill>
                  <a:schemeClr val="bg2"/>
                </a:solidFill>
              </a:rPr>
              <a:t> </a:t>
            </a:r>
            <a:r>
              <a:rPr lang="de-DE" sz="1300" dirty="0" err="1">
                <a:solidFill>
                  <a:schemeClr val="bg2"/>
                </a:solidFill>
              </a:rPr>
              <a:t>Cabina</a:t>
            </a:r>
            <a:r>
              <a:rPr lang="de-DE" sz="1300" dirty="0">
                <a:solidFill>
                  <a:schemeClr val="bg2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de-DE" sz="1300" dirty="0" err="1" smtClean="0">
                <a:solidFill>
                  <a:schemeClr val="bg2"/>
                </a:solidFill>
              </a:rPr>
              <a:t>Enclavam</a:t>
            </a:r>
            <a:r>
              <a:rPr lang="de-DE" sz="1300" dirty="0" smtClean="0">
                <a:solidFill>
                  <a:schemeClr val="bg2"/>
                </a:solidFill>
              </a:rPr>
              <a:t>.</a:t>
            </a:r>
            <a:endParaRPr lang="de-DE" sz="1300" dirty="0">
              <a:solidFill>
                <a:schemeClr val="bg2"/>
              </a:solidFill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280275" y="2133600"/>
            <a:ext cx="1863725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300">
                <a:solidFill>
                  <a:srgbClr val="E38585"/>
                </a:solidFill>
              </a:rPr>
              <a:t>Enclavamiento Original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5580063" y="1916113"/>
            <a:ext cx="1638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300">
                <a:solidFill>
                  <a:srgbClr val="0070C0"/>
                </a:solidFill>
              </a:rPr>
              <a:t>Nuevo Enclavamiento </a:t>
            </a:r>
          </a:p>
        </p:txBody>
      </p:sp>
      <p:sp>
        <p:nvSpPr>
          <p:cNvPr id="53262" name="Rectangle 5"/>
          <p:cNvSpPr>
            <a:spLocks noChangeArrowheads="1"/>
          </p:cNvSpPr>
          <p:nvPr/>
        </p:nvSpPr>
        <p:spPr bwMode="auto">
          <a:xfrm>
            <a:off x="250825" y="1700213"/>
            <a:ext cx="60499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800"/>
              <a:t> Instalación de nuevo enclavamiento</a:t>
            </a:r>
          </a:p>
          <a:p>
            <a:pPr>
              <a:buFontTx/>
              <a:buChar char="•"/>
            </a:pPr>
            <a:r>
              <a:rPr lang="es-ES" sz="1800">
                <a:sym typeface="Wingdings" pitchFamily="2" charset="2"/>
              </a:rPr>
              <a:t> Conexión de equipos de vía dualmente</a:t>
            </a:r>
          </a:p>
          <a:p>
            <a:pPr>
              <a:buFontTx/>
              <a:buChar char="•"/>
            </a:pPr>
            <a:r>
              <a:rPr lang="es-ES" sz="1800">
                <a:sym typeface="Wingdings" pitchFamily="2" charset="2"/>
              </a:rPr>
              <a:t> Pruebas de concordancia (nocturnas)</a:t>
            </a:r>
          </a:p>
          <a:p>
            <a:pPr>
              <a:buFontTx/>
              <a:buChar char="•"/>
            </a:pPr>
            <a:r>
              <a:rPr lang="es-ES" sz="1800">
                <a:sym typeface="Wingdings" pitchFamily="2" charset="2"/>
              </a:rPr>
              <a:t> Basculamiento del mando entre enclavamientos</a:t>
            </a:r>
          </a:p>
          <a:p>
            <a:pPr>
              <a:buFontTx/>
              <a:buChar char="•"/>
            </a:pPr>
            <a:r>
              <a:rPr lang="es-ES" sz="1800">
                <a:sym typeface="Wingdings" pitchFamily="2" charset="2"/>
              </a:rPr>
              <a:t> Desmantelamiento del enclavamiento original</a:t>
            </a:r>
          </a:p>
        </p:txBody>
      </p:sp>
      <p:sp>
        <p:nvSpPr>
          <p:cNvPr id="53263" name="Text Box 9"/>
          <p:cNvSpPr txBox="1">
            <a:spLocks noChangeArrowheads="1"/>
          </p:cNvSpPr>
          <p:nvPr/>
        </p:nvSpPr>
        <p:spPr bwMode="auto">
          <a:xfrm>
            <a:off x="7972425" y="3929063"/>
            <a:ext cx="12783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dirty="0"/>
              <a:t>ATS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96875" y="806450"/>
            <a:ext cx="575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permite renovaciones sencillas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1258888"/>
            <a:ext cx="894715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8438" y="5876925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9388" y="1341438"/>
            <a:ext cx="6985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/>
              <a:t>Fase de instalación de la radio y pruebas de Trainguard MT: Paso 6 (durante la noche)</a:t>
            </a:r>
          </a:p>
          <a:p>
            <a:endParaRPr lang="es-ES" sz="1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 sz="1800"/>
              <a:t> </a:t>
            </a:r>
            <a:r>
              <a:rPr lang="es-ES" sz="1800">
                <a:solidFill>
                  <a:schemeClr val="bg2"/>
                </a:solidFill>
              </a:rPr>
              <a:t>Instalación del controlador de zona WCU_ATP </a:t>
            </a:r>
          </a:p>
          <a:p>
            <a:pPr>
              <a:buFontTx/>
              <a:buChar char="•"/>
            </a:pPr>
            <a:r>
              <a:rPr lang="es-ES" sz="1800">
                <a:solidFill>
                  <a:schemeClr val="bg2"/>
                </a:solidFill>
              </a:rPr>
              <a:t> Instalación del equipamiento de radio</a:t>
            </a:r>
          </a:p>
          <a:p>
            <a:pPr>
              <a:buFontTx/>
              <a:buChar char="•"/>
            </a:pPr>
            <a:r>
              <a:rPr lang="es-ES" sz="1800"/>
              <a:t> </a:t>
            </a:r>
            <a:r>
              <a:rPr lang="es-ES" sz="1800">
                <a:solidFill>
                  <a:schemeClr val="bg2"/>
                </a:solidFill>
              </a:rPr>
              <a:t>Pruebas de la radio</a:t>
            </a:r>
          </a:p>
        </p:txBody>
      </p:sp>
      <p:sp>
        <p:nvSpPr>
          <p:cNvPr id="54277" name="AutoShape 6"/>
          <p:cNvSpPr>
            <a:spLocks noChangeArrowheads="1"/>
          </p:cNvSpPr>
          <p:nvPr/>
        </p:nvSpPr>
        <p:spPr bwMode="auto">
          <a:xfrm>
            <a:off x="833438" y="5876925"/>
            <a:ext cx="1096962" cy="431800"/>
          </a:xfrm>
          <a:prstGeom prst="chevron">
            <a:avLst>
              <a:gd name="adj" fmla="val 4362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Balizas</a:t>
            </a:r>
          </a:p>
        </p:txBody>
      </p:sp>
      <p:sp>
        <p:nvSpPr>
          <p:cNvPr id="54278" name="AutoShape 7"/>
          <p:cNvSpPr>
            <a:spLocks noChangeArrowheads="1"/>
          </p:cNvSpPr>
          <p:nvPr/>
        </p:nvSpPr>
        <p:spPr bwMode="auto">
          <a:xfrm>
            <a:off x="198438" y="5876925"/>
            <a:ext cx="750887" cy="431800"/>
          </a:xfrm>
          <a:prstGeom prst="homePlate">
            <a:avLst>
              <a:gd name="adj" fmla="val 4481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54279" name="AutoShape 8"/>
          <p:cNvSpPr>
            <a:spLocks noChangeArrowheads="1"/>
          </p:cNvSpPr>
          <p:nvPr/>
        </p:nvSpPr>
        <p:spPr bwMode="auto">
          <a:xfrm>
            <a:off x="1814513" y="5876925"/>
            <a:ext cx="1270000" cy="431800"/>
          </a:xfrm>
          <a:prstGeom prst="chevron">
            <a:avLst>
              <a:gd name="adj" fmla="val 4362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Primer tren</a:t>
            </a:r>
          </a:p>
        </p:txBody>
      </p:sp>
      <p:sp>
        <p:nvSpPr>
          <p:cNvPr id="54280" name="AutoShape 9"/>
          <p:cNvSpPr>
            <a:spLocks noChangeArrowheads="1"/>
          </p:cNvSpPr>
          <p:nvPr/>
        </p:nvSpPr>
        <p:spPr bwMode="auto">
          <a:xfrm>
            <a:off x="2968625" y="5876925"/>
            <a:ext cx="1211263" cy="431800"/>
          </a:xfrm>
          <a:prstGeom prst="chevron">
            <a:avLst>
              <a:gd name="adj" fmla="val 4441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Toda la Flota</a:t>
            </a: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4065588" y="5876925"/>
            <a:ext cx="1211262" cy="431800"/>
          </a:xfrm>
          <a:prstGeom prst="chevron">
            <a:avLst>
              <a:gd name="adj" fmla="val 4441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Cabina </a:t>
            </a:r>
          </a:p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ENCE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5162550" y="5876925"/>
            <a:ext cx="863600" cy="431800"/>
          </a:xfrm>
          <a:prstGeom prst="chevron">
            <a:avLst>
              <a:gd name="adj" fmla="val 457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 Radio</a:t>
            </a:r>
          </a:p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WCU</a:t>
            </a:r>
          </a:p>
        </p:txBody>
      </p:sp>
      <p:sp>
        <p:nvSpPr>
          <p:cNvPr id="54283" name="Text Box 14"/>
          <p:cNvSpPr txBox="1">
            <a:spLocks noChangeArrowheads="1"/>
          </p:cNvSpPr>
          <p:nvPr/>
        </p:nvSpPr>
        <p:spPr bwMode="auto">
          <a:xfrm>
            <a:off x="4716463" y="2565400"/>
            <a:ext cx="13684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300">
                <a:solidFill>
                  <a:schemeClr val="accent2"/>
                </a:solidFill>
              </a:rPr>
              <a:t>TG MT wayside WCU_ATP</a:t>
            </a:r>
          </a:p>
        </p:txBody>
      </p:sp>
      <p:sp>
        <p:nvSpPr>
          <p:cNvPr id="54284" name="Text Box 14"/>
          <p:cNvSpPr txBox="1">
            <a:spLocks noChangeArrowheads="1"/>
          </p:cNvSpPr>
          <p:nvPr/>
        </p:nvSpPr>
        <p:spPr bwMode="auto">
          <a:xfrm>
            <a:off x="6443663" y="2565400"/>
            <a:ext cx="1512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300">
                <a:solidFill>
                  <a:schemeClr val="bg2"/>
                </a:solidFill>
              </a:rPr>
              <a:t>Nuevo Enclavamiento</a:t>
            </a:r>
          </a:p>
        </p:txBody>
      </p:sp>
      <p:sp>
        <p:nvSpPr>
          <p:cNvPr id="54285" name="Text Box 9"/>
          <p:cNvSpPr txBox="1">
            <a:spLocks noChangeArrowheads="1"/>
          </p:cNvSpPr>
          <p:nvPr/>
        </p:nvSpPr>
        <p:spPr bwMode="auto">
          <a:xfrm>
            <a:off x="7920372" y="3928700"/>
            <a:ext cx="12783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dirty="0"/>
              <a:t>ATS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75" y="806450"/>
            <a:ext cx="575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permite renovaciones sencillas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1266825"/>
            <a:ext cx="894715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98438" y="5876925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8438" y="1268413"/>
            <a:ext cx="3814762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60363" y="1341438"/>
            <a:ext cx="8532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65100" algn="l"/>
              </a:tabLst>
            </a:pPr>
            <a:r>
              <a:rPr lang="es-ES" sz="1800" dirty="0"/>
              <a:t>Operación con </a:t>
            </a:r>
            <a:r>
              <a:rPr lang="es-ES" sz="1800" dirty="0" err="1"/>
              <a:t>Trainguard</a:t>
            </a:r>
            <a:r>
              <a:rPr lang="es-ES" sz="1800" dirty="0"/>
              <a:t> MT en Modo Automático con Nivel discontinuo de comunicación AM/ITC: Paso 7 (durante el día)</a:t>
            </a:r>
          </a:p>
          <a:p>
            <a:pPr>
              <a:tabLst>
                <a:tab pos="165100" algn="l"/>
              </a:tabLst>
            </a:pPr>
            <a:endParaRPr lang="es-ES" sz="1800" dirty="0">
              <a:solidFill>
                <a:schemeClr val="accent2"/>
              </a:solidFill>
            </a:endParaRPr>
          </a:p>
          <a:p>
            <a:pPr>
              <a:buFontTx/>
              <a:buChar char="•"/>
              <a:tabLst>
                <a:tab pos="165100" algn="l"/>
              </a:tabLst>
            </a:pPr>
            <a:r>
              <a:rPr lang="es-ES" sz="1800" dirty="0"/>
              <a:t> Actualizar o cambiar el sistema ATS </a:t>
            </a:r>
          </a:p>
        </p:txBody>
      </p:sp>
      <p:sp>
        <p:nvSpPr>
          <p:cNvPr id="55302" name="AutoShape 7"/>
          <p:cNvSpPr>
            <a:spLocks noChangeArrowheads="1"/>
          </p:cNvSpPr>
          <p:nvPr/>
        </p:nvSpPr>
        <p:spPr bwMode="auto">
          <a:xfrm>
            <a:off x="833438" y="5876925"/>
            <a:ext cx="1096962" cy="431800"/>
          </a:xfrm>
          <a:prstGeom prst="chevron">
            <a:avLst>
              <a:gd name="adj" fmla="val 4362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Balizas</a:t>
            </a:r>
          </a:p>
        </p:txBody>
      </p:sp>
      <p:sp>
        <p:nvSpPr>
          <p:cNvPr id="55303" name="AutoShape 8"/>
          <p:cNvSpPr>
            <a:spLocks noChangeArrowheads="1"/>
          </p:cNvSpPr>
          <p:nvPr/>
        </p:nvSpPr>
        <p:spPr bwMode="auto">
          <a:xfrm>
            <a:off x="198438" y="5876925"/>
            <a:ext cx="750887" cy="431800"/>
          </a:xfrm>
          <a:prstGeom prst="homePlate">
            <a:avLst>
              <a:gd name="adj" fmla="val 4481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55304" name="AutoShape 9"/>
          <p:cNvSpPr>
            <a:spLocks noChangeArrowheads="1"/>
          </p:cNvSpPr>
          <p:nvPr/>
        </p:nvSpPr>
        <p:spPr bwMode="auto">
          <a:xfrm>
            <a:off x="1814513" y="5876925"/>
            <a:ext cx="1270000" cy="431800"/>
          </a:xfrm>
          <a:prstGeom prst="chevron">
            <a:avLst>
              <a:gd name="adj" fmla="val 4362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Primer tren</a:t>
            </a:r>
          </a:p>
        </p:txBody>
      </p:sp>
      <p:sp>
        <p:nvSpPr>
          <p:cNvPr id="55305" name="AutoShape 10"/>
          <p:cNvSpPr>
            <a:spLocks noChangeArrowheads="1"/>
          </p:cNvSpPr>
          <p:nvPr/>
        </p:nvSpPr>
        <p:spPr bwMode="auto">
          <a:xfrm>
            <a:off x="2968625" y="5876925"/>
            <a:ext cx="1211263" cy="431800"/>
          </a:xfrm>
          <a:prstGeom prst="chevron">
            <a:avLst>
              <a:gd name="adj" fmla="val 4441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Toda la flota</a:t>
            </a:r>
          </a:p>
        </p:txBody>
      </p:sp>
      <p:sp>
        <p:nvSpPr>
          <p:cNvPr id="55306" name="AutoShape 11"/>
          <p:cNvSpPr>
            <a:spLocks noChangeArrowheads="1"/>
          </p:cNvSpPr>
          <p:nvPr/>
        </p:nvSpPr>
        <p:spPr bwMode="auto">
          <a:xfrm>
            <a:off x="4065588" y="5876925"/>
            <a:ext cx="1211262" cy="431800"/>
          </a:xfrm>
          <a:prstGeom prst="chevron">
            <a:avLst>
              <a:gd name="adj" fmla="val 4441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Cabina </a:t>
            </a:r>
          </a:p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ENCE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5162550" y="5876925"/>
            <a:ext cx="863600" cy="431800"/>
          </a:xfrm>
          <a:prstGeom prst="chevron">
            <a:avLst>
              <a:gd name="adj" fmla="val 4578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 Radio</a:t>
            </a:r>
          </a:p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WCU</a:t>
            </a:r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5911850" y="5876925"/>
            <a:ext cx="1730375" cy="431800"/>
          </a:xfrm>
          <a:prstGeom prst="chevron">
            <a:avLst>
              <a:gd name="adj" fmla="val 4666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Actualización  o </a:t>
            </a:r>
          </a:p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renovación ATS</a:t>
            </a: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5435600" y="1989138"/>
            <a:ext cx="12239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300" dirty="0"/>
              <a:t>TG </a:t>
            </a:r>
            <a:r>
              <a:rPr lang="es-ES" sz="1300" dirty="0" smtClean="0"/>
              <a:t>MT </a:t>
            </a:r>
            <a:r>
              <a:rPr lang="es-ES" sz="1300" dirty="0"/>
              <a:t>WCU_ATP</a:t>
            </a:r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4716463" y="2636838"/>
            <a:ext cx="10683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>
                <a:solidFill>
                  <a:schemeClr val="accent2"/>
                </a:solidFill>
              </a:rPr>
              <a:t>TG MT ATS</a:t>
            </a:r>
          </a:p>
        </p:txBody>
      </p:sp>
      <p:sp>
        <p:nvSpPr>
          <p:cNvPr id="55311" name="Text Box 17"/>
          <p:cNvSpPr txBox="1">
            <a:spLocks noChangeArrowheads="1"/>
          </p:cNvSpPr>
          <p:nvPr/>
        </p:nvSpPr>
        <p:spPr bwMode="auto">
          <a:xfrm>
            <a:off x="6659563" y="2492375"/>
            <a:ext cx="1363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300"/>
              <a:t>Nuevo Enclavamiento</a:t>
            </a:r>
          </a:p>
        </p:txBody>
      </p:sp>
      <p:sp>
        <p:nvSpPr>
          <p:cNvPr id="55312" name="Text Box 9"/>
          <p:cNvSpPr txBox="1">
            <a:spLocks noChangeArrowheads="1"/>
          </p:cNvSpPr>
          <p:nvPr/>
        </p:nvSpPr>
        <p:spPr bwMode="auto">
          <a:xfrm>
            <a:off x="8023225" y="3929063"/>
            <a:ext cx="1157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>
                <a:solidFill>
                  <a:srgbClr val="E38585"/>
                </a:solidFill>
              </a:rPr>
              <a:t>ATS original</a:t>
            </a:r>
          </a:p>
        </p:txBody>
      </p:sp>
      <p:sp>
        <p:nvSpPr>
          <p:cNvPr id="55313" name="Text Box 5"/>
          <p:cNvSpPr txBox="1">
            <a:spLocks noChangeArrowheads="1"/>
          </p:cNvSpPr>
          <p:nvPr/>
        </p:nvSpPr>
        <p:spPr bwMode="auto">
          <a:xfrm>
            <a:off x="3644900" y="6488113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>
                <a:cs typeface="Arial" pitchFamily="34" charset="0"/>
              </a:rPr>
              <a:t>© Siemens AG 2014 </a:t>
            </a:r>
            <a:r>
              <a:rPr lang="en-US">
                <a:solidFill>
                  <a:srgbClr val="000000"/>
                </a:solidFill>
              </a:rPr>
              <a:t>Mobility Division </a:t>
            </a:r>
          </a:p>
        </p:txBody>
      </p:sp>
      <p:sp>
        <p:nvSpPr>
          <p:cNvPr id="55314" name="Textfeld 11"/>
          <p:cNvSpPr txBox="1">
            <a:spLocks noChangeArrowheads="1"/>
          </p:cNvSpPr>
          <p:nvPr/>
        </p:nvSpPr>
        <p:spPr bwMode="auto">
          <a:xfrm>
            <a:off x="-301625" y="6599238"/>
            <a:ext cx="12493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0" rIns="0" bIns="115200"/>
          <a:lstStyle/>
          <a:p>
            <a:pPr>
              <a:lnSpc>
                <a:spcPct val="110000"/>
              </a:lnSpc>
            </a:pPr>
            <a:r>
              <a:rPr lang="en-US"/>
              <a:t>Página </a:t>
            </a:r>
            <a:fld id="{318F0FDE-E1C6-4FAF-84C0-C13E27123AC0}" type="slidenum">
              <a:rPr lang="en-US"/>
              <a:pPr>
                <a:lnSpc>
                  <a:spcPct val="110000"/>
                </a:lnSpc>
              </a:pPr>
              <a:t>12</a:t>
            </a:fld>
            <a:endParaRPr lang="en-US"/>
          </a:p>
        </p:txBody>
      </p:sp>
      <p:sp>
        <p:nvSpPr>
          <p:cNvPr id="55315" name="Text Box 151"/>
          <p:cNvSpPr txBox="1">
            <a:spLocks noChangeArrowheads="1"/>
          </p:cNvSpPr>
          <p:nvPr/>
        </p:nvSpPr>
        <p:spPr bwMode="auto">
          <a:xfrm>
            <a:off x="1979613" y="6597650"/>
            <a:ext cx="5762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/>
            <a:r>
              <a:rPr lang="en-US">
                <a:solidFill>
                  <a:srgbClr val="131418"/>
                </a:solidFill>
                <a:cs typeface="Arial" pitchFamily="34" charset="0"/>
              </a:rPr>
              <a:t>Dic 2014 </a:t>
            </a:r>
          </a:p>
        </p:txBody>
      </p:sp>
      <p:sp>
        <p:nvSpPr>
          <p:cNvPr id="55316" name="Text Box 151"/>
          <p:cNvSpPr txBox="1">
            <a:spLocks noChangeArrowheads="1"/>
          </p:cNvSpPr>
          <p:nvPr/>
        </p:nvSpPr>
        <p:spPr bwMode="auto">
          <a:xfrm>
            <a:off x="3851275" y="6477000"/>
            <a:ext cx="13160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en-US">
                <a:solidFill>
                  <a:srgbClr val="131418"/>
                </a:solidFill>
                <a:cs typeface="Arial" pitchFamily="34" charset="0"/>
              </a:rPr>
              <a:t>José Luis Domingo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6875" y="806450"/>
            <a:ext cx="575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permite renovaciones sencillas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7" descr="sig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1257300"/>
            <a:ext cx="89471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98438" y="5876925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4" name="AutoShape 7"/>
          <p:cNvSpPr>
            <a:spLocks noChangeArrowheads="1"/>
          </p:cNvSpPr>
          <p:nvPr/>
        </p:nvSpPr>
        <p:spPr bwMode="auto">
          <a:xfrm>
            <a:off x="833438" y="5876925"/>
            <a:ext cx="1096962" cy="431800"/>
          </a:xfrm>
          <a:prstGeom prst="chevron">
            <a:avLst>
              <a:gd name="adj" fmla="val 4362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 Balizas</a:t>
            </a:r>
          </a:p>
        </p:txBody>
      </p:sp>
      <p:sp>
        <p:nvSpPr>
          <p:cNvPr id="56325" name="AutoShape 8"/>
          <p:cNvSpPr>
            <a:spLocks noChangeArrowheads="1"/>
          </p:cNvSpPr>
          <p:nvPr/>
        </p:nvSpPr>
        <p:spPr bwMode="auto">
          <a:xfrm>
            <a:off x="198438" y="5876925"/>
            <a:ext cx="750887" cy="431800"/>
          </a:xfrm>
          <a:prstGeom prst="homePlate">
            <a:avLst>
              <a:gd name="adj" fmla="val 4481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56326" name="AutoShape 9"/>
          <p:cNvSpPr>
            <a:spLocks noChangeArrowheads="1"/>
          </p:cNvSpPr>
          <p:nvPr/>
        </p:nvSpPr>
        <p:spPr bwMode="auto">
          <a:xfrm>
            <a:off x="1814513" y="5876925"/>
            <a:ext cx="1270000" cy="431800"/>
          </a:xfrm>
          <a:prstGeom prst="chevron">
            <a:avLst>
              <a:gd name="adj" fmla="val 4362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  Primer Tren</a:t>
            </a:r>
          </a:p>
        </p:txBody>
      </p:sp>
      <p:sp>
        <p:nvSpPr>
          <p:cNvPr id="56327" name="AutoShape 10"/>
          <p:cNvSpPr>
            <a:spLocks noChangeArrowheads="1"/>
          </p:cNvSpPr>
          <p:nvPr/>
        </p:nvSpPr>
        <p:spPr bwMode="auto">
          <a:xfrm>
            <a:off x="2968625" y="5876925"/>
            <a:ext cx="1211263" cy="431800"/>
          </a:xfrm>
          <a:prstGeom prst="chevron">
            <a:avLst>
              <a:gd name="adj" fmla="val 4441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 Toda la Flota</a:t>
            </a:r>
          </a:p>
        </p:txBody>
      </p:sp>
      <p:sp>
        <p:nvSpPr>
          <p:cNvPr id="56328" name="AutoShape 11"/>
          <p:cNvSpPr>
            <a:spLocks noChangeArrowheads="1"/>
          </p:cNvSpPr>
          <p:nvPr/>
        </p:nvSpPr>
        <p:spPr bwMode="auto">
          <a:xfrm>
            <a:off x="4065588" y="5876925"/>
            <a:ext cx="1211262" cy="431800"/>
          </a:xfrm>
          <a:prstGeom prst="chevron">
            <a:avLst>
              <a:gd name="adj" fmla="val 4441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 Cabina</a:t>
            </a:r>
          </a:p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ENCE</a:t>
            </a:r>
          </a:p>
        </p:txBody>
      </p:sp>
      <p:sp>
        <p:nvSpPr>
          <p:cNvPr id="56329" name="AutoShape 12"/>
          <p:cNvSpPr>
            <a:spLocks noChangeArrowheads="1"/>
          </p:cNvSpPr>
          <p:nvPr/>
        </p:nvSpPr>
        <p:spPr bwMode="auto">
          <a:xfrm>
            <a:off x="5162550" y="5876925"/>
            <a:ext cx="863600" cy="431800"/>
          </a:xfrm>
          <a:prstGeom prst="chevron">
            <a:avLst>
              <a:gd name="adj" fmla="val 4578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   Radio</a:t>
            </a:r>
          </a:p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WCU</a:t>
            </a:r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>
            <a:off x="5911850" y="5876925"/>
            <a:ext cx="1730375" cy="431800"/>
          </a:xfrm>
          <a:prstGeom prst="chevron">
            <a:avLst>
              <a:gd name="adj" fmla="val 4666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Actualización o </a:t>
            </a:r>
          </a:p>
          <a:p>
            <a:pPr algn="ctr">
              <a:lnSpc>
                <a:spcPct val="90000"/>
              </a:lnSpc>
            </a:pPr>
            <a:r>
              <a:rPr lang="es-ES" sz="1300">
                <a:solidFill>
                  <a:schemeClr val="bg2"/>
                </a:solidFill>
              </a:rPr>
              <a:t>renovación ATS</a:t>
            </a: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7529513" y="5876925"/>
            <a:ext cx="1614487" cy="431800"/>
          </a:xfrm>
          <a:prstGeom prst="chevron">
            <a:avLst>
              <a:gd name="adj" fmla="val 4398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1300" dirty="0">
                <a:solidFill>
                  <a:schemeClr val="bg2"/>
                </a:solidFill>
              </a:rPr>
              <a:t>Pruebas y </a:t>
            </a:r>
            <a:r>
              <a:rPr lang="es-ES" sz="1300" dirty="0" smtClean="0">
                <a:solidFill>
                  <a:schemeClr val="bg2"/>
                </a:solidFill>
              </a:rPr>
              <a:t>P.E.S.</a:t>
            </a:r>
            <a:endParaRPr lang="es-ES" sz="1300" dirty="0">
              <a:solidFill>
                <a:schemeClr val="bg2"/>
              </a:solidFill>
            </a:endParaRPr>
          </a:p>
        </p:txBody>
      </p:sp>
      <p:sp>
        <p:nvSpPr>
          <p:cNvPr id="84009" name="Rectangle 41" descr="Große Schachfelder"/>
          <p:cNvSpPr>
            <a:spLocks noChangeArrowheads="1"/>
          </p:cNvSpPr>
          <p:nvPr/>
        </p:nvSpPr>
        <p:spPr bwMode="auto">
          <a:xfrm>
            <a:off x="8945563" y="5876925"/>
            <a:ext cx="198437" cy="4318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tx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3" name="Rectangle 48"/>
          <p:cNvSpPr>
            <a:spLocks noChangeArrowheads="1"/>
          </p:cNvSpPr>
          <p:nvPr/>
        </p:nvSpPr>
        <p:spPr bwMode="auto">
          <a:xfrm>
            <a:off x="198438" y="1268413"/>
            <a:ext cx="3814762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34" name="Rectangle 49"/>
          <p:cNvSpPr>
            <a:spLocks noChangeArrowheads="1"/>
          </p:cNvSpPr>
          <p:nvPr/>
        </p:nvSpPr>
        <p:spPr bwMode="auto">
          <a:xfrm>
            <a:off x="360363" y="1341438"/>
            <a:ext cx="83883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/>
              <a:t>Operación con Trainguard MT en Modo Automático con nivel continuo de comunicación radio AM/CTC: Paso 8 </a:t>
            </a:r>
          </a:p>
          <a:p>
            <a:endParaRPr lang="es-ES" sz="1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 sz="1800"/>
              <a:t> Pruebas de la radio y CBTC (nocturnas)</a:t>
            </a:r>
          </a:p>
          <a:p>
            <a:pPr>
              <a:buFont typeface="Wingdings" pitchFamily="2" charset="2"/>
              <a:buChar char="à"/>
            </a:pPr>
            <a:r>
              <a:rPr lang="es-ES" sz="1800"/>
              <a:t> Puesta en marcha</a:t>
            </a:r>
          </a:p>
        </p:txBody>
      </p:sp>
      <p:sp>
        <p:nvSpPr>
          <p:cNvPr id="56335" name="Text Box 50"/>
          <p:cNvSpPr txBox="1">
            <a:spLocks noChangeArrowheads="1"/>
          </p:cNvSpPr>
          <p:nvPr/>
        </p:nvSpPr>
        <p:spPr bwMode="auto">
          <a:xfrm>
            <a:off x="5651500" y="2133600"/>
            <a:ext cx="1563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/>
              <a:t>TG MT WCU_ATP</a:t>
            </a:r>
          </a:p>
        </p:txBody>
      </p:sp>
      <p:sp>
        <p:nvSpPr>
          <p:cNvPr id="56336" name="Text Box 51"/>
          <p:cNvSpPr txBox="1">
            <a:spLocks noChangeArrowheads="1"/>
          </p:cNvSpPr>
          <p:nvPr/>
        </p:nvSpPr>
        <p:spPr bwMode="auto">
          <a:xfrm>
            <a:off x="4716463" y="2636838"/>
            <a:ext cx="10683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/>
              <a:t>TG MT ATS</a:t>
            </a:r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4284663" y="5373688"/>
            <a:ext cx="4805362" cy="433387"/>
          </a:xfrm>
          <a:prstGeom prst="rect">
            <a:avLst/>
          </a:prstGeom>
          <a:solidFill>
            <a:srgbClr val="CC000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265113" algn="l"/>
              </a:tabLst>
            </a:pPr>
            <a:r>
              <a:rPr lang="es-ES" sz="1800">
                <a:solidFill>
                  <a:srgbClr val="FFFFFF"/>
                </a:solidFill>
                <a:sym typeface="Wingdings" pitchFamily="2" charset="2"/>
              </a:rPr>
              <a:t>Renovación con Trainguard MT concluida</a:t>
            </a:r>
            <a:endParaRPr lang="es-ES" sz="1800">
              <a:solidFill>
                <a:srgbClr val="FFFFFF"/>
              </a:solidFill>
            </a:endParaRPr>
          </a:p>
        </p:txBody>
      </p:sp>
      <p:grpSp>
        <p:nvGrpSpPr>
          <p:cNvPr id="56338" name="Group 53"/>
          <p:cNvGrpSpPr>
            <a:grpSpLocks/>
          </p:cNvGrpSpPr>
          <p:nvPr/>
        </p:nvGrpSpPr>
        <p:grpSpPr bwMode="auto">
          <a:xfrm rot="8484175">
            <a:off x="1709738" y="4005263"/>
            <a:ext cx="2592387" cy="431800"/>
            <a:chOff x="620" y="2387"/>
            <a:chExt cx="2178" cy="272"/>
          </a:xfrm>
        </p:grpSpPr>
        <p:sp>
          <p:nvSpPr>
            <p:cNvPr id="56364" name="AutoShape 54"/>
            <p:cNvSpPr>
              <a:spLocks noChangeArrowheads="1"/>
            </p:cNvSpPr>
            <p:nvPr/>
          </p:nvSpPr>
          <p:spPr bwMode="auto">
            <a:xfrm flipH="1">
              <a:off x="1346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5" name="AutoShape 55"/>
            <p:cNvSpPr>
              <a:spLocks noChangeArrowheads="1"/>
            </p:cNvSpPr>
            <p:nvPr/>
          </p:nvSpPr>
          <p:spPr bwMode="auto">
            <a:xfrm flipH="1">
              <a:off x="1528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6" name="AutoShape 56"/>
            <p:cNvSpPr>
              <a:spLocks noChangeArrowheads="1"/>
            </p:cNvSpPr>
            <p:nvPr/>
          </p:nvSpPr>
          <p:spPr bwMode="auto">
            <a:xfrm flipH="1">
              <a:off x="1709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7" name="AutoShape 57"/>
            <p:cNvSpPr>
              <a:spLocks noChangeArrowheads="1"/>
            </p:cNvSpPr>
            <p:nvPr/>
          </p:nvSpPr>
          <p:spPr bwMode="auto">
            <a:xfrm flipH="1">
              <a:off x="1890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8" name="AutoShape 58"/>
            <p:cNvSpPr>
              <a:spLocks noChangeArrowheads="1"/>
            </p:cNvSpPr>
            <p:nvPr/>
          </p:nvSpPr>
          <p:spPr bwMode="auto">
            <a:xfrm flipH="1">
              <a:off x="2071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9" name="AutoShape 59"/>
            <p:cNvSpPr>
              <a:spLocks noChangeArrowheads="1"/>
            </p:cNvSpPr>
            <p:nvPr/>
          </p:nvSpPr>
          <p:spPr bwMode="auto">
            <a:xfrm flipH="1">
              <a:off x="2253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70" name="AutoShape 60"/>
            <p:cNvSpPr>
              <a:spLocks noChangeArrowheads="1"/>
            </p:cNvSpPr>
            <p:nvPr/>
          </p:nvSpPr>
          <p:spPr bwMode="auto">
            <a:xfrm flipH="1">
              <a:off x="2434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71" name="AutoShape 61"/>
            <p:cNvSpPr>
              <a:spLocks noChangeArrowheads="1"/>
            </p:cNvSpPr>
            <p:nvPr/>
          </p:nvSpPr>
          <p:spPr bwMode="auto">
            <a:xfrm flipH="1">
              <a:off x="2616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72" name="AutoShape 62"/>
            <p:cNvSpPr>
              <a:spLocks noChangeArrowheads="1"/>
            </p:cNvSpPr>
            <p:nvPr/>
          </p:nvSpPr>
          <p:spPr bwMode="auto">
            <a:xfrm flipH="1">
              <a:off x="1165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73" name="AutoShape 63"/>
            <p:cNvSpPr>
              <a:spLocks noChangeArrowheads="1"/>
            </p:cNvSpPr>
            <p:nvPr/>
          </p:nvSpPr>
          <p:spPr bwMode="auto">
            <a:xfrm flipH="1">
              <a:off x="983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74" name="AutoShape 64"/>
            <p:cNvSpPr>
              <a:spLocks noChangeArrowheads="1"/>
            </p:cNvSpPr>
            <p:nvPr/>
          </p:nvSpPr>
          <p:spPr bwMode="auto">
            <a:xfrm flipH="1">
              <a:off x="802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75" name="AutoShape 65"/>
            <p:cNvSpPr>
              <a:spLocks noChangeArrowheads="1"/>
            </p:cNvSpPr>
            <p:nvPr/>
          </p:nvSpPr>
          <p:spPr bwMode="auto">
            <a:xfrm flipH="1">
              <a:off x="620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6339" name="Group 66"/>
          <p:cNvGrpSpPr>
            <a:grpSpLocks/>
          </p:cNvGrpSpPr>
          <p:nvPr/>
        </p:nvGrpSpPr>
        <p:grpSpPr bwMode="auto">
          <a:xfrm>
            <a:off x="4287838" y="3027363"/>
            <a:ext cx="1457325" cy="2035175"/>
            <a:chOff x="3578" y="1919"/>
            <a:chExt cx="1224" cy="1282"/>
          </a:xfrm>
        </p:grpSpPr>
        <p:sp>
          <p:nvSpPr>
            <p:cNvPr id="56355" name="AutoShape 67"/>
            <p:cNvSpPr>
              <a:spLocks noChangeArrowheads="1"/>
            </p:cNvSpPr>
            <p:nvPr/>
          </p:nvSpPr>
          <p:spPr bwMode="auto">
            <a:xfrm rot="2645682" flipH="1">
              <a:off x="4099" y="2424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6" name="AutoShape 68"/>
            <p:cNvSpPr>
              <a:spLocks noChangeArrowheads="1"/>
            </p:cNvSpPr>
            <p:nvPr/>
          </p:nvSpPr>
          <p:spPr bwMode="auto">
            <a:xfrm rot="2645682" flipH="1">
              <a:off x="4230" y="2551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7" name="AutoShape 69"/>
            <p:cNvSpPr>
              <a:spLocks noChangeArrowheads="1"/>
            </p:cNvSpPr>
            <p:nvPr/>
          </p:nvSpPr>
          <p:spPr bwMode="auto">
            <a:xfrm rot="2645682" flipH="1">
              <a:off x="4360" y="267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8" name="AutoShape 70"/>
            <p:cNvSpPr>
              <a:spLocks noChangeArrowheads="1"/>
            </p:cNvSpPr>
            <p:nvPr/>
          </p:nvSpPr>
          <p:spPr bwMode="auto">
            <a:xfrm rot="2645682" flipH="1">
              <a:off x="4490" y="2803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9" name="AutoShape 71"/>
            <p:cNvSpPr>
              <a:spLocks noChangeArrowheads="1"/>
            </p:cNvSpPr>
            <p:nvPr/>
          </p:nvSpPr>
          <p:spPr bwMode="auto">
            <a:xfrm rot="2645682" flipH="1">
              <a:off x="4620" y="2929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0" name="AutoShape 72"/>
            <p:cNvSpPr>
              <a:spLocks noChangeArrowheads="1"/>
            </p:cNvSpPr>
            <p:nvPr/>
          </p:nvSpPr>
          <p:spPr bwMode="auto">
            <a:xfrm rot="2645682" flipH="1">
              <a:off x="3969" y="2298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1" name="AutoShape 73"/>
            <p:cNvSpPr>
              <a:spLocks noChangeArrowheads="1"/>
            </p:cNvSpPr>
            <p:nvPr/>
          </p:nvSpPr>
          <p:spPr bwMode="auto">
            <a:xfrm rot="2645682" flipH="1">
              <a:off x="3838" y="2172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2" name="AutoShape 74"/>
            <p:cNvSpPr>
              <a:spLocks noChangeArrowheads="1"/>
            </p:cNvSpPr>
            <p:nvPr/>
          </p:nvSpPr>
          <p:spPr bwMode="auto">
            <a:xfrm rot="2645682" flipH="1">
              <a:off x="3708" y="2046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63" name="AutoShape 75"/>
            <p:cNvSpPr>
              <a:spLocks noChangeArrowheads="1"/>
            </p:cNvSpPr>
            <p:nvPr/>
          </p:nvSpPr>
          <p:spPr bwMode="auto">
            <a:xfrm rot="2645682" flipH="1">
              <a:off x="3578" y="1919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6340" name="Text Box 76"/>
          <p:cNvSpPr txBox="1">
            <a:spLocks noChangeArrowheads="1"/>
          </p:cNvSpPr>
          <p:nvPr/>
        </p:nvSpPr>
        <p:spPr bwMode="auto">
          <a:xfrm>
            <a:off x="6659563" y="2565400"/>
            <a:ext cx="1922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300"/>
              <a:t>Nuevo Enclavamiento</a:t>
            </a:r>
          </a:p>
        </p:txBody>
      </p:sp>
      <p:grpSp>
        <p:nvGrpSpPr>
          <p:cNvPr id="56341" name="Group 53"/>
          <p:cNvGrpSpPr>
            <a:grpSpLocks/>
          </p:cNvGrpSpPr>
          <p:nvPr/>
        </p:nvGrpSpPr>
        <p:grpSpPr bwMode="auto">
          <a:xfrm rot="487939">
            <a:off x="4506913" y="3468688"/>
            <a:ext cx="4659312" cy="431800"/>
            <a:chOff x="620" y="2387"/>
            <a:chExt cx="2178" cy="272"/>
          </a:xfrm>
        </p:grpSpPr>
        <p:sp>
          <p:nvSpPr>
            <p:cNvPr id="56343" name="AutoShape 54"/>
            <p:cNvSpPr>
              <a:spLocks noChangeArrowheads="1"/>
            </p:cNvSpPr>
            <p:nvPr/>
          </p:nvSpPr>
          <p:spPr bwMode="auto">
            <a:xfrm flipH="1">
              <a:off x="1346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44" name="AutoShape 55"/>
            <p:cNvSpPr>
              <a:spLocks noChangeArrowheads="1"/>
            </p:cNvSpPr>
            <p:nvPr/>
          </p:nvSpPr>
          <p:spPr bwMode="auto">
            <a:xfrm flipH="1">
              <a:off x="1528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45" name="AutoShape 56"/>
            <p:cNvSpPr>
              <a:spLocks noChangeArrowheads="1"/>
            </p:cNvSpPr>
            <p:nvPr/>
          </p:nvSpPr>
          <p:spPr bwMode="auto">
            <a:xfrm flipH="1">
              <a:off x="1709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46" name="AutoShape 57"/>
            <p:cNvSpPr>
              <a:spLocks noChangeArrowheads="1"/>
            </p:cNvSpPr>
            <p:nvPr/>
          </p:nvSpPr>
          <p:spPr bwMode="auto">
            <a:xfrm flipH="1">
              <a:off x="1890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47" name="AutoShape 58"/>
            <p:cNvSpPr>
              <a:spLocks noChangeArrowheads="1"/>
            </p:cNvSpPr>
            <p:nvPr/>
          </p:nvSpPr>
          <p:spPr bwMode="auto">
            <a:xfrm flipH="1">
              <a:off x="2071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48" name="AutoShape 59"/>
            <p:cNvSpPr>
              <a:spLocks noChangeArrowheads="1"/>
            </p:cNvSpPr>
            <p:nvPr/>
          </p:nvSpPr>
          <p:spPr bwMode="auto">
            <a:xfrm flipH="1">
              <a:off x="2253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49" name="AutoShape 60"/>
            <p:cNvSpPr>
              <a:spLocks noChangeArrowheads="1"/>
            </p:cNvSpPr>
            <p:nvPr/>
          </p:nvSpPr>
          <p:spPr bwMode="auto">
            <a:xfrm flipH="1">
              <a:off x="2434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0" name="AutoShape 61"/>
            <p:cNvSpPr>
              <a:spLocks noChangeArrowheads="1"/>
            </p:cNvSpPr>
            <p:nvPr/>
          </p:nvSpPr>
          <p:spPr bwMode="auto">
            <a:xfrm flipH="1">
              <a:off x="2616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1" name="AutoShape 62"/>
            <p:cNvSpPr>
              <a:spLocks noChangeArrowheads="1"/>
            </p:cNvSpPr>
            <p:nvPr/>
          </p:nvSpPr>
          <p:spPr bwMode="auto">
            <a:xfrm flipH="1">
              <a:off x="1165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2" name="AutoShape 63"/>
            <p:cNvSpPr>
              <a:spLocks noChangeArrowheads="1"/>
            </p:cNvSpPr>
            <p:nvPr/>
          </p:nvSpPr>
          <p:spPr bwMode="auto">
            <a:xfrm flipH="1">
              <a:off x="983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3" name="AutoShape 64"/>
            <p:cNvSpPr>
              <a:spLocks noChangeArrowheads="1"/>
            </p:cNvSpPr>
            <p:nvPr/>
          </p:nvSpPr>
          <p:spPr bwMode="auto">
            <a:xfrm flipH="1">
              <a:off x="802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54" name="AutoShape 65"/>
            <p:cNvSpPr>
              <a:spLocks noChangeArrowheads="1"/>
            </p:cNvSpPr>
            <p:nvPr/>
          </p:nvSpPr>
          <p:spPr bwMode="auto">
            <a:xfrm flipH="1">
              <a:off x="620" y="2387"/>
              <a:ext cx="182" cy="272"/>
            </a:xfrm>
            <a:prstGeom prst="moon">
              <a:avLst>
                <a:gd name="adj" fmla="val 50000"/>
              </a:avLst>
            </a:prstGeom>
            <a:solidFill>
              <a:srgbClr val="3366AA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396875" y="806450"/>
            <a:ext cx="575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permite renovaciones sencillas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2" grpId="0" animBg="1"/>
      <p:bldP spid="84009" grpId="0" animBg="1"/>
      <p:bldP spid="84020" grpId="0" animBg="1"/>
      <p:bldP spid="840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9475" y="1557338"/>
            <a:ext cx="3457575" cy="4886325"/>
          </a:xfrm>
        </p:spPr>
        <p:txBody>
          <a:bodyPr/>
          <a:lstStyle/>
          <a:p>
            <a:pPr marL="533400" lvl="1" indent="-354013" eaLnBrk="1" hangingPunct="1">
              <a:defRPr/>
            </a:pPr>
            <a:endParaRPr lang="es-ES" sz="1600" dirty="0" smtClean="0"/>
          </a:p>
          <a:p>
            <a:pPr marL="533400" lvl="1" indent="-354013" eaLnBrk="1" hangingPunct="1">
              <a:buFont typeface="Wingdings" pitchFamily="2" charset="2"/>
              <a:buNone/>
              <a:defRPr/>
            </a:pPr>
            <a:r>
              <a:rPr lang="es-ES" sz="1600" dirty="0" smtClean="0"/>
              <a:t>Probar la configuración completa</a:t>
            </a:r>
          </a:p>
          <a:p>
            <a:pPr marL="533400" lvl="1" indent="-354013" eaLnBrk="1" hangingPunct="1">
              <a:buFont typeface="Wingdings" pitchFamily="2" charset="2"/>
              <a:buNone/>
              <a:defRPr/>
            </a:pPr>
            <a:endParaRPr lang="es-ES" sz="1600" dirty="0" smtClean="0"/>
          </a:p>
          <a:p>
            <a:pPr marL="533400" lvl="1" indent="-354013" eaLnBrk="1" hangingPunct="1">
              <a:buFont typeface="Wingdings" pitchFamily="2" charset="2"/>
              <a:buNone/>
              <a:defRPr/>
            </a:pPr>
            <a:r>
              <a:rPr lang="es-ES" sz="1600" dirty="0" smtClean="0"/>
              <a:t>Demostrar la estabilidad del sistema </a:t>
            </a:r>
          </a:p>
          <a:p>
            <a:pPr marL="533400" lvl="1" indent="-354013" eaLnBrk="1" hangingPunct="1">
              <a:buFont typeface="Wingdings" pitchFamily="2" charset="2"/>
              <a:buNone/>
              <a:defRPr/>
            </a:pPr>
            <a:endParaRPr lang="es-ES" sz="1600" dirty="0" smtClean="0"/>
          </a:p>
          <a:p>
            <a:pPr marL="533400" lvl="1" indent="-354013" eaLnBrk="1" hangingPunct="1">
              <a:buFont typeface="Wingdings" pitchFamily="2" charset="2"/>
              <a:buNone/>
              <a:defRPr/>
            </a:pPr>
            <a:r>
              <a:rPr lang="es-ES" sz="1600" dirty="0" smtClean="0"/>
              <a:t>Probar la compatibilidad</a:t>
            </a:r>
          </a:p>
          <a:p>
            <a:pPr marL="173038" lvl="1" indent="0" eaLnBrk="1" hangingPunct="1">
              <a:buFont typeface="Wingdings" pitchFamily="2" charset="2"/>
              <a:buNone/>
              <a:defRPr/>
            </a:pPr>
            <a:endParaRPr lang="es-ES" sz="1600" dirty="0" smtClean="0"/>
          </a:p>
          <a:p>
            <a:pPr marL="173038" lvl="1" indent="0" eaLnBrk="1" hangingPunct="1">
              <a:buFont typeface="Wingdings" pitchFamily="2" charset="2"/>
              <a:buNone/>
              <a:defRPr/>
            </a:pPr>
            <a:r>
              <a:rPr lang="es-ES" sz="1600" dirty="0" smtClean="0"/>
              <a:t>Simular y optimizar las premisas de las pruebas y puesta en servicio</a:t>
            </a:r>
          </a:p>
          <a:p>
            <a:pPr marL="173038" lvl="1" indent="0" eaLnBrk="1" hangingPunct="1">
              <a:buFont typeface="Wingdings" pitchFamily="2" charset="2"/>
              <a:buNone/>
              <a:defRPr/>
            </a:pPr>
            <a:endParaRPr lang="es-ES" sz="1600" dirty="0" smtClean="0"/>
          </a:p>
          <a:p>
            <a:pPr marL="173038" lvl="1" indent="0" eaLnBrk="1" hangingPunct="1">
              <a:buFont typeface="Wingdings" pitchFamily="2" charset="2"/>
              <a:buNone/>
              <a:defRPr/>
            </a:pPr>
            <a:r>
              <a:rPr lang="es-ES" sz="1600" dirty="0" smtClean="0"/>
              <a:t>Reducir los tiempos de pruebas y puesta en servicio</a:t>
            </a:r>
          </a:p>
          <a:p>
            <a:pPr marL="533400" lvl="1" indent="-354013" eaLnBrk="1" hangingPunct="1">
              <a:buFont typeface="Wingdings" pitchFamily="2" charset="2"/>
              <a:buNone/>
              <a:defRPr/>
            </a:pPr>
            <a:endParaRPr lang="es-ES" sz="1600" dirty="0" smtClean="0"/>
          </a:p>
          <a:p>
            <a:pPr marL="533400" lvl="1" indent="-354013" eaLnBrk="1" hangingPunct="1">
              <a:buFont typeface="Wingdings" pitchFamily="2" charset="2"/>
              <a:buNone/>
              <a:defRPr/>
            </a:pPr>
            <a:r>
              <a:rPr lang="es-ES" sz="1600" dirty="0" smtClean="0"/>
              <a:t>Asegurar la calidad final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404813" y="288925"/>
            <a:ext cx="4592637" cy="811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mtClean="0"/>
              <a:t>Los beneficios del Test center</a:t>
            </a:r>
          </a:p>
        </p:txBody>
      </p:sp>
      <p:pic>
        <p:nvPicPr>
          <p:cNvPr id="57348" name="Picture 4" descr="03FBr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773238"/>
            <a:ext cx="21605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07950" y="1916113"/>
            <a:ext cx="3497263" cy="3851275"/>
            <a:chOff x="1837" y="1230"/>
            <a:chExt cx="2203" cy="2608"/>
          </a:xfrm>
        </p:grpSpPr>
        <p:sp>
          <p:nvSpPr>
            <p:cNvPr id="57350" name="AutoShape 10"/>
            <p:cNvSpPr>
              <a:spLocks noChangeArrowheads="1"/>
            </p:cNvSpPr>
            <p:nvPr/>
          </p:nvSpPr>
          <p:spPr bwMode="auto">
            <a:xfrm>
              <a:off x="1866" y="1230"/>
              <a:ext cx="2108" cy="480"/>
            </a:xfrm>
            <a:prstGeom prst="chevron">
              <a:avLst>
                <a:gd name="adj" fmla="val 109792"/>
              </a:avLst>
            </a:prstGeom>
            <a:gradFill rotWithShape="0">
              <a:gsLst>
                <a:gs pos="0">
                  <a:srgbClr val="08FC1F"/>
                </a:gs>
                <a:gs pos="100000">
                  <a:srgbClr val="FFFF85"/>
                </a:gs>
              </a:gsLst>
              <a:lin ang="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51" name="AutoShape 11"/>
            <p:cNvSpPr>
              <a:spLocks noChangeArrowheads="1"/>
            </p:cNvSpPr>
            <p:nvPr/>
          </p:nvSpPr>
          <p:spPr bwMode="auto">
            <a:xfrm>
              <a:off x="2762" y="1758"/>
              <a:ext cx="1220" cy="480"/>
            </a:xfrm>
            <a:prstGeom prst="chevron">
              <a:avLst>
                <a:gd name="adj" fmla="val 63542"/>
              </a:avLst>
            </a:prstGeom>
            <a:gradFill rotWithShape="0">
              <a:gsLst>
                <a:gs pos="0">
                  <a:srgbClr val="08FC1F"/>
                </a:gs>
                <a:gs pos="100000">
                  <a:srgbClr val="FFFF85"/>
                </a:gs>
              </a:gsLst>
              <a:lin ang="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52" name="AutoShape 12"/>
            <p:cNvSpPr>
              <a:spLocks noChangeArrowheads="1"/>
            </p:cNvSpPr>
            <p:nvPr/>
          </p:nvSpPr>
          <p:spPr bwMode="auto">
            <a:xfrm>
              <a:off x="2762" y="2286"/>
              <a:ext cx="1220" cy="480"/>
            </a:xfrm>
            <a:prstGeom prst="chevron">
              <a:avLst>
                <a:gd name="adj" fmla="val 63542"/>
              </a:avLst>
            </a:prstGeom>
            <a:gradFill rotWithShape="0">
              <a:gsLst>
                <a:gs pos="0">
                  <a:srgbClr val="08FC1F"/>
                </a:gs>
                <a:gs pos="100000">
                  <a:srgbClr val="FFFF85"/>
                </a:gs>
              </a:gsLst>
              <a:lin ang="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53" name="AutoShape 13"/>
            <p:cNvSpPr>
              <a:spLocks noChangeArrowheads="1"/>
            </p:cNvSpPr>
            <p:nvPr/>
          </p:nvSpPr>
          <p:spPr bwMode="auto">
            <a:xfrm>
              <a:off x="2762" y="2822"/>
              <a:ext cx="1220" cy="480"/>
            </a:xfrm>
            <a:prstGeom prst="chevron">
              <a:avLst>
                <a:gd name="adj" fmla="val 63542"/>
              </a:avLst>
            </a:prstGeom>
            <a:gradFill rotWithShape="0">
              <a:gsLst>
                <a:gs pos="0">
                  <a:srgbClr val="08FC1F"/>
                </a:gs>
                <a:gs pos="100000">
                  <a:srgbClr val="FFFF85"/>
                </a:gs>
              </a:gsLst>
              <a:lin ang="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54" name="AutoShape 14"/>
            <p:cNvSpPr>
              <a:spLocks noChangeArrowheads="1"/>
            </p:cNvSpPr>
            <p:nvPr/>
          </p:nvSpPr>
          <p:spPr bwMode="auto">
            <a:xfrm>
              <a:off x="1866" y="3358"/>
              <a:ext cx="2100" cy="480"/>
            </a:xfrm>
            <a:prstGeom prst="chevron">
              <a:avLst>
                <a:gd name="adj" fmla="val 109375"/>
              </a:avLst>
            </a:prstGeom>
            <a:gradFill rotWithShape="0">
              <a:gsLst>
                <a:gs pos="0">
                  <a:srgbClr val="08FC1F"/>
                </a:gs>
                <a:gs pos="100000">
                  <a:srgbClr val="FFFF85"/>
                </a:gs>
              </a:gsLst>
              <a:lin ang="0" scaled="1"/>
            </a:gra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55" name="Text Box 15"/>
            <p:cNvSpPr txBox="1">
              <a:spLocks noChangeArrowheads="1"/>
            </p:cNvSpPr>
            <p:nvPr/>
          </p:nvSpPr>
          <p:spPr bwMode="auto">
            <a:xfrm>
              <a:off x="2533" y="1363"/>
              <a:ext cx="1089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762000" eaLnBrk="0" hangingPunct="0"/>
              <a:r>
                <a:rPr lang="de-DE" sz="1100"/>
                <a:t>Product Test</a:t>
              </a:r>
              <a:endParaRPr lang="de-DE" sz="1200">
                <a:latin typeface="Arial Narrow" pitchFamily="34" charset="0"/>
              </a:endParaRPr>
            </a:p>
          </p:txBody>
        </p:sp>
        <p:sp>
          <p:nvSpPr>
            <p:cNvPr id="57356" name="Text Box 16"/>
            <p:cNvSpPr txBox="1">
              <a:spLocks noChangeArrowheads="1"/>
            </p:cNvSpPr>
            <p:nvPr/>
          </p:nvSpPr>
          <p:spPr bwMode="auto">
            <a:xfrm>
              <a:off x="2935" y="1894"/>
              <a:ext cx="1089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762000" eaLnBrk="0" hangingPunct="0"/>
              <a:r>
                <a:rPr lang="de-DE" sz="1100"/>
                <a:t>Integration Tes</a:t>
              </a:r>
              <a:r>
                <a:rPr lang="de-DE" sz="1200"/>
                <a:t>t</a:t>
              </a:r>
            </a:p>
          </p:txBody>
        </p:sp>
        <p:sp>
          <p:nvSpPr>
            <p:cNvPr id="57357" name="Text Box 17"/>
            <p:cNvSpPr txBox="1">
              <a:spLocks noChangeArrowheads="1"/>
            </p:cNvSpPr>
            <p:nvPr/>
          </p:nvSpPr>
          <p:spPr bwMode="auto">
            <a:xfrm>
              <a:off x="2943" y="2435"/>
              <a:ext cx="1089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762000" eaLnBrk="0" hangingPunct="0"/>
              <a:r>
                <a:rPr lang="de-DE" sz="1100"/>
                <a:t>Overall System Test</a:t>
              </a:r>
            </a:p>
          </p:txBody>
        </p:sp>
        <p:sp>
          <p:nvSpPr>
            <p:cNvPr id="57358" name="Text Box 18"/>
            <p:cNvSpPr txBox="1">
              <a:spLocks noChangeArrowheads="1"/>
            </p:cNvSpPr>
            <p:nvPr/>
          </p:nvSpPr>
          <p:spPr bwMode="auto">
            <a:xfrm>
              <a:off x="2951" y="2972"/>
              <a:ext cx="1089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762000" eaLnBrk="0" hangingPunct="0"/>
              <a:r>
                <a:rPr lang="de-DE" sz="1100"/>
                <a:t>Delivery Test</a:t>
              </a:r>
              <a:endParaRPr lang="de-DE" sz="1200">
                <a:latin typeface="Arial Narrow" pitchFamily="34" charset="0"/>
              </a:endParaRPr>
            </a:p>
          </p:txBody>
        </p:sp>
        <p:sp>
          <p:nvSpPr>
            <p:cNvPr id="57359" name="Text Box 19"/>
            <p:cNvSpPr txBox="1">
              <a:spLocks noChangeArrowheads="1"/>
            </p:cNvSpPr>
            <p:nvPr/>
          </p:nvSpPr>
          <p:spPr bwMode="auto">
            <a:xfrm>
              <a:off x="2549" y="3508"/>
              <a:ext cx="1089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762000" eaLnBrk="0" hangingPunct="0"/>
              <a:r>
                <a:rPr lang="de-DE" sz="1100"/>
                <a:t>Reproduction of  faults</a:t>
              </a:r>
            </a:p>
          </p:txBody>
        </p:sp>
        <p:sp>
          <p:nvSpPr>
            <p:cNvPr id="57360" name="AutoShape 20"/>
            <p:cNvSpPr>
              <a:spLocks noChangeArrowheads="1"/>
            </p:cNvSpPr>
            <p:nvPr/>
          </p:nvSpPr>
          <p:spPr bwMode="auto">
            <a:xfrm>
              <a:off x="1866" y="1766"/>
              <a:ext cx="1104" cy="472"/>
            </a:xfrm>
            <a:prstGeom prst="homePlate">
              <a:avLst>
                <a:gd name="adj" fmla="val 58475"/>
              </a:avLst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61" name="AutoShape 21"/>
            <p:cNvSpPr>
              <a:spLocks noChangeArrowheads="1"/>
            </p:cNvSpPr>
            <p:nvPr/>
          </p:nvSpPr>
          <p:spPr bwMode="auto">
            <a:xfrm>
              <a:off x="1866" y="2294"/>
              <a:ext cx="1104" cy="472"/>
            </a:xfrm>
            <a:prstGeom prst="homePlate">
              <a:avLst>
                <a:gd name="adj" fmla="val 58475"/>
              </a:avLst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62" name="AutoShape 22"/>
            <p:cNvSpPr>
              <a:spLocks noChangeArrowheads="1"/>
            </p:cNvSpPr>
            <p:nvPr/>
          </p:nvSpPr>
          <p:spPr bwMode="auto">
            <a:xfrm>
              <a:off x="1866" y="2830"/>
              <a:ext cx="1104" cy="472"/>
            </a:xfrm>
            <a:prstGeom prst="homePlate">
              <a:avLst>
                <a:gd name="adj" fmla="val 58475"/>
              </a:avLst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63" name="Rectangle 23"/>
            <p:cNvSpPr>
              <a:spLocks noChangeArrowheads="1"/>
            </p:cNvSpPr>
            <p:nvPr/>
          </p:nvSpPr>
          <p:spPr bwMode="auto">
            <a:xfrm>
              <a:off x="1866" y="2158"/>
              <a:ext cx="832" cy="256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64" name="Rectangle 24"/>
            <p:cNvSpPr>
              <a:spLocks noChangeArrowheads="1"/>
            </p:cNvSpPr>
            <p:nvPr/>
          </p:nvSpPr>
          <p:spPr bwMode="auto">
            <a:xfrm>
              <a:off x="1866" y="2654"/>
              <a:ext cx="848" cy="256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7365" name="Text Box 25"/>
            <p:cNvSpPr txBox="1">
              <a:spLocks noChangeArrowheads="1"/>
            </p:cNvSpPr>
            <p:nvPr/>
          </p:nvSpPr>
          <p:spPr bwMode="auto">
            <a:xfrm>
              <a:off x="1837" y="2426"/>
              <a:ext cx="1089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762000" eaLnBrk="0" hangingPunct="0"/>
              <a:r>
                <a:rPr lang="de-DE" sz="1600">
                  <a:solidFill>
                    <a:schemeClr val="bg1"/>
                  </a:solidFill>
                </a:rPr>
                <a:t>System Test</a:t>
              </a:r>
              <a:endParaRPr lang="de-DE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964612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" sz="4800" i="0" dirty="0">
                <a:solidFill>
                  <a:srgbClr val="336699"/>
                </a:solidFill>
                <a:cs typeface="Arial" pitchFamily="34" charset="0"/>
              </a:rPr>
              <a:t>Proyectos de renovación</a:t>
            </a:r>
          </a:p>
          <a:p>
            <a:pPr algn="ctr" eaLnBrk="0" hangingPunct="0">
              <a:spcBef>
                <a:spcPct val="50000"/>
              </a:spcBef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" sz="4800" i="0" dirty="0">
                <a:solidFill>
                  <a:srgbClr val="336699"/>
                </a:solidFill>
                <a:cs typeface="Arial" pitchFamily="34" charset="0"/>
              </a:rPr>
              <a:t>con CBTC</a:t>
            </a:r>
          </a:p>
          <a:p>
            <a:pPr marL="0" lvl="1" algn="ctr" eaLnBrk="0" hangingPunct="0">
              <a:spcBef>
                <a:spcPct val="50000"/>
              </a:spcBef>
              <a:buClr>
                <a:srgbClr val="336699"/>
              </a:buClr>
              <a:buSzPct val="70000"/>
            </a:pPr>
            <a:r>
              <a:rPr lang="es-ES" sz="2000" b="0" i="0" dirty="0">
                <a:cs typeface="Arial" pitchFamily="34" charset="0"/>
              </a:rPr>
              <a:t> </a:t>
            </a:r>
          </a:p>
          <a:p>
            <a:pPr marL="0" lvl="1" algn="ctr" eaLnBrk="0" hangingPunct="0">
              <a:spcBef>
                <a:spcPct val="50000"/>
              </a:spcBef>
              <a:buClr>
                <a:srgbClr val="336699"/>
              </a:buClr>
              <a:buSzPct val="70000"/>
            </a:pPr>
            <a:endParaRPr lang="es-ES" sz="2000" b="0" i="0" dirty="0">
              <a:cs typeface="Arial" pitchFamily="34" charset="0"/>
            </a:endParaRPr>
          </a:p>
          <a:p>
            <a:pPr marL="0" lvl="1" algn="ctr" eaLnBrk="0" hangingPunct="0">
              <a:spcBef>
                <a:spcPct val="50000"/>
              </a:spcBef>
              <a:buClr>
                <a:srgbClr val="336699"/>
              </a:buClr>
              <a:buSzPct val="70000"/>
            </a:pPr>
            <a:endParaRPr lang="es-ES" sz="2000" b="0" i="0" dirty="0">
              <a:cs typeface="Arial" pitchFamily="34" charset="0"/>
            </a:endParaRPr>
          </a:p>
          <a:p>
            <a:pPr marL="0" lvl="1" algn="ctr" eaLnBrk="0" hangingPunct="0">
              <a:spcBef>
                <a:spcPct val="50000"/>
              </a:spcBef>
              <a:buClr>
                <a:srgbClr val="336699"/>
              </a:buClr>
              <a:buSzPct val="70000"/>
            </a:pPr>
            <a:r>
              <a:rPr lang="es-ES" sz="2000" i="0" dirty="0">
                <a:cs typeface="Arial" pitchFamily="34" charset="0"/>
              </a:rPr>
              <a:t>Siemens tiene la mayor experiencia </a:t>
            </a:r>
            <a:r>
              <a:rPr lang="es-ES" sz="2000" i="0" dirty="0" smtClean="0">
                <a:cs typeface="Arial" pitchFamily="34" charset="0"/>
              </a:rPr>
              <a:t>a </a:t>
            </a:r>
            <a:r>
              <a:rPr lang="es-ES" sz="2000" i="0" dirty="0">
                <a:cs typeface="Arial" pitchFamily="34" charset="0"/>
              </a:rPr>
              <a:t>nivel mundial en proyectos de renovación y migración de líneas de metro pesado con el sistema de control automático de tren ATC más puntero, el CBTC</a:t>
            </a:r>
          </a:p>
          <a:p>
            <a:pPr marL="0" lvl="1" algn="ctr" eaLnBrk="0" hangingPunct="0">
              <a:spcBef>
                <a:spcPct val="50000"/>
              </a:spcBef>
              <a:buClr>
                <a:srgbClr val="336699"/>
              </a:buClr>
              <a:buSzPct val="70000"/>
            </a:pPr>
            <a:r>
              <a:rPr lang="es-ES" sz="2000" i="0" dirty="0">
                <a:cs typeface="Arial" pitchFamily="34" charset="0"/>
              </a:rPr>
              <a:t> 235 trenes y 115 km de líneas ya actualizados </a:t>
            </a:r>
          </a:p>
          <a:p>
            <a:pPr marL="0" lvl="1" algn="ctr" eaLnBrk="0" hangingPunct="0">
              <a:spcBef>
                <a:spcPct val="50000"/>
              </a:spcBef>
              <a:buClr>
                <a:srgbClr val="336699"/>
              </a:buClr>
              <a:buSzPct val="70000"/>
            </a:pPr>
            <a:r>
              <a:rPr lang="es-ES" sz="2000" i="0" dirty="0">
                <a:cs typeface="Arial" pitchFamily="34" charset="0"/>
              </a:rPr>
              <a:t>Más de 555  trenes y de 395 km en fase de actualización</a:t>
            </a:r>
          </a:p>
          <a:p>
            <a:pPr algn="ctr" eaLnBrk="0" hangingPunct="0">
              <a:spcBef>
                <a:spcPct val="50000"/>
              </a:spcBef>
              <a:buClr>
                <a:srgbClr val="336699"/>
              </a:buClr>
              <a:buSzPct val="70000"/>
              <a:buFont typeface="Wingdings" pitchFamily="2" charset="2"/>
              <a:buNone/>
            </a:pPr>
            <a:endParaRPr lang="es-ES" sz="4800" i="0" dirty="0">
              <a:solidFill>
                <a:srgbClr val="336699"/>
              </a:solidFill>
              <a:cs typeface="Arial" pitchFamily="34" charset="0"/>
            </a:endParaRPr>
          </a:p>
        </p:txBody>
      </p:sp>
      <p:pic>
        <p:nvPicPr>
          <p:cNvPr id="58371" name="Picture 3" descr="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284538"/>
            <a:ext cx="1692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7894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056437" cy="811213"/>
          </a:xfrm>
        </p:spPr>
        <p:txBody>
          <a:bodyPr/>
          <a:lstStyle/>
          <a:p>
            <a:pPr eaLnBrk="1" hangingPunct="1"/>
            <a:r>
              <a:rPr lang="es-ES" smtClean="0"/>
              <a:t> </a:t>
            </a:r>
            <a:br>
              <a:rPr lang="es-ES" smtClean="0"/>
            </a:br>
            <a:r>
              <a:rPr lang="es-ES" smtClean="0"/>
              <a:t>Proyectos de renovación con CBTC de Siemens</a:t>
            </a:r>
          </a:p>
        </p:txBody>
      </p:sp>
      <p:pic>
        <p:nvPicPr>
          <p:cNvPr id="61444" name="Picture 4" descr="02Welt grua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39750" y="1562100"/>
            <a:ext cx="8135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Oval 5"/>
          <p:cNvSpPr>
            <a:spLocks noChangeAspect="1" noChangeArrowheads="1"/>
          </p:cNvSpPr>
          <p:nvPr/>
        </p:nvSpPr>
        <p:spPr bwMode="auto">
          <a:xfrm>
            <a:off x="2540000" y="3333750"/>
            <a:ext cx="87313" cy="95250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755650" y="2781300"/>
            <a:ext cx="1403350" cy="355600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>
            <a:spAutoFit/>
          </a:bodyPr>
          <a:lstStyle/>
          <a:p>
            <a:pPr algn="ctr" defTabSz="661988" eaLnBrk="0" hangingPunct="0">
              <a:lnSpc>
                <a:spcPct val="90000"/>
              </a:lnSpc>
            </a:pPr>
            <a:r>
              <a:rPr lang="de-DE">
                <a:solidFill>
                  <a:schemeClr val="bg2"/>
                </a:solidFill>
              </a:rPr>
              <a:t>New York Canarsie Line / PATH</a:t>
            </a:r>
            <a:endParaRPr lang="en-GB">
              <a:solidFill>
                <a:schemeClr val="bg2"/>
              </a:solidFill>
            </a:endParaRPr>
          </a:p>
        </p:txBody>
      </p:sp>
      <p:cxnSp>
        <p:nvCxnSpPr>
          <p:cNvPr id="61447" name="AutoShape 11"/>
          <p:cNvCxnSpPr>
            <a:cxnSpLocks noChangeShapeType="1"/>
            <a:stCxn id="61446" idx="2"/>
            <a:endCxn id="61445" idx="0"/>
          </p:cNvCxnSpPr>
          <p:nvPr/>
        </p:nvCxnSpPr>
        <p:spPr bwMode="auto">
          <a:xfrm rot="16200000" flipH="1">
            <a:off x="1922463" y="2671762"/>
            <a:ext cx="196850" cy="1127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sp>
        <p:nvSpPr>
          <p:cNvPr id="61448" name="Rectangle 14"/>
          <p:cNvSpPr>
            <a:spLocks noChangeArrowheads="1"/>
          </p:cNvSpPr>
          <p:nvPr/>
        </p:nvSpPr>
        <p:spPr bwMode="auto">
          <a:xfrm>
            <a:off x="2627313" y="2781300"/>
            <a:ext cx="1438275" cy="377825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/>
          <a:lstStyle/>
          <a:p>
            <a:pPr algn="ctr" defTabSz="661988" eaLnBrk="0" hangingPunct="0">
              <a:lnSpc>
                <a:spcPct val="90000"/>
              </a:lnSpc>
            </a:pPr>
            <a:r>
              <a:rPr lang="en-GB">
                <a:solidFill>
                  <a:schemeClr val="bg2"/>
                </a:solidFill>
              </a:rPr>
              <a:t>Paris L1 &amp; OCTYS Program (L3-5-9-10-12)</a:t>
            </a:r>
          </a:p>
        </p:txBody>
      </p:sp>
      <p:sp>
        <p:nvSpPr>
          <p:cNvPr id="61449" name="Oval 15"/>
          <p:cNvSpPr>
            <a:spLocks noChangeAspect="1" noChangeArrowheads="1"/>
          </p:cNvSpPr>
          <p:nvPr/>
        </p:nvSpPr>
        <p:spPr bwMode="auto">
          <a:xfrm>
            <a:off x="4352925" y="3033713"/>
            <a:ext cx="85725" cy="95250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61450" name="AutoShape 16"/>
          <p:cNvCxnSpPr>
            <a:cxnSpLocks noChangeShapeType="1"/>
            <a:stCxn id="61448" idx="3"/>
            <a:endCxn id="61449" idx="2"/>
          </p:cNvCxnSpPr>
          <p:nvPr/>
        </p:nvCxnSpPr>
        <p:spPr bwMode="auto">
          <a:xfrm>
            <a:off x="4065588" y="2970213"/>
            <a:ext cx="287337" cy="111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sp>
        <p:nvSpPr>
          <p:cNvPr id="61451" name="Rectangle 27"/>
          <p:cNvSpPr>
            <a:spLocks noChangeArrowheads="1"/>
          </p:cNvSpPr>
          <p:nvPr/>
        </p:nvSpPr>
        <p:spPr bwMode="auto">
          <a:xfrm>
            <a:off x="6119813" y="2708275"/>
            <a:ext cx="1404937" cy="250825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/>
          <a:lstStyle/>
          <a:p>
            <a:pPr algn="ctr" defTabSz="661988" eaLnBrk="0" hangingPunct="0">
              <a:lnSpc>
                <a:spcPct val="90000"/>
              </a:lnSpc>
            </a:pPr>
            <a:r>
              <a:rPr lang="en-GB">
                <a:solidFill>
                  <a:schemeClr val="bg2"/>
                </a:solidFill>
              </a:rPr>
              <a:t>Budapest M2</a:t>
            </a:r>
          </a:p>
        </p:txBody>
      </p:sp>
      <p:sp>
        <p:nvSpPr>
          <p:cNvPr id="61452" name="Oval 28"/>
          <p:cNvSpPr>
            <a:spLocks noChangeAspect="1" noChangeArrowheads="1"/>
          </p:cNvSpPr>
          <p:nvPr/>
        </p:nvSpPr>
        <p:spPr bwMode="auto">
          <a:xfrm>
            <a:off x="4679950" y="3068638"/>
            <a:ext cx="88900" cy="96837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61453" name="AutoShape 29"/>
          <p:cNvCxnSpPr>
            <a:cxnSpLocks noChangeShapeType="1"/>
            <a:stCxn id="61451" idx="1"/>
            <a:endCxn id="61452" idx="6"/>
          </p:cNvCxnSpPr>
          <p:nvPr/>
        </p:nvCxnSpPr>
        <p:spPr bwMode="auto">
          <a:xfrm rot="10800000" flipV="1">
            <a:off x="4768850" y="2833688"/>
            <a:ext cx="1350963" cy="284162"/>
          </a:xfrm>
          <a:prstGeom prst="bentConnector3">
            <a:avLst>
              <a:gd name="adj1" fmla="val 49940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pic>
        <p:nvPicPr>
          <p:cNvPr id="61454" name="Picture 50" descr="budapest1"/>
          <p:cNvPicPr preferRelativeResize="0">
            <a:picLocks noChangeArrowheads="1"/>
          </p:cNvPicPr>
          <p:nvPr/>
        </p:nvPicPr>
        <p:blipFill>
          <a:blip r:embed="rId4" cstate="print">
            <a:lum bright="8000" contrast="-26000"/>
          </a:blip>
          <a:srcRect/>
          <a:stretch>
            <a:fillRect/>
          </a:stretch>
        </p:blipFill>
        <p:spPr bwMode="auto">
          <a:xfrm>
            <a:off x="6119813" y="1844675"/>
            <a:ext cx="1403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52" descr="DSCN0346"/>
          <p:cNvPicPr>
            <a:picLocks noChangeAspect="1" noChangeArrowheads="1"/>
          </p:cNvPicPr>
          <p:nvPr/>
        </p:nvPicPr>
        <p:blipFill>
          <a:blip r:embed="rId5" cstate="print">
            <a:lum bright="8000" contrast="-26000"/>
          </a:blip>
          <a:srcRect/>
          <a:stretch>
            <a:fillRect/>
          </a:stretch>
        </p:blipFill>
        <p:spPr bwMode="auto">
          <a:xfrm>
            <a:off x="2627313" y="3141663"/>
            <a:ext cx="1439862" cy="938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56" name="Rectangle 53"/>
          <p:cNvSpPr>
            <a:spLocks noChangeArrowheads="1"/>
          </p:cNvSpPr>
          <p:nvPr/>
        </p:nvSpPr>
        <p:spPr bwMode="auto">
          <a:xfrm>
            <a:off x="7272338" y="4400550"/>
            <a:ext cx="1331912" cy="250825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/>
          <a:lstStyle/>
          <a:p>
            <a:pPr algn="ctr" defTabSz="661988" eaLnBrk="0" hangingPunct="0">
              <a:lnSpc>
                <a:spcPct val="90000"/>
              </a:lnSpc>
            </a:pPr>
            <a:r>
              <a:rPr lang="en-GB">
                <a:solidFill>
                  <a:schemeClr val="bg2"/>
                </a:solidFill>
              </a:rPr>
              <a:t>Hong – Kong SCL</a:t>
            </a:r>
          </a:p>
        </p:txBody>
      </p:sp>
      <p:sp>
        <p:nvSpPr>
          <p:cNvPr id="61457" name="Oval 54"/>
          <p:cNvSpPr>
            <a:spLocks noChangeAspect="1" noChangeArrowheads="1"/>
          </p:cNvSpPr>
          <p:nvPr/>
        </p:nvSpPr>
        <p:spPr bwMode="auto">
          <a:xfrm>
            <a:off x="6588125" y="3824288"/>
            <a:ext cx="88900" cy="96837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61458" name="AutoShape 55"/>
          <p:cNvCxnSpPr>
            <a:cxnSpLocks noChangeShapeType="1"/>
            <a:stCxn id="61456" idx="0"/>
            <a:endCxn id="61457" idx="6"/>
          </p:cNvCxnSpPr>
          <p:nvPr/>
        </p:nvCxnSpPr>
        <p:spPr bwMode="auto">
          <a:xfrm rot="5400000" flipH="1">
            <a:off x="7044532" y="3505993"/>
            <a:ext cx="527050" cy="1262063"/>
          </a:xfrm>
          <a:prstGeom prst="bentConnector2">
            <a:avLst/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pic>
        <p:nvPicPr>
          <p:cNvPr id="61459" name="Picture 56" descr="Function Hong-Kong"/>
          <p:cNvPicPr>
            <a:picLocks noChangeAspect="1" noChangeArrowheads="1"/>
          </p:cNvPicPr>
          <p:nvPr/>
        </p:nvPicPr>
        <p:blipFill>
          <a:blip r:embed="rId6" cstate="print">
            <a:lum bright="8000" contrast="-26000"/>
          </a:blip>
          <a:srcRect/>
          <a:stretch>
            <a:fillRect/>
          </a:stretch>
        </p:blipFill>
        <p:spPr bwMode="auto">
          <a:xfrm>
            <a:off x="7272338" y="4652963"/>
            <a:ext cx="1333500" cy="81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60" name="Oval 63"/>
          <p:cNvSpPr>
            <a:spLocks noChangeAspect="1" noChangeArrowheads="1"/>
          </p:cNvSpPr>
          <p:nvPr/>
        </p:nvSpPr>
        <p:spPr bwMode="auto">
          <a:xfrm>
            <a:off x="4446588" y="2755900"/>
            <a:ext cx="88900" cy="96838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461" name="Picture 78" descr="PhotoNewYork"/>
          <p:cNvPicPr>
            <a:picLocks noChangeAspect="1" noChangeArrowheads="1"/>
          </p:cNvPicPr>
          <p:nvPr/>
        </p:nvPicPr>
        <p:blipFill>
          <a:blip r:embed="rId7" cstate="print">
            <a:lum bright="8000" contrast="-26000"/>
          </a:blip>
          <a:srcRect/>
          <a:stretch>
            <a:fillRect/>
          </a:stretch>
        </p:blipFill>
        <p:spPr bwMode="auto">
          <a:xfrm>
            <a:off x="755650" y="1881188"/>
            <a:ext cx="14033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2" name="Oval 63"/>
          <p:cNvSpPr>
            <a:spLocks noChangeAspect="1" noChangeArrowheads="1"/>
          </p:cNvSpPr>
          <p:nvPr/>
        </p:nvSpPr>
        <p:spPr bwMode="auto">
          <a:xfrm>
            <a:off x="4770438" y="2565400"/>
            <a:ext cx="88900" cy="96838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463" name="Picture 4" descr="Kopenh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1484313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4" name="Rectangle 10"/>
          <p:cNvSpPr>
            <a:spLocks noChangeArrowheads="1"/>
          </p:cNvSpPr>
          <p:nvPr/>
        </p:nvSpPr>
        <p:spPr bwMode="auto">
          <a:xfrm>
            <a:off x="2771775" y="2463800"/>
            <a:ext cx="1295400" cy="215900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>
            <a:spAutoFit/>
          </a:bodyPr>
          <a:lstStyle/>
          <a:p>
            <a:pPr algn="ctr" defTabSz="661988" eaLnBrk="0" hangingPunct="0">
              <a:lnSpc>
                <a:spcPct val="90000"/>
              </a:lnSpc>
            </a:pPr>
            <a:r>
              <a:rPr lang="de-DE">
                <a:solidFill>
                  <a:schemeClr val="bg2"/>
                </a:solidFill>
              </a:rPr>
              <a:t>Copenhage S Bane</a:t>
            </a:r>
            <a:endParaRPr lang="en-GB">
              <a:solidFill>
                <a:schemeClr val="bg2"/>
              </a:solidFill>
            </a:endParaRPr>
          </a:p>
        </p:txBody>
      </p:sp>
      <p:cxnSp>
        <p:nvCxnSpPr>
          <p:cNvPr id="61465" name="AutoShape 11"/>
          <p:cNvCxnSpPr>
            <a:cxnSpLocks noChangeShapeType="1"/>
            <a:endCxn id="61460" idx="2"/>
          </p:cNvCxnSpPr>
          <p:nvPr/>
        </p:nvCxnSpPr>
        <p:spPr bwMode="auto">
          <a:xfrm>
            <a:off x="4067175" y="2565400"/>
            <a:ext cx="379413" cy="239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pic>
        <p:nvPicPr>
          <p:cNvPr id="61466" name="Picture 5" descr="IMO200812-Helsinki-01_072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1484313"/>
            <a:ext cx="11509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7" name="Rectangle 10"/>
          <p:cNvSpPr>
            <a:spLocks noChangeArrowheads="1"/>
          </p:cNvSpPr>
          <p:nvPr/>
        </p:nvSpPr>
        <p:spPr bwMode="auto">
          <a:xfrm>
            <a:off x="4500563" y="2349500"/>
            <a:ext cx="1150937" cy="215900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>
            <a:spAutoFit/>
          </a:bodyPr>
          <a:lstStyle/>
          <a:p>
            <a:pPr algn="ctr" defTabSz="661988" eaLnBrk="0" hangingPunct="0">
              <a:lnSpc>
                <a:spcPct val="90000"/>
              </a:lnSpc>
            </a:pPr>
            <a:r>
              <a:rPr lang="de-DE">
                <a:solidFill>
                  <a:schemeClr val="bg2"/>
                </a:solidFill>
              </a:rPr>
              <a:t>Helsinki L1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61468" name="Oval 54"/>
          <p:cNvSpPr>
            <a:spLocks noChangeAspect="1" noChangeArrowheads="1"/>
          </p:cNvSpPr>
          <p:nvPr/>
        </p:nvSpPr>
        <p:spPr bwMode="auto">
          <a:xfrm>
            <a:off x="4859338" y="3284538"/>
            <a:ext cx="88900" cy="96837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61469" name="AutoShape 55"/>
          <p:cNvCxnSpPr>
            <a:cxnSpLocks noChangeShapeType="1"/>
            <a:stCxn id="61470" idx="0"/>
            <a:endCxn id="61468" idx="0"/>
          </p:cNvCxnSpPr>
          <p:nvPr/>
        </p:nvCxnSpPr>
        <p:spPr bwMode="auto">
          <a:xfrm rot="16200000" flipV="1">
            <a:off x="5304632" y="2883694"/>
            <a:ext cx="144462" cy="946150"/>
          </a:xfrm>
          <a:prstGeom prst="bentConnector3">
            <a:avLst>
              <a:gd name="adj1" fmla="val 74157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sp>
        <p:nvSpPr>
          <p:cNvPr id="61470" name="Rectangle 53"/>
          <p:cNvSpPr>
            <a:spLocks noChangeArrowheads="1"/>
          </p:cNvSpPr>
          <p:nvPr/>
        </p:nvSpPr>
        <p:spPr bwMode="auto">
          <a:xfrm>
            <a:off x="5219700" y="3429000"/>
            <a:ext cx="1260475" cy="287338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/>
          <a:lstStyle/>
          <a:p>
            <a:pPr algn="ctr" defTabSz="661988" eaLnBrk="0" hangingPunct="0">
              <a:lnSpc>
                <a:spcPct val="90000"/>
              </a:lnSpc>
            </a:pPr>
            <a:r>
              <a:rPr lang="en-GB">
                <a:solidFill>
                  <a:schemeClr val="bg2"/>
                </a:solidFill>
              </a:rPr>
              <a:t>Estambul M2</a:t>
            </a:r>
          </a:p>
        </p:txBody>
      </p:sp>
      <p:pic>
        <p:nvPicPr>
          <p:cNvPr id="61471" name="Picture 45" descr="İstanbul-Ayasofy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3716338"/>
            <a:ext cx="12509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2" name="Rectangle 14"/>
          <p:cNvSpPr>
            <a:spLocks noChangeArrowheads="1"/>
          </p:cNvSpPr>
          <p:nvPr/>
        </p:nvSpPr>
        <p:spPr bwMode="auto">
          <a:xfrm>
            <a:off x="971550" y="4724400"/>
            <a:ext cx="1439863" cy="395288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/>
          <a:lstStyle/>
          <a:p>
            <a:pPr algn="ctr" defTabSz="661988" eaLnBrk="0" hangingPunct="0">
              <a:lnSpc>
                <a:spcPct val="90000"/>
              </a:lnSpc>
            </a:pPr>
            <a:r>
              <a:rPr lang="en-GB">
                <a:solidFill>
                  <a:schemeClr val="bg2"/>
                </a:solidFill>
              </a:rPr>
              <a:t>São Paulo CPTM        L8 - L10&amp;11</a:t>
            </a:r>
          </a:p>
        </p:txBody>
      </p:sp>
      <p:pic>
        <p:nvPicPr>
          <p:cNvPr id="6147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5067300"/>
            <a:ext cx="1439863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1474" name="AutoShape 11"/>
          <p:cNvCxnSpPr>
            <a:cxnSpLocks noChangeShapeType="1"/>
            <a:stCxn id="61472" idx="3"/>
          </p:cNvCxnSpPr>
          <p:nvPr/>
        </p:nvCxnSpPr>
        <p:spPr bwMode="auto">
          <a:xfrm flipV="1">
            <a:off x="2411413" y="4868863"/>
            <a:ext cx="1008062" cy="53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sp>
        <p:nvSpPr>
          <p:cNvPr id="61475" name="Oval 5"/>
          <p:cNvSpPr>
            <a:spLocks noChangeAspect="1" noChangeArrowheads="1"/>
          </p:cNvSpPr>
          <p:nvPr/>
        </p:nvSpPr>
        <p:spPr bwMode="auto">
          <a:xfrm>
            <a:off x="3348038" y="4797425"/>
            <a:ext cx="87312" cy="95250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76" name="Oval 5"/>
          <p:cNvSpPr>
            <a:spLocks noChangeAspect="1" noChangeArrowheads="1"/>
          </p:cNvSpPr>
          <p:nvPr/>
        </p:nvSpPr>
        <p:spPr bwMode="auto">
          <a:xfrm>
            <a:off x="2771775" y="4149725"/>
            <a:ext cx="87313" cy="95250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77" name="Rectangle 14"/>
          <p:cNvSpPr>
            <a:spLocks noChangeArrowheads="1"/>
          </p:cNvSpPr>
          <p:nvPr/>
        </p:nvSpPr>
        <p:spPr bwMode="auto">
          <a:xfrm>
            <a:off x="611188" y="3357563"/>
            <a:ext cx="1368425" cy="215900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/>
          <a:lstStyle/>
          <a:p>
            <a:pPr algn="ctr" defTabSz="661988" eaLnBrk="0" hangingPunct="0">
              <a:lnSpc>
                <a:spcPct val="90000"/>
              </a:lnSpc>
            </a:pPr>
            <a:r>
              <a:rPr lang="en-GB">
                <a:solidFill>
                  <a:schemeClr val="bg2"/>
                </a:solidFill>
              </a:rPr>
              <a:t>Caracas L1</a:t>
            </a:r>
          </a:p>
        </p:txBody>
      </p:sp>
      <p:pic>
        <p:nvPicPr>
          <p:cNvPr id="61478" name="Picture 47" descr="http://www.lapatilla.com/site/wp-content/uploads/2014/04/metro-de-caraca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188" y="3554413"/>
            <a:ext cx="13684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79" name="AutoShape 11"/>
          <p:cNvCxnSpPr>
            <a:cxnSpLocks noChangeShapeType="1"/>
            <a:stCxn id="61477" idx="3"/>
            <a:endCxn id="61476" idx="2"/>
          </p:cNvCxnSpPr>
          <p:nvPr/>
        </p:nvCxnSpPr>
        <p:spPr bwMode="auto">
          <a:xfrm>
            <a:off x="1979613" y="3465513"/>
            <a:ext cx="792162" cy="7318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  <p:sp>
        <p:nvSpPr>
          <p:cNvPr id="61480" name="Rectangle 14"/>
          <p:cNvSpPr>
            <a:spLocks noChangeArrowheads="1"/>
          </p:cNvSpPr>
          <p:nvPr/>
        </p:nvSpPr>
        <p:spPr bwMode="auto">
          <a:xfrm>
            <a:off x="3635375" y="4724400"/>
            <a:ext cx="1439863" cy="217488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</p:spPr>
        <p:txBody>
          <a:bodyPr lIns="36000" tIns="38574" rIns="7200" bIns="38574"/>
          <a:lstStyle/>
          <a:p>
            <a:pPr algn="ctr" defTabSz="661988" eaLnBrk="0" hangingPunct="0">
              <a:lnSpc>
                <a:spcPct val="90000"/>
              </a:lnSpc>
            </a:pPr>
            <a:r>
              <a:rPr lang="en-GB">
                <a:solidFill>
                  <a:schemeClr val="bg2"/>
                </a:solidFill>
              </a:rPr>
              <a:t>Madrid L7b Metro Este</a:t>
            </a:r>
          </a:p>
        </p:txBody>
      </p:sp>
      <p:pic>
        <p:nvPicPr>
          <p:cNvPr id="61481" name="1 Imagen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375" y="4941888"/>
            <a:ext cx="14414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2" name="Oval 15"/>
          <p:cNvSpPr>
            <a:spLocks noChangeAspect="1" noChangeArrowheads="1"/>
          </p:cNvSpPr>
          <p:nvPr/>
        </p:nvSpPr>
        <p:spPr bwMode="auto">
          <a:xfrm>
            <a:off x="4140200" y="3284538"/>
            <a:ext cx="85725" cy="95250"/>
          </a:xfrm>
          <a:prstGeom prst="ellipse">
            <a:avLst/>
          </a:prstGeom>
          <a:solidFill>
            <a:srgbClr val="6699CC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61483" name="AutoShape 11"/>
          <p:cNvCxnSpPr>
            <a:cxnSpLocks noChangeShapeType="1"/>
            <a:stCxn id="61482" idx="5"/>
            <a:endCxn id="61480" idx="0"/>
          </p:cNvCxnSpPr>
          <p:nvPr/>
        </p:nvCxnSpPr>
        <p:spPr bwMode="auto">
          <a:xfrm rot="16200000" flipH="1">
            <a:off x="3604419" y="3974306"/>
            <a:ext cx="1358900" cy="1412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699CC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DETALLE DE UN CASO ESPECÍFICO DE RENOVACIÓN CON SACEM</a:t>
            </a:r>
            <a:endParaRPr lang="en-US" smtClean="0"/>
          </a:p>
        </p:txBody>
      </p:sp>
      <p:pic>
        <p:nvPicPr>
          <p:cNvPr id="62468" name="Picture 7" descr="Mig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AutoShape 8"/>
          <p:cNvSpPr>
            <a:spLocks noChangeArrowheads="1"/>
          </p:cNvSpPr>
          <p:nvPr/>
        </p:nvSpPr>
        <p:spPr bwMode="auto">
          <a:xfrm rot="-912198">
            <a:off x="7791450" y="1833563"/>
            <a:ext cx="1009650" cy="252412"/>
          </a:xfrm>
          <a:prstGeom prst="parallelogram">
            <a:avLst>
              <a:gd name="adj" fmla="val 29667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90538" y="368300"/>
            <a:ext cx="8453437" cy="809625"/>
          </a:xfrm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Características generales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544513" y="2924175"/>
            <a:ext cx="4819650" cy="33845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6700" indent="-266700">
              <a:spcBef>
                <a:spcPct val="50000"/>
              </a:spcBef>
              <a:tabLst>
                <a:tab pos="266700" algn="l"/>
              </a:tabLst>
            </a:pPr>
            <a:r>
              <a:rPr lang="en-US" sz="1800" dirty="0">
                <a:solidFill>
                  <a:schemeClr val="bg2"/>
                </a:solidFill>
              </a:rPr>
              <a:t>La ciudad de </a:t>
            </a:r>
            <a:r>
              <a:rPr lang="en-US" sz="1800" dirty="0" err="1">
                <a:solidFill>
                  <a:schemeClr val="bg2"/>
                </a:solidFill>
              </a:rPr>
              <a:t>EstambuI</a:t>
            </a:r>
            <a:r>
              <a:rPr lang="en-US" sz="1800" dirty="0">
                <a:solidFill>
                  <a:schemeClr val="bg2"/>
                </a:solidFill>
              </a:rPr>
              <a:t>:</a:t>
            </a:r>
          </a:p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  <a:tabLst>
                <a:tab pos="266700" algn="l"/>
              </a:tabLst>
            </a:pPr>
            <a:r>
              <a:rPr lang="en-US" sz="1800" dirty="0">
                <a:solidFill>
                  <a:schemeClr val="bg2"/>
                </a:solidFill>
              </a:rPr>
              <a:t>La ciudad </a:t>
            </a:r>
            <a:r>
              <a:rPr lang="en-US" sz="1800" dirty="0" err="1">
                <a:solidFill>
                  <a:schemeClr val="bg2"/>
                </a:solidFill>
              </a:rPr>
              <a:t>más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grande</a:t>
            </a:r>
            <a:r>
              <a:rPr lang="en-US" sz="1800" dirty="0">
                <a:solidFill>
                  <a:schemeClr val="bg2"/>
                </a:solidFill>
              </a:rPr>
              <a:t> y </a:t>
            </a:r>
            <a:r>
              <a:rPr lang="en-US" sz="1800" dirty="0" err="1">
                <a:solidFill>
                  <a:schemeClr val="bg2"/>
                </a:solidFill>
              </a:rPr>
              <a:t>poblada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>
                <a:solidFill>
                  <a:schemeClr val="bg2"/>
                </a:solidFill>
              </a:rPr>
              <a:t>Turquía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(13 </a:t>
            </a:r>
            <a:r>
              <a:rPr lang="en-US" sz="1800" dirty="0" err="1">
                <a:solidFill>
                  <a:schemeClr val="bg2"/>
                </a:solidFill>
              </a:rPr>
              <a:t>millones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>
                <a:solidFill>
                  <a:schemeClr val="bg2"/>
                </a:solidFill>
              </a:rPr>
              <a:t>habitantes</a:t>
            </a:r>
            <a:r>
              <a:rPr lang="en-US" sz="1800" dirty="0">
                <a:solidFill>
                  <a:schemeClr val="bg2"/>
                </a:solidFill>
              </a:rPr>
              <a:t>). La </a:t>
            </a:r>
            <a:r>
              <a:rPr lang="en-US" sz="1800" dirty="0" err="1">
                <a:solidFill>
                  <a:schemeClr val="bg2"/>
                </a:solidFill>
              </a:rPr>
              <a:t>tercera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>
                <a:solidFill>
                  <a:schemeClr val="bg2"/>
                </a:solidFill>
              </a:rPr>
              <a:t>Europa</a:t>
            </a:r>
            <a:endParaRPr lang="en-US" sz="1800" dirty="0">
              <a:solidFill>
                <a:schemeClr val="bg2"/>
              </a:solidFill>
            </a:endParaRPr>
          </a:p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  <a:tabLst>
                <a:tab pos="266700" algn="l"/>
              </a:tabLst>
            </a:pPr>
            <a:r>
              <a:rPr lang="en-US" sz="1800" dirty="0">
                <a:solidFill>
                  <a:schemeClr val="bg2"/>
                </a:solidFill>
              </a:rPr>
              <a:t>7 </a:t>
            </a:r>
            <a:r>
              <a:rPr lang="en-US" sz="1800" dirty="0" err="1">
                <a:solidFill>
                  <a:schemeClr val="bg2"/>
                </a:solidFill>
              </a:rPr>
              <a:t>líneas</a:t>
            </a:r>
            <a:r>
              <a:rPr lang="en-US" sz="1800" dirty="0">
                <a:solidFill>
                  <a:schemeClr val="bg2"/>
                </a:solidFill>
              </a:rPr>
              <a:t> de </a:t>
            </a:r>
            <a:r>
              <a:rPr lang="en-US" sz="1800" dirty="0" err="1">
                <a:solidFill>
                  <a:schemeClr val="bg2"/>
                </a:solidFill>
              </a:rPr>
              <a:t>transporte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urbano</a:t>
            </a:r>
            <a:r>
              <a:rPr lang="en-US" sz="1800" dirty="0">
                <a:solidFill>
                  <a:schemeClr val="bg2"/>
                </a:solidFill>
              </a:rPr>
              <a:t> (</a:t>
            </a:r>
            <a:r>
              <a:rPr lang="en-US" sz="1800" dirty="0" err="1">
                <a:solidFill>
                  <a:schemeClr val="bg2"/>
                </a:solidFill>
              </a:rPr>
              <a:t>tranvía</a:t>
            </a:r>
            <a:r>
              <a:rPr lang="en-US" sz="1800" dirty="0">
                <a:solidFill>
                  <a:schemeClr val="bg2"/>
                </a:solidFill>
              </a:rPr>
              <a:t>, metro y </a:t>
            </a:r>
            <a:r>
              <a:rPr lang="en-US" sz="1800" dirty="0" err="1">
                <a:solidFill>
                  <a:schemeClr val="bg2"/>
                </a:solidFill>
              </a:rPr>
              <a:t>tren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ligero</a:t>
            </a:r>
            <a:r>
              <a:rPr lang="en-US" sz="1800" dirty="0">
                <a:solidFill>
                  <a:schemeClr val="bg2"/>
                </a:solidFill>
              </a:rPr>
              <a:t>) </a:t>
            </a:r>
            <a:r>
              <a:rPr lang="en-US" sz="1800" dirty="0" err="1">
                <a:solidFill>
                  <a:schemeClr val="bg2"/>
                </a:solidFill>
              </a:rPr>
              <a:t>actualmente</a:t>
            </a:r>
            <a:r>
              <a:rPr lang="en-US" sz="1800" dirty="0">
                <a:solidFill>
                  <a:schemeClr val="bg2"/>
                </a:solidFill>
              </a:rPr>
              <a:t> en </a:t>
            </a:r>
            <a:r>
              <a:rPr lang="en-US" sz="1800" dirty="0" err="1">
                <a:solidFill>
                  <a:schemeClr val="bg2"/>
                </a:solidFill>
              </a:rPr>
              <a:t>servicio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comercial</a:t>
            </a:r>
            <a:endParaRPr lang="en-US" sz="1800" dirty="0">
              <a:solidFill>
                <a:schemeClr val="bg2"/>
              </a:solidFill>
            </a:endParaRPr>
          </a:p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  <a:tabLst>
                <a:tab pos="266700" algn="l"/>
              </a:tabLst>
            </a:pPr>
            <a:r>
              <a:rPr lang="en-US" sz="1800" dirty="0">
                <a:solidFill>
                  <a:schemeClr val="bg2"/>
                </a:solidFill>
              </a:rPr>
              <a:t>La </a:t>
            </a:r>
            <a:r>
              <a:rPr lang="en-US" sz="1800" dirty="0" err="1">
                <a:solidFill>
                  <a:schemeClr val="bg2"/>
                </a:solidFill>
              </a:rPr>
              <a:t>Línea</a:t>
            </a:r>
            <a:r>
              <a:rPr lang="en-US" sz="1800" dirty="0">
                <a:solidFill>
                  <a:schemeClr val="bg2"/>
                </a:solidFill>
              </a:rPr>
              <a:t> 2 del Metro </a:t>
            </a:r>
            <a:r>
              <a:rPr lang="en-US" sz="1800" dirty="0" err="1">
                <a:solidFill>
                  <a:schemeClr val="bg2"/>
                </a:solidFill>
              </a:rPr>
              <a:t>está</a:t>
            </a:r>
            <a:r>
              <a:rPr lang="en-US" sz="1800" dirty="0">
                <a:solidFill>
                  <a:schemeClr val="bg2"/>
                </a:solidFill>
              </a:rPr>
              <a:t> en </a:t>
            </a:r>
            <a:r>
              <a:rPr lang="en-US" sz="1800" dirty="0" err="1">
                <a:solidFill>
                  <a:schemeClr val="bg2"/>
                </a:solidFill>
              </a:rPr>
              <a:t>operación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desde</a:t>
            </a:r>
            <a:r>
              <a:rPr lang="en-US" sz="1800" dirty="0">
                <a:solidFill>
                  <a:schemeClr val="bg2"/>
                </a:solidFill>
              </a:rPr>
              <a:t> el </a:t>
            </a:r>
            <a:r>
              <a:rPr lang="en-US" sz="1800" dirty="0" err="1">
                <a:solidFill>
                  <a:schemeClr val="bg2"/>
                </a:solidFill>
              </a:rPr>
              <a:t>año</a:t>
            </a:r>
            <a:r>
              <a:rPr lang="en-US" sz="1800" dirty="0">
                <a:solidFill>
                  <a:schemeClr val="bg2"/>
                </a:solidFill>
              </a:rPr>
              <a:t> 2000</a:t>
            </a:r>
          </a:p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  <a:tabLst>
                <a:tab pos="266700" algn="l"/>
              </a:tabLst>
            </a:pPr>
            <a:r>
              <a:rPr lang="en-US" sz="1800" dirty="0">
                <a:solidFill>
                  <a:schemeClr val="bg2"/>
                </a:solidFill>
              </a:rPr>
              <a:t>Hay 4 </a:t>
            </a:r>
            <a:r>
              <a:rPr lang="en-US" sz="1800" dirty="0" err="1">
                <a:solidFill>
                  <a:schemeClr val="bg2"/>
                </a:solidFill>
              </a:rPr>
              <a:t>nuevas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líneas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de metro </a:t>
            </a:r>
            <a:r>
              <a:rPr lang="en-US" sz="1800" dirty="0" err="1">
                <a:solidFill>
                  <a:schemeClr val="bg2"/>
                </a:solidFill>
              </a:rPr>
              <a:t>previstas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077" name="Picture 8" descr="Landkarte_Tuerke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0713" y="3879850"/>
            <a:ext cx="334486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625" y="1541463"/>
            <a:ext cx="4889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Taksim Bild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1363" y="1522413"/>
            <a:ext cx="21145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" name="Group 18"/>
          <p:cNvGrpSpPr>
            <a:grpSpLocks/>
          </p:cNvGrpSpPr>
          <p:nvPr/>
        </p:nvGrpSpPr>
        <p:grpSpPr bwMode="auto">
          <a:xfrm>
            <a:off x="6542088" y="1838325"/>
            <a:ext cx="2451100" cy="4425950"/>
            <a:chOff x="4698" y="1158"/>
            <a:chExt cx="1760" cy="2788"/>
          </a:xfrm>
        </p:grpSpPr>
        <p:pic>
          <p:nvPicPr>
            <p:cNvPr id="4102" name="Grafik 3" descr="Ohne Titel-1 Kopie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98" y="1158"/>
              <a:ext cx="1760" cy="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AutoShape 14"/>
            <p:cNvSpPr>
              <a:spLocks noChangeArrowheads="1"/>
            </p:cNvSpPr>
            <p:nvPr/>
          </p:nvSpPr>
          <p:spPr bwMode="auto">
            <a:xfrm>
              <a:off x="6102" y="1615"/>
              <a:ext cx="38" cy="38"/>
            </a:xfrm>
            <a:prstGeom prst="flowChartConnector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4" name="AutoShape 15"/>
            <p:cNvSpPr>
              <a:spLocks noChangeArrowheads="1"/>
            </p:cNvSpPr>
            <p:nvPr/>
          </p:nvSpPr>
          <p:spPr bwMode="auto">
            <a:xfrm>
              <a:off x="6061" y="1656"/>
              <a:ext cx="40" cy="38"/>
            </a:xfrm>
            <a:prstGeom prst="flowChartConnector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05" name="AutoShape 16"/>
            <p:cNvSpPr>
              <a:spLocks noChangeArrowheads="1"/>
            </p:cNvSpPr>
            <p:nvPr/>
          </p:nvSpPr>
          <p:spPr bwMode="auto">
            <a:xfrm>
              <a:off x="5889" y="1833"/>
              <a:ext cx="38" cy="38"/>
            </a:xfrm>
            <a:prstGeom prst="flowChartConnector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323850" y="1838325"/>
            <a:ext cx="6049963" cy="442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 err="1"/>
              <a:t>Nombre</a:t>
            </a:r>
            <a:r>
              <a:rPr lang="en-US" sz="1800" dirty="0"/>
              <a:t> del </a:t>
            </a:r>
            <a:r>
              <a:rPr lang="en-US" sz="1800" dirty="0" err="1"/>
              <a:t>Proyecto</a:t>
            </a:r>
            <a:r>
              <a:rPr lang="en-US" sz="1800" dirty="0"/>
              <a:t>		Istanbul Metro Line 2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 err="1"/>
              <a:t>Cliente</a:t>
            </a:r>
            <a:r>
              <a:rPr lang="en-US" sz="1800" dirty="0"/>
              <a:t>		</a:t>
            </a:r>
            <a:r>
              <a:rPr lang="en-US" sz="1800" dirty="0" err="1"/>
              <a:t>Alarko</a:t>
            </a:r>
            <a:r>
              <a:rPr lang="en-US" sz="1800" dirty="0"/>
              <a:t> </a:t>
            </a:r>
            <a:r>
              <a:rPr lang="en-US" sz="1800" dirty="0" err="1"/>
              <a:t>Consorcio</a:t>
            </a:r>
            <a:r>
              <a:rPr lang="en-US" sz="1800" dirty="0"/>
              <a:t>+ </a:t>
            </a:r>
            <a:r>
              <a:rPr lang="en-US" sz="1800" dirty="0" err="1"/>
              <a:t>Alarko</a:t>
            </a:r>
            <a:r>
              <a:rPr lang="en-US" sz="1800" dirty="0"/>
              <a:t> 		</a:t>
            </a:r>
            <a:r>
              <a:rPr lang="en-US" sz="1800" dirty="0" err="1"/>
              <a:t>Makyol</a:t>
            </a:r>
            <a:r>
              <a:rPr lang="en-US" sz="1800" dirty="0"/>
              <a:t> JV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 err="1"/>
              <a:t>Cliente</a:t>
            </a:r>
            <a:r>
              <a:rPr lang="en-US" sz="1800" dirty="0"/>
              <a:t> final / </a:t>
            </a:r>
            <a:r>
              <a:rPr lang="en-US" sz="1800" dirty="0" err="1"/>
              <a:t>operador</a:t>
            </a:r>
            <a:r>
              <a:rPr lang="en-US" sz="1800" dirty="0"/>
              <a:t>  Istanbul Metropolitan 			Municipality / </a:t>
            </a:r>
            <a:r>
              <a:rPr lang="en-US" sz="1800" dirty="0" err="1"/>
              <a:t>Ulasim</a:t>
            </a:r>
            <a:endParaRPr lang="en-US" sz="18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 err="1"/>
              <a:t>Adjudicación</a:t>
            </a:r>
            <a:r>
              <a:rPr lang="en-US" sz="1800" dirty="0"/>
              <a:t>		14.07.2008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 err="1"/>
              <a:t>Servicio</a:t>
            </a:r>
            <a:r>
              <a:rPr lang="en-US" sz="1800" dirty="0"/>
              <a:t> </a:t>
            </a:r>
            <a:r>
              <a:rPr lang="en-US" sz="1800" dirty="0" err="1"/>
              <a:t>lanzadera</a:t>
            </a:r>
            <a:r>
              <a:rPr lang="en-US" sz="1800" dirty="0"/>
              <a:t>		29.10.2008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/>
              <a:t>10 </a:t>
            </a:r>
            <a:r>
              <a:rPr lang="en-US" sz="1800" dirty="0" err="1"/>
              <a:t>estaciones</a:t>
            </a:r>
            <a:r>
              <a:rPr lang="en-US" sz="1800" dirty="0"/>
              <a:t>		04.12.2009 (ITC)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/>
              <a:t>12 </a:t>
            </a:r>
            <a:r>
              <a:rPr lang="en-US" sz="1800" dirty="0" err="1"/>
              <a:t>estaciones</a:t>
            </a:r>
            <a:r>
              <a:rPr lang="en-US" sz="1800" dirty="0"/>
              <a:t>		05.07.2010 (CTC) + </a:t>
            </a:r>
            <a:r>
              <a:rPr lang="en-US" sz="1800" dirty="0" err="1"/>
              <a:t>cochera</a:t>
            </a:r>
            <a:endParaRPr lang="en-US" sz="18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  <a:tabLst>
                <a:tab pos="2603500" algn="l"/>
              </a:tabLst>
            </a:pPr>
            <a:r>
              <a:rPr lang="en-US" sz="1800" dirty="0"/>
              <a:t>3 stations 		31.12.2012 (</a:t>
            </a:r>
            <a:r>
              <a:rPr lang="en-US" sz="1800" dirty="0" err="1"/>
              <a:t>extensión</a:t>
            </a:r>
            <a:r>
              <a:rPr lang="en-US" sz="1800" dirty="0"/>
              <a:t>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0538" y="368300"/>
            <a:ext cx="84534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i="0" kern="0" dirty="0">
                <a:latin typeface="+mj-lt"/>
                <a:ea typeface="+mj-ea"/>
                <a:cs typeface="+mj-cs"/>
              </a:rPr>
              <a:t>La Línea 2 del Metro de Estambul </a:t>
            </a:r>
            <a:br>
              <a:rPr lang="es-ES" sz="2000" i="0" kern="0" dirty="0">
                <a:latin typeface="+mj-lt"/>
                <a:ea typeface="+mj-ea"/>
                <a:cs typeface="+mj-cs"/>
              </a:rPr>
            </a:br>
            <a:r>
              <a:rPr lang="es-ES" sz="2000" i="0" kern="0" dirty="0">
                <a:latin typeface="+mj-lt"/>
                <a:ea typeface="+mj-ea"/>
                <a:cs typeface="+mj-cs"/>
              </a:rPr>
              <a:t>Datos del </a:t>
            </a:r>
            <a:r>
              <a:rPr lang="es-ES" sz="2000" i="0" kern="0" dirty="0" smtClean="0">
                <a:latin typeface="+mj-lt"/>
                <a:ea typeface="+mj-ea"/>
                <a:cs typeface="+mj-cs"/>
              </a:rPr>
              <a:t>proyecto</a:t>
            </a:r>
            <a:endParaRPr lang="es-ES" sz="2000" i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6459537" cy="304800"/>
          </a:xfrm>
        </p:spPr>
        <p:txBody>
          <a:bodyPr/>
          <a:lstStyle/>
          <a:p>
            <a:pPr eaLnBrk="1" hangingPunct="1">
              <a:defRPr/>
            </a:pPr>
            <a:r>
              <a:rPr lang="es-ES" kern="1200" dirty="0" smtClean="0"/>
              <a:t>Índice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462213" y="1554163"/>
            <a:ext cx="6357937" cy="4754562"/>
          </a:xfrm>
          <a:prstGeom prst="rect">
            <a:avLst/>
          </a:prstGeom>
          <a:solidFill>
            <a:srgbClr val="D1E8FF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endParaRPr lang="es-ES" sz="1400" b="0" i="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462213" y="1844824"/>
            <a:ext cx="6492875" cy="425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marL="193675" indent="-193675" eaLnBrk="0" hangingPunct="0">
              <a:lnSpc>
                <a:spcPts val="25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2400" b="0" i="0" dirty="0" smtClean="0"/>
              <a:t>La creciente necesidad de incrementar la capacidad de transporte (STO, UTO)</a:t>
            </a:r>
          </a:p>
          <a:p>
            <a:pPr marL="193675" indent="-193675" eaLnBrk="0" hangingPunct="0">
              <a:lnSpc>
                <a:spcPts val="25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2400" b="0" i="0" dirty="0" smtClean="0"/>
              <a:t>La gran variedad de sistemas ATC existentes</a:t>
            </a:r>
            <a:endParaRPr lang="es-ES" sz="2400" b="0" i="0" dirty="0"/>
          </a:p>
          <a:p>
            <a:pPr marL="193675" indent="-193675" eaLnBrk="0" hangingPunct="0">
              <a:lnSpc>
                <a:spcPts val="25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2400" b="0" i="0" dirty="0" smtClean="0"/>
              <a:t>Los retos de la migración de líneas en servicio</a:t>
            </a:r>
            <a:endParaRPr lang="es-ES" sz="2400" b="0" i="0" dirty="0"/>
          </a:p>
          <a:p>
            <a:pPr marL="193675" indent="-193675" eaLnBrk="0" hangingPunct="0">
              <a:lnSpc>
                <a:spcPts val="25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2400" b="0" i="0" dirty="0" smtClean="0"/>
              <a:t>La importancia de una adecuada estrategia de migración</a:t>
            </a:r>
            <a:endParaRPr lang="es-ES" sz="2400" b="0" i="0" dirty="0"/>
          </a:p>
          <a:p>
            <a:pPr marL="193675" indent="-193675" eaLnBrk="0" hangingPunct="0">
              <a:lnSpc>
                <a:spcPts val="25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2400" b="0" i="0" dirty="0" smtClean="0"/>
              <a:t>Caso práctico: De SACEM a CBTC (Estambul L2)</a:t>
            </a:r>
          </a:p>
          <a:p>
            <a:pPr marL="193675" indent="-193675" eaLnBrk="0" hangingPunct="0">
              <a:lnSpc>
                <a:spcPts val="25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2400" b="0" i="0" dirty="0" smtClean="0"/>
              <a:t>Caso práctico: De PA135 a CBTC (Caracas L1)</a:t>
            </a:r>
            <a:endParaRPr lang="es-ES" sz="2400" b="0" i="0" dirty="0"/>
          </a:p>
        </p:txBody>
      </p:sp>
      <p:pic>
        <p:nvPicPr>
          <p:cNvPr id="49161" name="Picture 4" descr="newY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8" y="1554163"/>
            <a:ext cx="200025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412875"/>
            <a:ext cx="8964612" cy="43116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/>
              <a:t>Los </a:t>
            </a:r>
            <a:r>
              <a:rPr lang="en-US" sz="1600" dirty="0" err="1"/>
              <a:t>equipos</a:t>
            </a:r>
            <a:r>
              <a:rPr lang="en-US" sz="1600" dirty="0"/>
              <a:t> de </a:t>
            </a:r>
            <a:r>
              <a:rPr lang="en-US" sz="1600" dirty="0" err="1"/>
              <a:t>señalización</a:t>
            </a:r>
            <a:r>
              <a:rPr lang="en-US" sz="1600" dirty="0"/>
              <a:t> de la </a:t>
            </a:r>
            <a:r>
              <a:rPr lang="en-US" sz="1600" dirty="0" err="1"/>
              <a:t>Línea</a:t>
            </a:r>
            <a:r>
              <a:rPr lang="en-US" sz="1600" dirty="0"/>
              <a:t> 2 de </a:t>
            </a:r>
            <a:r>
              <a:rPr lang="en-US" sz="1600" dirty="0" err="1"/>
              <a:t>tecnología</a:t>
            </a:r>
            <a:r>
              <a:rPr lang="en-US" sz="1600" dirty="0"/>
              <a:t> SACEM </a:t>
            </a:r>
            <a:r>
              <a:rPr lang="en-US" sz="1600" dirty="0" err="1"/>
              <a:t>habían</a:t>
            </a:r>
            <a:r>
              <a:rPr lang="en-US" sz="1600" dirty="0"/>
              <a:t> </a:t>
            </a:r>
            <a:r>
              <a:rPr lang="en-US" sz="1600" dirty="0" err="1"/>
              <a:t>sido</a:t>
            </a:r>
            <a:r>
              <a:rPr lang="en-US" sz="1600" dirty="0"/>
              <a:t> </a:t>
            </a:r>
            <a:r>
              <a:rPr lang="en-US" sz="1600" dirty="0" err="1"/>
              <a:t>suministrados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Alstom</a:t>
            </a:r>
            <a:r>
              <a:rPr lang="en-US" sz="1600" dirty="0"/>
              <a:t> y </a:t>
            </a:r>
            <a:r>
              <a:rPr lang="en-US" sz="1600" dirty="0" err="1"/>
              <a:t>puestos</a:t>
            </a:r>
            <a:r>
              <a:rPr lang="en-US" sz="1600" dirty="0"/>
              <a:t> en </a:t>
            </a:r>
            <a:r>
              <a:rPr lang="en-US" sz="1600" dirty="0" err="1"/>
              <a:t>servicio</a:t>
            </a:r>
            <a:r>
              <a:rPr lang="en-US" sz="1600" dirty="0"/>
              <a:t> el 16 de </a:t>
            </a:r>
            <a:r>
              <a:rPr lang="en-US" sz="1600" dirty="0" err="1"/>
              <a:t>septiembre</a:t>
            </a:r>
            <a:r>
              <a:rPr lang="en-US" sz="1600" dirty="0"/>
              <a:t> del </a:t>
            </a:r>
            <a:r>
              <a:rPr lang="en-US" sz="1600" dirty="0" err="1"/>
              <a:t>año</a:t>
            </a:r>
            <a:r>
              <a:rPr lang="en-US" sz="1600" dirty="0"/>
              <a:t> 2000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/>
              <a:t>La </a:t>
            </a:r>
            <a:r>
              <a:rPr lang="en-US" sz="1600" dirty="0" err="1"/>
              <a:t>necesidad</a:t>
            </a:r>
            <a:r>
              <a:rPr lang="en-US" sz="1600" dirty="0"/>
              <a:t> de </a:t>
            </a:r>
            <a:r>
              <a:rPr lang="en-US" sz="1600" dirty="0" err="1"/>
              <a:t>incrementar</a:t>
            </a:r>
            <a:r>
              <a:rPr lang="en-US" sz="1600" dirty="0"/>
              <a:t> la </a:t>
            </a:r>
            <a:r>
              <a:rPr lang="en-US" sz="1600" dirty="0" err="1"/>
              <a:t>capacidad</a:t>
            </a:r>
            <a:r>
              <a:rPr lang="en-US" sz="1600" dirty="0"/>
              <a:t> de </a:t>
            </a:r>
            <a:r>
              <a:rPr lang="en-US" sz="1600" dirty="0" err="1"/>
              <a:t>transporte</a:t>
            </a:r>
            <a:r>
              <a:rPr lang="en-US" sz="1600" dirty="0"/>
              <a:t> y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extensión</a:t>
            </a:r>
            <a:r>
              <a:rPr lang="en-US" sz="1600" dirty="0"/>
              <a:t> de 7,6 </a:t>
            </a:r>
            <a:r>
              <a:rPr lang="en-US" sz="1600" dirty="0" err="1"/>
              <a:t>millas</a:t>
            </a:r>
            <a:r>
              <a:rPr lang="en-US" sz="1600" dirty="0"/>
              <a:t> </a:t>
            </a:r>
            <a:r>
              <a:rPr lang="en-US" sz="1600" dirty="0" err="1"/>
              <a:t>motivaron</a:t>
            </a:r>
            <a:r>
              <a:rPr lang="en-US" sz="1600" dirty="0"/>
              <a:t> la </a:t>
            </a:r>
            <a:r>
              <a:rPr lang="en-US" sz="1600" dirty="0" err="1"/>
              <a:t>decisión</a:t>
            </a:r>
            <a:r>
              <a:rPr lang="en-US" sz="1600" dirty="0"/>
              <a:t> de </a:t>
            </a:r>
            <a:r>
              <a:rPr lang="en-US" sz="1600" dirty="0" err="1"/>
              <a:t>proceder</a:t>
            </a:r>
            <a:r>
              <a:rPr lang="en-US" sz="1600" dirty="0"/>
              <a:t> a la </a:t>
            </a:r>
            <a:r>
              <a:rPr lang="en-US" sz="1600" dirty="0" err="1"/>
              <a:t>completa</a:t>
            </a:r>
            <a:r>
              <a:rPr lang="en-US" sz="1600" dirty="0"/>
              <a:t> </a:t>
            </a:r>
            <a:r>
              <a:rPr lang="en-US" sz="1600" dirty="0" err="1"/>
              <a:t>remodelación</a:t>
            </a:r>
            <a:r>
              <a:rPr lang="en-US" sz="1600" dirty="0"/>
              <a:t> de la </a:t>
            </a:r>
            <a:r>
              <a:rPr lang="en-US" sz="1600" dirty="0" err="1"/>
              <a:t>línea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/>
              <a:t>Los dos </a:t>
            </a:r>
            <a:r>
              <a:rPr lang="en-US" sz="1600" dirty="0" err="1"/>
              <a:t>clientes</a:t>
            </a:r>
            <a:r>
              <a:rPr lang="en-US" sz="1600" dirty="0"/>
              <a:t>, </a:t>
            </a:r>
            <a:r>
              <a:rPr lang="en-US" sz="1600" dirty="0" err="1"/>
              <a:t>Alarko</a:t>
            </a:r>
            <a:r>
              <a:rPr lang="en-US" sz="1600" dirty="0"/>
              <a:t> Consortium (Ext. Sur) y </a:t>
            </a:r>
            <a:r>
              <a:rPr lang="en-US" sz="1600" dirty="0" err="1"/>
              <a:t>Alarko</a:t>
            </a:r>
            <a:r>
              <a:rPr lang="en-US" sz="1600" dirty="0"/>
              <a:t> – </a:t>
            </a:r>
            <a:r>
              <a:rPr lang="en-US" sz="1600" dirty="0" err="1"/>
              <a:t>Makyol</a:t>
            </a:r>
            <a:r>
              <a:rPr lang="en-US" sz="1600" dirty="0"/>
              <a:t> J.V. (Ext. Norte) </a:t>
            </a:r>
            <a:r>
              <a:rPr lang="en-US" sz="1600" dirty="0" err="1"/>
              <a:t>optaron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Siemens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 smtClean="0"/>
              <a:t>suministrador</a:t>
            </a:r>
            <a:r>
              <a:rPr lang="en-US" sz="1600" dirty="0" smtClean="0"/>
              <a:t> </a:t>
            </a:r>
            <a:r>
              <a:rPr lang="en-US" sz="1600" dirty="0"/>
              <a:t>de la </a:t>
            </a:r>
            <a:r>
              <a:rPr lang="en-US" sz="1600" dirty="0" err="1"/>
              <a:t>nueva</a:t>
            </a:r>
            <a:r>
              <a:rPr lang="en-US" sz="1600" dirty="0"/>
              <a:t> </a:t>
            </a:r>
            <a:r>
              <a:rPr lang="en-US" sz="1600" dirty="0" err="1"/>
              <a:t>señalización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siguientes</a:t>
            </a:r>
            <a:r>
              <a:rPr lang="en-US" sz="1600" dirty="0"/>
              <a:t> </a:t>
            </a:r>
            <a:r>
              <a:rPr lang="en-US" sz="1600" dirty="0" err="1"/>
              <a:t>razones</a:t>
            </a:r>
            <a:r>
              <a:rPr lang="en-US" sz="1600" dirty="0"/>
              <a:t>:</a:t>
            </a:r>
          </a:p>
          <a:p>
            <a:pPr marL="360363" lvl="2" indent="-177800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dirty="0"/>
              <a:t>La </a:t>
            </a:r>
            <a:r>
              <a:rPr lang="en-US" sz="1600" dirty="0" err="1"/>
              <a:t>capacidad</a:t>
            </a:r>
            <a:r>
              <a:rPr lang="en-US" sz="1600" dirty="0"/>
              <a:t> de </a:t>
            </a:r>
            <a:r>
              <a:rPr lang="en-US" sz="1600" dirty="0" err="1"/>
              <a:t>cumplir</a:t>
            </a:r>
            <a:r>
              <a:rPr lang="en-US" sz="1600" dirty="0"/>
              <a:t> el </a:t>
            </a:r>
            <a:r>
              <a:rPr lang="en-US" sz="1600" dirty="0" err="1"/>
              <a:t>apretado</a:t>
            </a:r>
            <a:r>
              <a:rPr lang="en-US" sz="1600" dirty="0"/>
              <a:t> plan de </a:t>
            </a:r>
            <a:r>
              <a:rPr lang="en-US" sz="1600" dirty="0" err="1"/>
              <a:t>obra</a:t>
            </a:r>
            <a:r>
              <a:rPr lang="en-US" sz="1600" dirty="0"/>
              <a:t> </a:t>
            </a:r>
            <a:r>
              <a:rPr lang="en-US" sz="1600" dirty="0" err="1"/>
              <a:t>pretendido</a:t>
            </a:r>
            <a:r>
              <a:rPr lang="en-US" sz="1600" dirty="0"/>
              <a:t>: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 smtClean="0"/>
              <a:t>ejemplo</a:t>
            </a:r>
            <a:r>
              <a:rPr lang="en-US" sz="1600" dirty="0" smtClean="0"/>
              <a:t>, </a:t>
            </a:r>
            <a:r>
              <a:rPr lang="en-US" sz="1600" dirty="0"/>
              <a:t>ser </a:t>
            </a:r>
            <a:r>
              <a:rPr lang="en-US" sz="1600" dirty="0" err="1"/>
              <a:t>capaces</a:t>
            </a:r>
            <a:r>
              <a:rPr lang="en-US" sz="1600" dirty="0"/>
              <a:t> de </a:t>
            </a:r>
            <a:r>
              <a:rPr lang="en-US" sz="1600" dirty="0" err="1"/>
              <a:t>implementar</a:t>
            </a:r>
            <a:r>
              <a:rPr lang="en-US" sz="1600" dirty="0"/>
              <a:t> un </a:t>
            </a:r>
            <a:r>
              <a:rPr lang="en-US" sz="1600" dirty="0" err="1"/>
              <a:t>servicio</a:t>
            </a:r>
            <a:r>
              <a:rPr lang="en-US" sz="1600" dirty="0"/>
              <a:t> </a:t>
            </a:r>
            <a:r>
              <a:rPr lang="en-US" sz="1600" dirty="0" err="1"/>
              <a:t>lanzadera</a:t>
            </a:r>
            <a:r>
              <a:rPr lang="en-US" sz="1600" dirty="0"/>
              <a:t> </a:t>
            </a:r>
            <a:r>
              <a:rPr lang="en-US" sz="1600" dirty="0" err="1"/>
              <a:t>alternativo</a:t>
            </a:r>
            <a:r>
              <a:rPr lang="en-US" sz="1600" dirty="0"/>
              <a:t> en </a:t>
            </a:r>
            <a:r>
              <a:rPr lang="en-US" sz="1600" dirty="0" err="1"/>
              <a:t>sólo</a:t>
            </a:r>
            <a:r>
              <a:rPr lang="en-US" sz="1600" dirty="0"/>
              <a:t> 3 </a:t>
            </a:r>
            <a:r>
              <a:rPr lang="en-US" sz="1600" dirty="0" err="1"/>
              <a:t>meses</a:t>
            </a:r>
            <a:endParaRPr lang="en-US" sz="1600" dirty="0"/>
          </a:p>
          <a:p>
            <a:pPr marL="360363" lvl="2" indent="-177800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dirty="0"/>
              <a:t>El </a:t>
            </a:r>
            <a:r>
              <a:rPr lang="en-US" sz="1600" dirty="0" err="1"/>
              <a:t>sistema</a:t>
            </a:r>
            <a:r>
              <a:rPr lang="en-US" sz="1600" dirty="0"/>
              <a:t> CBTC </a:t>
            </a:r>
            <a:r>
              <a:rPr lang="en-US" sz="1600" dirty="0" err="1"/>
              <a:t>ofrecido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podía</a:t>
            </a:r>
            <a:r>
              <a:rPr lang="en-US" sz="1600" dirty="0"/>
              <a:t> ser </a:t>
            </a:r>
            <a:r>
              <a:rPr lang="en-US" sz="1600" dirty="0" err="1"/>
              <a:t>puesto</a:t>
            </a:r>
            <a:r>
              <a:rPr lang="en-US" sz="1600" dirty="0"/>
              <a:t> en </a:t>
            </a:r>
            <a:r>
              <a:rPr lang="en-US" sz="1600" dirty="0" err="1"/>
              <a:t>marcha</a:t>
            </a:r>
            <a:r>
              <a:rPr lang="en-US" sz="1600" dirty="0"/>
              <a:t> de forma </a:t>
            </a:r>
            <a:r>
              <a:rPr lang="en-US" sz="1600" dirty="0" err="1"/>
              <a:t>segura</a:t>
            </a:r>
            <a:r>
              <a:rPr lang="en-US" sz="1600" dirty="0"/>
              <a:t> con el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existente</a:t>
            </a:r>
            <a:endParaRPr lang="en-US" sz="1600" dirty="0"/>
          </a:p>
          <a:p>
            <a:pPr marL="360363" lvl="2" indent="-177800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dirty="0"/>
              <a:t>La </a:t>
            </a:r>
            <a:r>
              <a:rPr lang="en-US" sz="1600" dirty="0" err="1"/>
              <a:t>propuesta</a:t>
            </a:r>
            <a:r>
              <a:rPr lang="en-US" sz="1600" dirty="0"/>
              <a:t> de </a:t>
            </a:r>
            <a:r>
              <a:rPr lang="en-US" sz="1600" dirty="0" err="1"/>
              <a:t>instalación</a:t>
            </a:r>
            <a:r>
              <a:rPr lang="en-US" sz="1600" dirty="0"/>
              <a:t> en </a:t>
            </a:r>
            <a:r>
              <a:rPr lang="en-US" sz="1600" dirty="0" err="1"/>
              <a:t>paralelo</a:t>
            </a:r>
            <a:r>
              <a:rPr lang="en-US" sz="1600" dirty="0"/>
              <a:t> al </a:t>
            </a:r>
            <a:r>
              <a:rPr lang="en-US" sz="1600" dirty="0" err="1"/>
              <a:t>equipamiento</a:t>
            </a:r>
            <a:r>
              <a:rPr lang="en-US" sz="1600" dirty="0"/>
              <a:t> </a:t>
            </a:r>
            <a:r>
              <a:rPr lang="en-US" sz="1600" dirty="0" smtClean="0"/>
              <a:t>SACEM </a:t>
            </a:r>
            <a:r>
              <a:rPr lang="en-US" sz="1600" dirty="0"/>
              <a:t>de un </a:t>
            </a:r>
            <a:r>
              <a:rPr lang="en-US" sz="1600" dirty="0" err="1"/>
              <a:t>sistema</a:t>
            </a:r>
            <a:r>
              <a:rPr lang="en-US" sz="1600" dirty="0"/>
              <a:t> de </a:t>
            </a:r>
            <a:r>
              <a:rPr lang="en-US" sz="1600" dirty="0" err="1"/>
              <a:t>contadores</a:t>
            </a:r>
            <a:r>
              <a:rPr lang="en-US" sz="1600" dirty="0"/>
              <a:t> de </a:t>
            </a:r>
            <a:r>
              <a:rPr lang="en-US" sz="1600" dirty="0" err="1" smtClean="0"/>
              <a:t>ejes</a:t>
            </a:r>
            <a:r>
              <a:rPr lang="en-US" sz="1600" dirty="0" smtClean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de </a:t>
            </a:r>
            <a:r>
              <a:rPr lang="en-US" sz="1600" dirty="0" err="1"/>
              <a:t>detección</a:t>
            </a:r>
            <a:r>
              <a:rPr lang="en-US" sz="1600" dirty="0"/>
              <a:t> de </a:t>
            </a:r>
            <a:r>
              <a:rPr lang="en-US" sz="1600" dirty="0" err="1"/>
              <a:t>ocupación</a:t>
            </a:r>
            <a:r>
              <a:rPr lang="en-US" sz="1600" dirty="0"/>
              <a:t> de </a:t>
            </a:r>
            <a:r>
              <a:rPr lang="en-US" sz="1600" dirty="0" err="1"/>
              <a:t>vía</a:t>
            </a:r>
            <a:endParaRPr lang="en-US" sz="1600" dirty="0"/>
          </a:p>
          <a:p>
            <a:pPr marL="360363" lvl="2" indent="-177800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dirty="0"/>
              <a:t>La </a:t>
            </a:r>
            <a:r>
              <a:rPr lang="en-US" sz="1600" dirty="0" err="1"/>
              <a:t>estrategia</a:t>
            </a:r>
            <a:r>
              <a:rPr lang="en-US" sz="1600" dirty="0"/>
              <a:t> de </a:t>
            </a:r>
            <a:r>
              <a:rPr lang="en-US" sz="1600" dirty="0" err="1"/>
              <a:t>migración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plausible y </a:t>
            </a:r>
            <a:r>
              <a:rPr lang="en-US" sz="1600" dirty="0" err="1"/>
              <a:t>convincente</a:t>
            </a:r>
            <a:endParaRPr lang="en-US" sz="1600" dirty="0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50825" y="5724525"/>
            <a:ext cx="8893175" cy="72866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US" sz="1600">
                <a:solidFill>
                  <a:schemeClr val="bg2"/>
                </a:solidFill>
              </a:rPr>
              <a:t>Decisión del Cliente:</a:t>
            </a:r>
          </a:p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US" sz="1600">
                <a:solidFill>
                  <a:schemeClr val="bg2"/>
                </a:solidFill>
              </a:rPr>
              <a:t>Elegir la avanzada tecnología de Siemens puesto que estaba acompañada de la estrategia de migración más sólida, conveniente y convincente a un precio competitivo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490538" y="368300"/>
            <a:ext cx="8453437" cy="809625"/>
          </a:xfrm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La tecnología existente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50863" y="1314450"/>
            <a:ext cx="8442325" cy="35941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/>
              <a:t>No </a:t>
            </a:r>
            <a:r>
              <a:rPr lang="en-US" sz="1600" dirty="0" err="1"/>
              <a:t>perturbar</a:t>
            </a:r>
            <a:r>
              <a:rPr lang="en-US" sz="1600" dirty="0"/>
              <a:t>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operaciones</a:t>
            </a:r>
            <a:r>
              <a:rPr lang="en-US" sz="1600" dirty="0"/>
              <a:t> de la </a:t>
            </a:r>
            <a:r>
              <a:rPr lang="en-US" sz="1600" dirty="0" err="1"/>
              <a:t>línea</a:t>
            </a:r>
            <a:r>
              <a:rPr lang="en-US" sz="1600" dirty="0"/>
              <a:t> en </a:t>
            </a:r>
            <a:r>
              <a:rPr lang="en-US" sz="1600" dirty="0" err="1"/>
              <a:t>servicio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Operación</a:t>
            </a:r>
            <a:r>
              <a:rPr lang="en-US" sz="1600" dirty="0"/>
              <a:t> con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lanzadera</a:t>
            </a:r>
            <a:r>
              <a:rPr lang="en-US" sz="1600" dirty="0"/>
              <a:t> entre dos </a:t>
            </a:r>
            <a:r>
              <a:rPr lang="en-US" sz="1600" dirty="0" err="1"/>
              <a:t>estaciones</a:t>
            </a:r>
            <a:r>
              <a:rPr lang="en-US" sz="1600" dirty="0"/>
              <a:t> </a:t>
            </a:r>
            <a:r>
              <a:rPr lang="en-US" sz="1600" dirty="0" err="1"/>
              <a:t>extremo</a:t>
            </a:r>
            <a:r>
              <a:rPr lang="en-US" sz="1600" dirty="0"/>
              <a:t> </a:t>
            </a:r>
            <a:r>
              <a:rPr lang="en-US" sz="1600" dirty="0" err="1"/>
              <a:t>sólo</a:t>
            </a:r>
            <a:r>
              <a:rPr lang="en-US" sz="1600" dirty="0"/>
              <a:t> a los </a:t>
            </a:r>
            <a:r>
              <a:rPr lang="en-US" sz="1600" dirty="0" err="1"/>
              <a:t>tres</a:t>
            </a:r>
            <a:r>
              <a:rPr lang="en-US" sz="1600" dirty="0"/>
              <a:t> </a:t>
            </a:r>
            <a:r>
              <a:rPr lang="en-US" sz="1600" dirty="0" err="1"/>
              <a:t>meses</a:t>
            </a:r>
            <a:r>
              <a:rPr lang="en-US" sz="1600" dirty="0"/>
              <a:t> de </a:t>
            </a:r>
            <a:r>
              <a:rPr lang="en-US" sz="1600" dirty="0" err="1"/>
              <a:t>comenzar</a:t>
            </a:r>
            <a:r>
              <a:rPr lang="en-US" sz="1600" dirty="0"/>
              <a:t> el </a:t>
            </a:r>
            <a:r>
              <a:rPr lang="en-US" sz="1600" dirty="0" err="1"/>
              <a:t>proyecto</a:t>
            </a:r>
            <a:r>
              <a:rPr lang="en-US" sz="1600" dirty="0"/>
              <a:t> (</a:t>
            </a:r>
            <a:r>
              <a:rPr lang="en-US" sz="1600" dirty="0" err="1"/>
              <a:t>enclavamiento</a:t>
            </a:r>
            <a:r>
              <a:rPr lang="en-US" sz="1600" dirty="0"/>
              <a:t> + ATP) 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/>
              <a:t>Re-</a:t>
            </a:r>
            <a:r>
              <a:rPr lang="en-US" sz="1600" dirty="0" err="1"/>
              <a:t>equipar</a:t>
            </a:r>
            <a:r>
              <a:rPr lang="en-US" sz="1600" dirty="0"/>
              <a:t> los </a:t>
            </a:r>
            <a:r>
              <a:rPr lang="en-US" sz="1600" dirty="0" err="1"/>
              <a:t>trenes</a:t>
            </a:r>
            <a:r>
              <a:rPr lang="en-US" sz="1600" dirty="0"/>
              <a:t> de </a:t>
            </a:r>
            <a:r>
              <a:rPr lang="en-US" sz="1600" dirty="0" err="1"/>
              <a:t>Alstom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Puesta</a:t>
            </a:r>
            <a:r>
              <a:rPr lang="en-US" sz="1600" dirty="0"/>
              <a:t> en </a:t>
            </a:r>
            <a:r>
              <a:rPr lang="en-US" sz="1600" dirty="0" err="1"/>
              <a:t>servicio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fases</a:t>
            </a:r>
            <a:r>
              <a:rPr lang="en-US" sz="1600" dirty="0"/>
              <a:t> 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Plazo</a:t>
            </a:r>
            <a:r>
              <a:rPr lang="en-US" sz="1600" dirty="0"/>
              <a:t> </a:t>
            </a:r>
            <a:r>
              <a:rPr lang="en-US" sz="1600" dirty="0" err="1"/>
              <a:t>extremadamente</a:t>
            </a:r>
            <a:r>
              <a:rPr lang="en-US" sz="1600" dirty="0"/>
              <a:t> </a:t>
            </a:r>
            <a:r>
              <a:rPr lang="en-US" sz="1600" dirty="0" err="1"/>
              <a:t>reducido</a:t>
            </a:r>
            <a:r>
              <a:rPr lang="en-US" sz="1600" dirty="0"/>
              <a:t> (</a:t>
            </a:r>
            <a:r>
              <a:rPr lang="en-US" sz="1600" dirty="0" err="1"/>
              <a:t>para</a:t>
            </a:r>
            <a:r>
              <a:rPr lang="en-US" sz="1600" dirty="0"/>
              <a:t> la </a:t>
            </a:r>
            <a:r>
              <a:rPr lang="en-US" sz="1600" dirty="0" err="1"/>
              <a:t>complejidad</a:t>
            </a:r>
            <a:r>
              <a:rPr lang="en-US" sz="1600" dirty="0"/>
              <a:t> de la </a:t>
            </a:r>
            <a:r>
              <a:rPr lang="en-US" sz="1600" dirty="0" err="1"/>
              <a:t>migración</a:t>
            </a:r>
            <a:r>
              <a:rPr lang="en-US" sz="1600" dirty="0"/>
              <a:t> </a:t>
            </a:r>
            <a:r>
              <a:rPr lang="en-US" sz="1600" dirty="0" err="1"/>
              <a:t>pretendida</a:t>
            </a:r>
            <a:r>
              <a:rPr lang="en-US" sz="1600" dirty="0"/>
              <a:t>)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Estructura</a:t>
            </a:r>
            <a:r>
              <a:rPr lang="en-US" sz="1600" dirty="0"/>
              <a:t> contractual </a:t>
            </a:r>
            <a:r>
              <a:rPr lang="en-US" sz="1600" dirty="0" err="1"/>
              <a:t>ciertamente</a:t>
            </a:r>
            <a:r>
              <a:rPr lang="en-US" sz="1600" dirty="0"/>
              <a:t> </a:t>
            </a:r>
            <a:r>
              <a:rPr lang="en-US" sz="1600" dirty="0" err="1"/>
              <a:t>compleja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tener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servir</a:t>
            </a:r>
            <a:r>
              <a:rPr lang="en-US" sz="1600" dirty="0"/>
              <a:t> a dos </a:t>
            </a:r>
            <a:r>
              <a:rPr lang="en-US" sz="1600" dirty="0" err="1"/>
              <a:t>clientes</a:t>
            </a:r>
            <a:r>
              <a:rPr lang="en-US" sz="1600" dirty="0"/>
              <a:t> </a:t>
            </a:r>
            <a:r>
              <a:rPr lang="en-US" sz="1600" dirty="0" err="1"/>
              <a:t>intermedios</a:t>
            </a:r>
            <a:r>
              <a:rPr lang="en-US" sz="1600" dirty="0"/>
              <a:t> </a:t>
            </a:r>
            <a:r>
              <a:rPr lang="en-US" sz="1600" dirty="0" err="1"/>
              <a:t>distintos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Numerosas</a:t>
            </a:r>
            <a:r>
              <a:rPr lang="en-US" sz="1600" dirty="0"/>
              <a:t> interfaces con </a:t>
            </a:r>
            <a:r>
              <a:rPr lang="en-US" sz="1600" dirty="0" err="1"/>
              <a:t>contratos</a:t>
            </a:r>
            <a:r>
              <a:rPr lang="en-US" sz="1600" dirty="0"/>
              <a:t> </a:t>
            </a:r>
            <a:r>
              <a:rPr lang="en-US" sz="1600" dirty="0" err="1"/>
              <a:t>paralelos</a:t>
            </a:r>
            <a:r>
              <a:rPr lang="en-US" sz="1600" dirty="0"/>
              <a:t> de </a:t>
            </a:r>
            <a:r>
              <a:rPr lang="en-US" sz="1600" dirty="0" err="1"/>
              <a:t>obra</a:t>
            </a:r>
            <a:r>
              <a:rPr lang="en-US" sz="1600" dirty="0"/>
              <a:t> civil y </a:t>
            </a:r>
            <a:r>
              <a:rPr lang="en-US" sz="1600" dirty="0" err="1"/>
              <a:t>otros</a:t>
            </a:r>
            <a:r>
              <a:rPr lang="en-US" sz="1600" dirty="0"/>
              <a:t> </a:t>
            </a:r>
            <a:r>
              <a:rPr lang="en-US" sz="1600" dirty="0" err="1"/>
              <a:t>sistemas</a:t>
            </a:r>
            <a:r>
              <a:rPr lang="en-US" sz="1600" dirty="0"/>
              <a:t> 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Reutilización</a:t>
            </a:r>
            <a:r>
              <a:rPr lang="en-US" sz="1600" dirty="0"/>
              <a:t> de los </a:t>
            </a:r>
            <a:r>
              <a:rPr lang="en-US" sz="1600" dirty="0" err="1"/>
              <a:t>motores</a:t>
            </a:r>
            <a:r>
              <a:rPr lang="en-US" sz="1600" dirty="0"/>
              <a:t> de </a:t>
            </a:r>
            <a:r>
              <a:rPr lang="en-US" sz="1600" dirty="0" err="1"/>
              <a:t>aguja</a:t>
            </a:r>
            <a:r>
              <a:rPr lang="en-US" sz="1600" dirty="0"/>
              <a:t> (</a:t>
            </a:r>
            <a:r>
              <a:rPr lang="en-US" sz="1600" dirty="0" err="1"/>
              <a:t>cambiavías</a:t>
            </a:r>
            <a:r>
              <a:rPr lang="en-US" sz="1600" dirty="0"/>
              <a:t>) </a:t>
            </a:r>
            <a:r>
              <a:rPr lang="en-US" sz="1600" dirty="0" err="1"/>
              <a:t>existentes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Suministro</a:t>
            </a:r>
            <a:r>
              <a:rPr lang="en-US" sz="1600" dirty="0"/>
              <a:t> de dos </a:t>
            </a:r>
            <a:r>
              <a:rPr lang="en-US" sz="1600" dirty="0" err="1"/>
              <a:t>Puestos</a:t>
            </a:r>
            <a:r>
              <a:rPr lang="en-US" sz="1600" dirty="0"/>
              <a:t> </a:t>
            </a:r>
            <a:r>
              <a:rPr lang="en-US" sz="1600" dirty="0" err="1"/>
              <a:t>Centrales</a:t>
            </a:r>
            <a:r>
              <a:rPr lang="en-US" sz="1600" dirty="0"/>
              <a:t> de </a:t>
            </a:r>
            <a:r>
              <a:rPr lang="en-US" sz="1600" dirty="0" err="1"/>
              <a:t>Operación</a:t>
            </a:r>
            <a:r>
              <a:rPr lang="en-US" sz="1600" dirty="0"/>
              <a:t> </a:t>
            </a:r>
            <a:r>
              <a:rPr lang="en-US" sz="1600" dirty="0" err="1"/>
              <a:t>redundantes</a:t>
            </a:r>
            <a:r>
              <a:rPr lang="en-US" sz="1600" dirty="0"/>
              <a:t> 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Intervalo</a:t>
            </a:r>
            <a:r>
              <a:rPr lang="en-US" sz="1600" dirty="0"/>
              <a:t> de </a:t>
            </a:r>
            <a:r>
              <a:rPr lang="en-US" sz="1600" dirty="0" err="1"/>
              <a:t>diseño</a:t>
            </a:r>
            <a:r>
              <a:rPr lang="en-US" sz="1600" dirty="0"/>
              <a:t> de 90 </a:t>
            </a:r>
            <a:r>
              <a:rPr lang="en-US" sz="1600" dirty="0" err="1"/>
              <a:t>segundos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Precisión</a:t>
            </a:r>
            <a:r>
              <a:rPr lang="en-US" sz="1600" dirty="0"/>
              <a:t> de </a:t>
            </a:r>
            <a:r>
              <a:rPr lang="en-US" sz="1600" dirty="0" err="1"/>
              <a:t>parada</a:t>
            </a:r>
            <a:r>
              <a:rPr lang="en-US" sz="1600"/>
              <a:t> de +/- </a:t>
            </a:r>
            <a:r>
              <a:rPr lang="en-US" sz="1600" smtClean="0"/>
              <a:t>30 </a:t>
            </a:r>
            <a:r>
              <a:rPr lang="en-US" sz="1600"/>
              <a:t>cm (+/- </a:t>
            </a:r>
            <a:r>
              <a:rPr lang="en-US" sz="1600" smtClean="0"/>
              <a:t>12 </a:t>
            </a:r>
            <a:r>
              <a:rPr lang="en-US" sz="1600"/>
              <a:t>in) a ser </a:t>
            </a:r>
            <a:r>
              <a:rPr lang="en-US" sz="1600" dirty="0" err="1"/>
              <a:t>asegurada</a:t>
            </a:r>
            <a:r>
              <a:rPr lang="en-US" sz="1600" dirty="0"/>
              <a:t> </a:t>
            </a:r>
            <a:r>
              <a:rPr lang="en-US" sz="1600" dirty="0" err="1"/>
              <a:t>incluso</a:t>
            </a:r>
            <a:r>
              <a:rPr lang="en-US" sz="1600" dirty="0"/>
              <a:t> con los </a:t>
            </a:r>
            <a:r>
              <a:rPr lang="en-US" sz="1600" dirty="0" err="1"/>
              <a:t>trenes</a:t>
            </a:r>
            <a:r>
              <a:rPr lang="en-US" sz="1600" dirty="0"/>
              <a:t> </a:t>
            </a:r>
            <a:r>
              <a:rPr lang="en-US" sz="1600" dirty="0" err="1"/>
              <a:t>existentes</a:t>
            </a:r>
            <a:endParaRPr lang="en-US" sz="1600" dirty="0"/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539750" y="5724525"/>
            <a:ext cx="8453438" cy="72866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GB" sz="1600">
                <a:solidFill>
                  <a:schemeClr val="bg2"/>
                </a:solidFill>
              </a:rPr>
              <a:t>Remodelación total de la Línea sin perturbaciones el servicio comercial.</a:t>
            </a:r>
          </a:p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GB" sz="1600">
                <a:solidFill>
                  <a:schemeClr val="bg2"/>
                </a:solidFill>
              </a:rPr>
              <a:t>Plazos muy exigentes y condiciones de contorno del proyecto muy complejas.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0538" y="368300"/>
            <a:ext cx="84534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i="0" kern="0">
                <a:latin typeface="+mj-lt"/>
                <a:ea typeface="+mj-ea"/>
                <a:cs typeface="+mj-cs"/>
              </a:rPr>
              <a:t>La Línea 2 del Metro de Estambul </a:t>
            </a:r>
            <a:br>
              <a:rPr lang="es-ES" sz="2000" i="0" kern="0">
                <a:latin typeface="+mj-lt"/>
                <a:ea typeface="+mj-ea"/>
                <a:cs typeface="+mj-cs"/>
              </a:rPr>
            </a:br>
            <a:r>
              <a:rPr lang="es-ES" sz="2000" i="0" kern="0">
                <a:latin typeface="+mj-lt"/>
                <a:ea typeface="+mj-ea"/>
                <a:cs typeface="+mj-cs"/>
              </a:rPr>
              <a:t>Requisitos del cliente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6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134" imgW="360" imgH="360" progId="">
                  <p:embed/>
                </p:oleObj>
              </mc:Choice>
              <mc:Fallback>
                <p:oleObj name="think-cell Slide" r:id="rId134" imgW="360" imgH="360" progId="">
                  <p:embed/>
                  <p:pic>
                    <p:nvPicPr>
                      <p:cNvPr id="0" name="Object 169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9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42063" y="2247900"/>
            <a:ext cx="561975" cy="21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6" name="AutoShape 2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-5400000">
            <a:off x="7000875" y="860426"/>
            <a:ext cx="485775" cy="2736850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1919288"/>
            <a:ext cx="25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198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33413" y="3192463"/>
            <a:ext cx="7970837" cy="15875"/>
          </a:xfrm>
          <a:prstGeom prst="line">
            <a:avLst/>
          </a:prstGeom>
          <a:noFill/>
          <a:ln w="152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9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5288" y="3357563"/>
            <a:ext cx="423862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0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6563" y="3444875"/>
            <a:ext cx="425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Yen</a:t>
            </a:r>
            <a:r>
              <a:rPr lang="tr-TR" sz="800">
                <a:solidFill>
                  <a:srgbClr val="000000"/>
                </a:solidFill>
              </a:rPr>
              <a:t>ik</a:t>
            </a:r>
            <a:r>
              <a:rPr lang="en-US" sz="800">
                <a:solidFill>
                  <a:srgbClr val="000000"/>
                </a:solidFill>
              </a:rPr>
              <a:t>ap</a:t>
            </a:r>
            <a:r>
              <a:rPr lang="tr-TR" sz="800">
                <a:solidFill>
                  <a:srgbClr val="000000"/>
                </a:solidFill>
              </a:rPr>
              <a:t>ı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01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2650" y="3359150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02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58850" y="3362325"/>
            <a:ext cx="60325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6950" y="3454400"/>
            <a:ext cx="625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800">
                <a:solidFill>
                  <a:srgbClr val="000000"/>
                </a:solidFill>
              </a:rPr>
              <a:t>Ş</a:t>
            </a:r>
            <a:r>
              <a:rPr lang="en-US" sz="800">
                <a:solidFill>
                  <a:srgbClr val="000000"/>
                </a:solidFill>
              </a:rPr>
              <a:t>eh</a:t>
            </a:r>
            <a:r>
              <a:rPr lang="tr-TR" sz="800">
                <a:solidFill>
                  <a:srgbClr val="000000"/>
                </a:solidFill>
              </a:rPr>
              <a:t>z</a:t>
            </a:r>
            <a:r>
              <a:rPr lang="en-US" sz="800">
                <a:solidFill>
                  <a:srgbClr val="000000"/>
                </a:solidFill>
              </a:rPr>
              <a:t>adebas</a:t>
            </a:r>
            <a:r>
              <a:rPr lang="tr-TR" sz="800">
                <a:solidFill>
                  <a:srgbClr val="000000"/>
                </a:solidFill>
              </a:rPr>
              <a:t>ı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04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47825" y="3349625"/>
            <a:ext cx="28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357563"/>
            <a:ext cx="504825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6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12925" y="3444875"/>
            <a:ext cx="4635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Unkapani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07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3613" y="3359150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08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39975" y="3357563"/>
            <a:ext cx="360363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9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7913" y="3454400"/>
            <a:ext cx="3952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Sishane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1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97175" y="3359150"/>
            <a:ext cx="301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11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1936750" y="3275013"/>
            <a:ext cx="242888" cy="63500"/>
          </a:xfrm>
          <a:custGeom>
            <a:avLst/>
            <a:gdLst>
              <a:gd name="T0" fmla="*/ 0 w 262"/>
              <a:gd name="T1" fmla="*/ 2147483647 h 61"/>
              <a:gd name="T2" fmla="*/ 2147483647 w 262"/>
              <a:gd name="T3" fmla="*/ 0 h 61"/>
              <a:gd name="T4" fmla="*/ 2147483647 w 262"/>
              <a:gd name="T5" fmla="*/ 0 h 61"/>
              <a:gd name="T6" fmla="*/ 2147483647 w 262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61"/>
              <a:gd name="T14" fmla="*/ 262 w 262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61">
                <a:moveTo>
                  <a:pt x="0" y="61"/>
                </a:moveTo>
                <a:lnTo>
                  <a:pt x="35" y="0"/>
                </a:lnTo>
                <a:lnTo>
                  <a:pt x="224" y="0"/>
                </a:lnTo>
                <a:lnTo>
                  <a:pt x="262" y="53"/>
                </a:lnTo>
              </a:path>
            </a:pathLst>
          </a:custGeom>
          <a:noFill/>
          <a:ln w="762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2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936750" y="3025775"/>
            <a:ext cx="242888" cy="63500"/>
          </a:xfrm>
          <a:custGeom>
            <a:avLst/>
            <a:gdLst>
              <a:gd name="T0" fmla="*/ 0 w 262"/>
              <a:gd name="T1" fmla="*/ 0 h 61"/>
              <a:gd name="T2" fmla="*/ 2147483647 w 262"/>
              <a:gd name="T3" fmla="*/ 2147483647 h 61"/>
              <a:gd name="T4" fmla="*/ 2147483647 w 262"/>
              <a:gd name="T5" fmla="*/ 2147483647 h 61"/>
              <a:gd name="T6" fmla="*/ 2147483647 w 262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61"/>
              <a:gd name="T14" fmla="*/ 262 w 262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61">
                <a:moveTo>
                  <a:pt x="0" y="0"/>
                </a:moveTo>
                <a:lnTo>
                  <a:pt x="35" y="61"/>
                </a:lnTo>
                <a:lnTo>
                  <a:pt x="224" y="61"/>
                </a:lnTo>
                <a:lnTo>
                  <a:pt x="262" y="8"/>
                </a:lnTo>
              </a:path>
            </a:pathLst>
          </a:custGeom>
          <a:noFill/>
          <a:ln w="762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3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76550" y="3357563"/>
            <a:ext cx="422275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4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32113" y="3443288"/>
            <a:ext cx="35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Taksim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15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89300" y="3355975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16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30575" y="3362325"/>
            <a:ext cx="50165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60738" y="3444875"/>
            <a:ext cx="5270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Osmanbey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18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79863" y="3357563"/>
            <a:ext cx="341312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9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2888" y="3435350"/>
            <a:ext cx="212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Sisli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20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65613" y="3359150"/>
            <a:ext cx="28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21" name="Rectangle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56100" y="3357563"/>
            <a:ext cx="471488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22" name="Rectangle 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365625" y="3435350"/>
            <a:ext cx="5381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Ga</a:t>
            </a:r>
            <a:r>
              <a:rPr lang="tr-TR" sz="800">
                <a:solidFill>
                  <a:srgbClr val="000000"/>
                </a:solidFill>
              </a:rPr>
              <a:t>y</a:t>
            </a:r>
            <a:r>
              <a:rPr lang="en-US" sz="800">
                <a:solidFill>
                  <a:srgbClr val="000000"/>
                </a:solidFill>
              </a:rPr>
              <a:t>re</a:t>
            </a:r>
            <a:r>
              <a:rPr lang="tr-TR" sz="800">
                <a:solidFill>
                  <a:srgbClr val="000000"/>
                </a:solidFill>
              </a:rPr>
              <a:t>t</a:t>
            </a:r>
            <a:r>
              <a:rPr lang="en-US" sz="800">
                <a:solidFill>
                  <a:srgbClr val="000000"/>
                </a:solidFill>
              </a:rPr>
              <a:t>tepe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23" name="Rectangle 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52988" y="3359150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24" name="Rectangle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8388" y="3362325"/>
            <a:ext cx="36512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25" name="Rectangle 3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919663" y="3444875"/>
            <a:ext cx="3317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Levent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26" name="Rectangle 3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60975" y="3349625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27" name="Rectangle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4950" y="3362325"/>
            <a:ext cx="487363" cy="35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28" name="Rectangle 3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68925" y="3451225"/>
            <a:ext cx="4175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4 Levent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29" name="Rectangle 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11838" y="3336925"/>
            <a:ext cx="28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30" name="Freeform 40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5900738" y="2444750"/>
            <a:ext cx="644525" cy="752475"/>
          </a:xfrm>
          <a:custGeom>
            <a:avLst/>
            <a:gdLst>
              <a:gd name="T0" fmla="*/ 2147483647 w 703"/>
              <a:gd name="T1" fmla="*/ 2147483647 h 732"/>
              <a:gd name="T2" fmla="*/ 2147483647 w 703"/>
              <a:gd name="T3" fmla="*/ 2147483647 h 732"/>
              <a:gd name="T4" fmla="*/ 2147483647 w 703"/>
              <a:gd name="T5" fmla="*/ 2147483647 h 732"/>
              <a:gd name="T6" fmla="*/ 2147483647 w 703"/>
              <a:gd name="T7" fmla="*/ 2147483647 h 732"/>
              <a:gd name="T8" fmla="*/ 2147483647 w 703"/>
              <a:gd name="T9" fmla="*/ 0 h 732"/>
              <a:gd name="T10" fmla="*/ 0 w 703"/>
              <a:gd name="T11" fmla="*/ 0 h 7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3"/>
              <a:gd name="T19" fmla="*/ 0 h 732"/>
              <a:gd name="T20" fmla="*/ 703 w 703"/>
              <a:gd name="T21" fmla="*/ 732 h 7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3" h="732">
                <a:moveTo>
                  <a:pt x="56" y="732"/>
                </a:moveTo>
                <a:lnTo>
                  <a:pt x="569" y="732"/>
                </a:lnTo>
                <a:lnTo>
                  <a:pt x="703" y="470"/>
                </a:lnTo>
                <a:lnTo>
                  <a:pt x="703" y="153"/>
                </a:lnTo>
                <a:lnTo>
                  <a:pt x="379" y="0"/>
                </a:lnTo>
                <a:lnTo>
                  <a:pt x="0" y="0"/>
                </a:lnTo>
              </a:path>
            </a:pathLst>
          </a:custGeom>
          <a:noFill/>
          <a:ln w="762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8231" name="Group 41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5900738" y="2363788"/>
            <a:ext cx="138112" cy="157162"/>
            <a:chOff x="7129" y="7832"/>
            <a:chExt cx="150" cy="153"/>
          </a:xfrm>
        </p:grpSpPr>
        <p:sp>
          <p:nvSpPr>
            <p:cNvPr id="8361" name="Oval 42"/>
            <p:cNvSpPr>
              <a:spLocks noChangeArrowheads="1"/>
            </p:cNvSpPr>
            <p:nvPr/>
          </p:nvSpPr>
          <p:spPr bwMode="auto">
            <a:xfrm>
              <a:off x="7129" y="7832"/>
              <a:ext cx="150" cy="153"/>
            </a:xfrm>
            <a:prstGeom prst="ellipse">
              <a:avLst/>
            </a:prstGeom>
            <a:solidFill>
              <a:srgbClr val="00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62" name="Oval 43"/>
            <p:cNvSpPr>
              <a:spLocks noChangeArrowheads="1"/>
            </p:cNvSpPr>
            <p:nvPr/>
          </p:nvSpPr>
          <p:spPr bwMode="auto">
            <a:xfrm>
              <a:off x="7129" y="7832"/>
              <a:ext cx="150" cy="153"/>
            </a:xfrm>
            <a:prstGeom prst="ellipse">
              <a:avLst/>
            </a:prstGeom>
            <a:solidFill>
              <a:srgbClr val="0033CC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32" name="Freeform 44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6226175" y="2773363"/>
            <a:ext cx="260350" cy="403225"/>
          </a:xfrm>
          <a:custGeom>
            <a:avLst/>
            <a:gdLst>
              <a:gd name="T0" fmla="*/ 0 w 285"/>
              <a:gd name="T1" fmla="*/ 2147483647 h 393"/>
              <a:gd name="T2" fmla="*/ 2147483647 w 285"/>
              <a:gd name="T3" fmla="*/ 2147483647 h 393"/>
              <a:gd name="T4" fmla="*/ 2147483647 w 285"/>
              <a:gd name="T5" fmla="*/ 2147483647 h 393"/>
              <a:gd name="T6" fmla="*/ 2147483647 w 285"/>
              <a:gd name="T7" fmla="*/ 2147483647 h 393"/>
              <a:gd name="T8" fmla="*/ 2147483647 w 285"/>
              <a:gd name="T9" fmla="*/ 0 h 393"/>
              <a:gd name="T10" fmla="*/ 2147483647 w 285"/>
              <a:gd name="T11" fmla="*/ 0 h 3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5"/>
              <a:gd name="T19" fmla="*/ 0 h 393"/>
              <a:gd name="T20" fmla="*/ 285 w 285"/>
              <a:gd name="T21" fmla="*/ 393 h 3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" h="393">
                <a:moveTo>
                  <a:pt x="0" y="393"/>
                </a:moveTo>
                <a:lnTo>
                  <a:pt x="192" y="393"/>
                </a:lnTo>
                <a:lnTo>
                  <a:pt x="285" y="219"/>
                </a:lnTo>
                <a:lnTo>
                  <a:pt x="285" y="91"/>
                </a:lnTo>
                <a:lnTo>
                  <a:pt x="153" y="0"/>
                </a:lnTo>
                <a:lnTo>
                  <a:pt x="24" y="0"/>
                </a:lnTo>
              </a:path>
            </a:pathLst>
          </a:custGeom>
          <a:noFill/>
          <a:ln w="762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8233" name="Group 45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5880100" y="2600325"/>
            <a:ext cx="339725" cy="325438"/>
            <a:chOff x="7107" y="8062"/>
            <a:chExt cx="371" cy="317"/>
          </a:xfrm>
        </p:grpSpPr>
        <p:sp>
          <p:nvSpPr>
            <p:cNvPr id="8359" name="Rectangle 46"/>
            <p:cNvSpPr>
              <a:spLocks noChangeArrowheads="1"/>
            </p:cNvSpPr>
            <p:nvPr/>
          </p:nvSpPr>
          <p:spPr bwMode="auto">
            <a:xfrm>
              <a:off x="7107" y="8062"/>
              <a:ext cx="371" cy="317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60" name="Rectangle 47"/>
            <p:cNvSpPr>
              <a:spLocks noChangeArrowheads="1"/>
            </p:cNvSpPr>
            <p:nvPr/>
          </p:nvSpPr>
          <p:spPr bwMode="auto">
            <a:xfrm>
              <a:off x="7107" y="8062"/>
              <a:ext cx="371" cy="317"/>
            </a:xfrm>
            <a:prstGeom prst="rect">
              <a:avLst/>
            </a:prstGeom>
            <a:solidFill>
              <a:srgbClr val="0033CC"/>
            </a:solidFill>
            <a:ln w="762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34" name="Rectangle 4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21375" y="2706688"/>
            <a:ext cx="3190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Depot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35" name="Rectangle 5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65850" y="2760663"/>
            <a:ext cx="28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36" name="Rectangle 5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386513" y="2284413"/>
            <a:ext cx="5857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Seyrantepe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37" name="Rectangle 5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988175" y="2051050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38" name="Rectangle 5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572250" y="3362325"/>
            <a:ext cx="498475" cy="35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39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762750" y="3373438"/>
            <a:ext cx="1539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Itu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40" name="Rectangle 55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35750" y="3546475"/>
            <a:ext cx="4191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Ayazaga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41" name="Rectangle 6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383463" y="3487738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42" name="Rectangle 6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954963" y="3487738"/>
            <a:ext cx="28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43" name="Rectangle 6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443913" y="3487738"/>
            <a:ext cx="28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44" name="Rectangle 69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54700" y="3362325"/>
            <a:ext cx="552450" cy="35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45" name="Rectangle 70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916613" y="3367088"/>
            <a:ext cx="4460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4 Levent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46" name="Rectangle 71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951538" y="3492500"/>
            <a:ext cx="3333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Sanayi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47" name="Rectangle 7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99200" y="3487738"/>
            <a:ext cx="28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grpSp>
        <p:nvGrpSpPr>
          <p:cNvPr id="8248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827088" y="2728913"/>
            <a:ext cx="1227137" cy="322262"/>
            <a:chOff x="1595" y="8243"/>
            <a:chExt cx="1650" cy="305"/>
          </a:xfrm>
        </p:grpSpPr>
        <p:sp>
          <p:nvSpPr>
            <p:cNvPr id="8356" name="Rectangle 74"/>
            <p:cNvSpPr>
              <a:spLocks noChangeArrowheads="1"/>
            </p:cNvSpPr>
            <p:nvPr/>
          </p:nvSpPr>
          <p:spPr bwMode="auto">
            <a:xfrm>
              <a:off x="1595" y="8243"/>
              <a:ext cx="1096" cy="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57" name="Freeform 75"/>
            <p:cNvSpPr>
              <a:spLocks/>
            </p:cNvSpPr>
            <p:nvPr/>
          </p:nvSpPr>
          <p:spPr bwMode="auto">
            <a:xfrm>
              <a:off x="2786" y="8386"/>
              <a:ext cx="459" cy="162"/>
            </a:xfrm>
            <a:custGeom>
              <a:avLst/>
              <a:gdLst>
                <a:gd name="T0" fmla="*/ 459 w 459"/>
                <a:gd name="T1" fmla="*/ 162 h 162"/>
                <a:gd name="T2" fmla="*/ 229 w 459"/>
                <a:gd name="T3" fmla="*/ 0 h 162"/>
                <a:gd name="T4" fmla="*/ 0 w 459"/>
                <a:gd name="T5" fmla="*/ 0 h 162"/>
                <a:gd name="T6" fmla="*/ 0 60000 65536"/>
                <a:gd name="T7" fmla="*/ 0 60000 65536"/>
                <a:gd name="T8" fmla="*/ 0 60000 65536"/>
                <a:gd name="T9" fmla="*/ 0 w 459"/>
                <a:gd name="T10" fmla="*/ 0 h 162"/>
                <a:gd name="T11" fmla="*/ 459 w 459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9" h="162">
                  <a:moveTo>
                    <a:pt x="459" y="162"/>
                  </a:moveTo>
                  <a:lnTo>
                    <a:pt x="229" y="0"/>
                  </a:lnTo>
                  <a:lnTo>
                    <a:pt x="0" y="0"/>
                  </a:lnTo>
                </a:path>
              </a:pathLst>
            </a:custGeom>
            <a:noFill/>
            <a:ln w="762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58" name="Line 76"/>
            <p:cNvSpPr>
              <a:spLocks noChangeShapeType="1"/>
            </p:cNvSpPr>
            <p:nvPr/>
          </p:nvSpPr>
          <p:spPr bwMode="auto">
            <a:xfrm>
              <a:off x="2786" y="8243"/>
              <a:ext cx="0" cy="187"/>
            </a:xfrm>
            <a:prstGeom prst="line">
              <a:avLst/>
            </a:prstGeom>
            <a:noFill/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49" name="Rectangle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006475" y="2757488"/>
            <a:ext cx="5905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Ha</a:t>
            </a:r>
            <a:r>
              <a:rPr lang="tr-TR" sz="800">
                <a:solidFill>
                  <a:srgbClr val="000000"/>
                </a:solidFill>
              </a:rPr>
              <a:t>l</a:t>
            </a:r>
            <a:r>
              <a:rPr lang="en-US" sz="800">
                <a:solidFill>
                  <a:srgbClr val="000000"/>
                </a:solidFill>
              </a:rPr>
              <a:t>ic </a:t>
            </a:r>
            <a:r>
              <a:rPr lang="tr-TR" sz="800">
                <a:solidFill>
                  <a:srgbClr val="000000"/>
                </a:solidFill>
              </a:rPr>
              <a:t>bridge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0" name="Rectangle 7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757738" y="4083050"/>
            <a:ext cx="28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1" name="Rectangle 8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844675" y="3779838"/>
            <a:ext cx="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 sz="800" u="sng"/>
          </a:p>
        </p:txBody>
      </p:sp>
      <p:sp>
        <p:nvSpPr>
          <p:cNvPr id="8252" name="Rectangle 8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441575" y="3929063"/>
            <a:ext cx="28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3" name="Rectangle 85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640638" y="3930650"/>
            <a:ext cx="28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4" name="Rectangle 86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811588" y="4249738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5" name="Rectangle 87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404938" y="4270375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6" name="Rectangle 9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203325" y="4422775"/>
            <a:ext cx="28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7" name="Rectangle 9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606550" y="4422775"/>
            <a:ext cx="301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8" name="Rectangle 9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702425" y="4270375"/>
            <a:ext cx="28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59" name="AutoShape 93"/>
          <p:cNvSpPr>
            <a:spLocks/>
          </p:cNvSpPr>
          <p:nvPr>
            <p:custDataLst>
              <p:tags r:id="rId67"/>
            </p:custDataLst>
          </p:nvPr>
        </p:nvSpPr>
        <p:spPr bwMode="auto">
          <a:xfrm rot="-5400000">
            <a:off x="1493838" y="1035050"/>
            <a:ext cx="468312" cy="2376488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60" name="Text Box 94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23850" y="1682750"/>
            <a:ext cx="275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</a:rPr>
              <a:t>Extensión Sur (</a:t>
            </a:r>
            <a:r>
              <a:rPr lang="es-ES" sz="1800">
                <a:solidFill>
                  <a:srgbClr val="000000"/>
                </a:solidFill>
              </a:rPr>
              <a:t>F</a:t>
            </a:r>
            <a:r>
              <a:rPr lang="tr-TR" sz="1800">
                <a:solidFill>
                  <a:srgbClr val="000000"/>
                </a:solidFill>
              </a:rPr>
              <a:t>ase 2</a:t>
            </a:r>
            <a:r>
              <a:rPr lang="de-DE" sz="1800">
                <a:solidFill>
                  <a:srgbClr val="000000"/>
                </a:solidFill>
              </a:rPr>
              <a:t>)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261" name="Text Box 9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940425" y="1673225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</a:rPr>
              <a:t>Extensión Norte (</a:t>
            </a:r>
            <a:r>
              <a:rPr lang="es-ES" sz="1800">
                <a:solidFill>
                  <a:srgbClr val="000000"/>
                </a:solidFill>
              </a:rPr>
              <a:t>F</a:t>
            </a:r>
            <a:r>
              <a:rPr lang="tr-TR" sz="1800">
                <a:solidFill>
                  <a:srgbClr val="000000"/>
                </a:solidFill>
              </a:rPr>
              <a:t>ase 3</a:t>
            </a:r>
            <a:r>
              <a:rPr lang="de-DE" sz="1800">
                <a:solidFill>
                  <a:srgbClr val="000000"/>
                </a:solidFill>
              </a:rPr>
              <a:t>)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262" name="AutoShape 97"/>
          <p:cNvSpPr>
            <a:spLocks/>
          </p:cNvSpPr>
          <p:nvPr>
            <p:custDataLst>
              <p:tags r:id="rId70"/>
            </p:custDataLst>
          </p:nvPr>
        </p:nvSpPr>
        <p:spPr bwMode="auto">
          <a:xfrm rot="-5400000">
            <a:off x="4160044" y="854869"/>
            <a:ext cx="468312" cy="2736850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63" name="Text Box 98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059113" y="1666875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Línea Existente </a:t>
            </a:r>
            <a:r>
              <a:rPr lang="de-DE" sz="1800">
                <a:solidFill>
                  <a:srgbClr val="000000"/>
                </a:solidFill>
              </a:rPr>
              <a:t>(</a:t>
            </a:r>
            <a:r>
              <a:rPr lang="es-ES" sz="1800">
                <a:solidFill>
                  <a:srgbClr val="000000"/>
                </a:solidFill>
              </a:rPr>
              <a:t>F</a:t>
            </a:r>
            <a:r>
              <a:rPr lang="tr-TR" sz="1800">
                <a:solidFill>
                  <a:srgbClr val="000000"/>
                </a:solidFill>
              </a:rPr>
              <a:t>ase 1</a:t>
            </a:r>
            <a:r>
              <a:rPr lang="de-DE" sz="1800">
                <a:solidFill>
                  <a:srgbClr val="000000"/>
                </a:solidFill>
              </a:rPr>
              <a:t>)</a:t>
            </a: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8264" name="Group 199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644525" y="3194050"/>
            <a:ext cx="1736725" cy="2132013"/>
            <a:chOff x="463" y="2012"/>
            <a:chExt cx="1247" cy="1343"/>
          </a:xfrm>
        </p:grpSpPr>
        <p:sp>
          <p:nvSpPr>
            <p:cNvPr id="8352" name="Line 109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>
              <a:off x="463" y="2012"/>
              <a:ext cx="12" cy="1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8353" name="Group 184"/>
            <p:cNvGrpSpPr>
              <a:grpSpLocks/>
            </p:cNvGrpSpPr>
            <p:nvPr>
              <p:custDataLst>
                <p:tags r:id="rId130"/>
              </p:custDataLst>
            </p:nvPr>
          </p:nvGrpSpPr>
          <p:grpSpPr bwMode="auto">
            <a:xfrm>
              <a:off x="480" y="3105"/>
              <a:ext cx="1230" cy="250"/>
              <a:chOff x="480" y="3121"/>
              <a:chExt cx="1230" cy="250"/>
            </a:xfrm>
          </p:grpSpPr>
          <p:sp>
            <p:nvSpPr>
              <p:cNvPr id="8354" name="Freeform 110"/>
              <p:cNvSpPr>
                <a:spLocks noEditPoint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80" y="3121"/>
                <a:ext cx="1230" cy="46"/>
              </a:xfrm>
              <a:custGeom>
                <a:avLst/>
                <a:gdLst>
                  <a:gd name="T0" fmla="*/ 0 w 22840"/>
                  <a:gd name="T1" fmla="*/ 0 h 806"/>
                  <a:gd name="T2" fmla="*/ 0 w 22840"/>
                  <a:gd name="T3" fmla="*/ 0 h 806"/>
                  <a:gd name="T4" fmla="*/ 0 w 22840"/>
                  <a:gd name="T5" fmla="*/ 0 h 806"/>
                  <a:gd name="T6" fmla="*/ 0 w 22840"/>
                  <a:gd name="T7" fmla="*/ 0 h 806"/>
                  <a:gd name="T8" fmla="*/ 0 w 22840"/>
                  <a:gd name="T9" fmla="*/ 0 h 806"/>
                  <a:gd name="T10" fmla="*/ 0 w 22840"/>
                  <a:gd name="T11" fmla="*/ 0 h 806"/>
                  <a:gd name="T12" fmla="*/ 0 w 22840"/>
                  <a:gd name="T13" fmla="*/ 0 h 806"/>
                  <a:gd name="T14" fmla="*/ 0 w 22840"/>
                  <a:gd name="T15" fmla="*/ 0 h 806"/>
                  <a:gd name="T16" fmla="*/ 0 w 22840"/>
                  <a:gd name="T17" fmla="*/ 0 h 806"/>
                  <a:gd name="T18" fmla="*/ 0 w 22840"/>
                  <a:gd name="T19" fmla="*/ 0 h 806"/>
                  <a:gd name="T20" fmla="*/ 0 w 22840"/>
                  <a:gd name="T21" fmla="*/ 0 h 806"/>
                  <a:gd name="T22" fmla="*/ 0 w 22840"/>
                  <a:gd name="T23" fmla="*/ 0 h 806"/>
                  <a:gd name="T24" fmla="*/ 0 w 22840"/>
                  <a:gd name="T25" fmla="*/ 0 h 806"/>
                  <a:gd name="T26" fmla="*/ 0 w 22840"/>
                  <a:gd name="T27" fmla="*/ 0 h 806"/>
                  <a:gd name="T28" fmla="*/ 0 w 22840"/>
                  <a:gd name="T29" fmla="*/ 0 h 8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840"/>
                  <a:gd name="T46" fmla="*/ 0 h 806"/>
                  <a:gd name="T47" fmla="*/ 22840 w 22840"/>
                  <a:gd name="T48" fmla="*/ 806 h 8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840" h="806">
                    <a:moveTo>
                      <a:pt x="667" y="339"/>
                    </a:moveTo>
                    <a:lnTo>
                      <a:pt x="22174" y="333"/>
                    </a:lnTo>
                    <a:cubicBezTo>
                      <a:pt x="22211" y="333"/>
                      <a:pt x="22240" y="363"/>
                      <a:pt x="22241" y="400"/>
                    </a:cubicBezTo>
                    <a:cubicBezTo>
                      <a:pt x="22241" y="436"/>
                      <a:pt x="22211" y="466"/>
                      <a:pt x="22174" y="466"/>
                    </a:cubicBezTo>
                    <a:lnTo>
                      <a:pt x="667" y="473"/>
                    </a:lnTo>
                    <a:cubicBezTo>
                      <a:pt x="630" y="473"/>
                      <a:pt x="601" y="443"/>
                      <a:pt x="600" y="406"/>
                    </a:cubicBezTo>
                    <a:cubicBezTo>
                      <a:pt x="600" y="369"/>
                      <a:pt x="630" y="339"/>
                      <a:pt x="667" y="339"/>
                    </a:cubicBezTo>
                    <a:close/>
                    <a:moveTo>
                      <a:pt x="801" y="806"/>
                    </a:moveTo>
                    <a:lnTo>
                      <a:pt x="0" y="406"/>
                    </a:lnTo>
                    <a:lnTo>
                      <a:pt x="800" y="6"/>
                    </a:lnTo>
                    <a:lnTo>
                      <a:pt x="801" y="806"/>
                    </a:lnTo>
                    <a:close/>
                    <a:moveTo>
                      <a:pt x="22040" y="0"/>
                    </a:moveTo>
                    <a:lnTo>
                      <a:pt x="22840" y="399"/>
                    </a:lnTo>
                    <a:lnTo>
                      <a:pt x="22041" y="800"/>
                    </a:lnTo>
                    <a:lnTo>
                      <a:pt x="220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55" name="Rectangle 111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89" y="3197"/>
                <a:ext cx="11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CC3300"/>
                    </a:solidFill>
                  </a:rPr>
                  <a:t>Dic 2012</a:t>
                </a:r>
              </a:p>
            </p:txBody>
          </p:sp>
        </p:grpSp>
      </p:grpSp>
      <p:sp>
        <p:nvSpPr>
          <p:cNvPr id="8265" name="Freeform 115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242050" y="2771775"/>
            <a:ext cx="241300" cy="412750"/>
          </a:xfrm>
          <a:custGeom>
            <a:avLst/>
            <a:gdLst>
              <a:gd name="T0" fmla="*/ 2147483647 w 152"/>
              <a:gd name="T1" fmla="*/ 2147483647 h 260"/>
              <a:gd name="T2" fmla="*/ 2147483647 w 152"/>
              <a:gd name="T3" fmla="*/ 2147483647 h 260"/>
              <a:gd name="T4" fmla="*/ 2147483647 w 152"/>
              <a:gd name="T5" fmla="*/ 2147483647 h 260"/>
              <a:gd name="T6" fmla="*/ 2147483647 w 152"/>
              <a:gd name="T7" fmla="*/ 0 h 260"/>
              <a:gd name="T8" fmla="*/ 0 w 152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60"/>
              <a:gd name="T17" fmla="*/ 152 w 152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60">
                <a:moveTo>
                  <a:pt x="92" y="260"/>
                </a:moveTo>
                <a:lnTo>
                  <a:pt x="152" y="136"/>
                </a:lnTo>
                <a:lnTo>
                  <a:pt x="152" y="6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noFill/>
          <a:ln w="793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endParaRPr lang="es-ES"/>
          </a:p>
        </p:txBody>
      </p:sp>
      <p:sp>
        <p:nvSpPr>
          <p:cNvPr id="8266" name="Freeform 116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6045200" y="2441575"/>
            <a:ext cx="501650" cy="552450"/>
          </a:xfrm>
          <a:custGeom>
            <a:avLst/>
            <a:gdLst>
              <a:gd name="T0" fmla="*/ 0 w 316"/>
              <a:gd name="T1" fmla="*/ 0 h 348"/>
              <a:gd name="T2" fmla="*/ 2147483647 w 316"/>
              <a:gd name="T3" fmla="*/ 0 h 348"/>
              <a:gd name="T4" fmla="*/ 2147483647 w 316"/>
              <a:gd name="T5" fmla="*/ 2147483647 h 348"/>
              <a:gd name="T6" fmla="*/ 2147483647 w 316"/>
              <a:gd name="T7" fmla="*/ 2147483647 h 348"/>
              <a:gd name="T8" fmla="*/ 2147483647 w 316"/>
              <a:gd name="T9" fmla="*/ 2147483647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"/>
              <a:gd name="T16" fmla="*/ 0 h 348"/>
              <a:gd name="T17" fmla="*/ 316 w 316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" h="348">
                <a:moveTo>
                  <a:pt x="0" y="0"/>
                </a:moveTo>
                <a:lnTo>
                  <a:pt x="124" y="0"/>
                </a:lnTo>
                <a:lnTo>
                  <a:pt x="312" y="100"/>
                </a:lnTo>
                <a:lnTo>
                  <a:pt x="316" y="316"/>
                </a:lnTo>
                <a:lnTo>
                  <a:pt x="284" y="348"/>
                </a:lnTo>
              </a:path>
            </a:pathLst>
          </a:custGeom>
          <a:noFill/>
          <a:ln w="793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endParaRPr lang="es-ES"/>
          </a:p>
        </p:txBody>
      </p:sp>
      <p:sp>
        <p:nvSpPr>
          <p:cNvPr id="8267" name="Line 117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391400" y="3200400"/>
            <a:ext cx="485775" cy="0"/>
          </a:xfrm>
          <a:prstGeom prst="line">
            <a:avLst/>
          </a:prstGeom>
          <a:noFill/>
          <a:ln w="79375">
            <a:solidFill>
              <a:srgbClr val="00FF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endParaRPr lang="es-ES"/>
          </a:p>
        </p:txBody>
      </p:sp>
      <p:sp>
        <p:nvSpPr>
          <p:cNvPr id="8268" name="Line 118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711200" y="3190875"/>
            <a:ext cx="1643063" cy="4763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endParaRPr lang="es-ES"/>
          </a:p>
        </p:txBody>
      </p:sp>
      <p:grpSp>
        <p:nvGrpSpPr>
          <p:cNvPr id="8269" name="Group 119"/>
          <p:cNvGrpSpPr>
            <a:grpSpLocks/>
          </p:cNvGrpSpPr>
          <p:nvPr>
            <p:custDataLst>
              <p:tags r:id="rId77"/>
            </p:custDataLst>
          </p:nvPr>
        </p:nvGrpSpPr>
        <p:grpSpPr bwMode="auto">
          <a:xfrm>
            <a:off x="1987550" y="3101975"/>
            <a:ext cx="136525" cy="157163"/>
            <a:chOff x="2829" y="8560"/>
            <a:chExt cx="150" cy="153"/>
          </a:xfrm>
        </p:grpSpPr>
        <p:sp>
          <p:nvSpPr>
            <p:cNvPr id="8350" name="Oval 120"/>
            <p:cNvSpPr>
              <a:spLocks noChangeArrowheads="1"/>
            </p:cNvSpPr>
            <p:nvPr/>
          </p:nvSpPr>
          <p:spPr bwMode="auto">
            <a:xfrm>
              <a:off x="2829" y="8560"/>
              <a:ext cx="150" cy="1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51" name="Oval 121"/>
            <p:cNvSpPr>
              <a:spLocks noChangeArrowheads="1"/>
            </p:cNvSpPr>
            <p:nvPr/>
          </p:nvSpPr>
          <p:spPr bwMode="auto">
            <a:xfrm>
              <a:off x="2829" y="8560"/>
              <a:ext cx="150" cy="153"/>
            </a:xfrm>
            <a:prstGeom prst="ellipse">
              <a:avLst/>
            </a:prstGeom>
            <a:solidFill>
              <a:srgbClr val="FF0000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70" name="Group 122"/>
          <p:cNvGrpSpPr>
            <a:grpSpLocks/>
          </p:cNvGrpSpPr>
          <p:nvPr>
            <p:custDataLst>
              <p:tags r:id="rId78"/>
            </p:custDataLst>
          </p:nvPr>
        </p:nvGrpSpPr>
        <p:grpSpPr bwMode="auto">
          <a:xfrm>
            <a:off x="1262063" y="3111500"/>
            <a:ext cx="134937" cy="157163"/>
            <a:chOff x="2059" y="8560"/>
            <a:chExt cx="165" cy="153"/>
          </a:xfrm>
        </p:grpSpPr>
        <p:sp>
          <p:nvSpPr>
            <p:cNvPr id="8348" name="Oval 123"/>
            <p:cNvSpPr>
              <a:spLocks noChangeArrowheads="1"/>
            </p:cNvSpPr>
            <p:nvPr/>
          </p:nvSpPr>
          <p:spPr bwMode="auto">
            <a:xfrm>
              <a:off x="2059" y="8560"/>
              <a:ext cx="165" cy="1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49" name="Oval 124"/>
            <p:cNvSpPr>
              <a:spLocks noChangeArrowheads="1"/>
            </p:cNvSpPr>
            <p:nvPr/>
          </p:nvSpPr>
          <p:spPr bwMode="auto">
            <a:xfrm>
              <a:off x="2059" y="8560"/>
              <a:ext cx="165" cy="153"/>
            </a:xfrm>
            <a:prstGeom prst="ellipse">
              <a:avLst/>
            </a:prstGeom>
            <a:solidFill>
              <a:srgbClr val="FF0000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71" name="Line 12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819775" y="1806575"/>
            <a:ext cx="0" cy="13001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2" name="Line 12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973388" y="1816100"/>
            <a:ext cx="0" cy="132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3" name="Line 12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476500" y="3190875"/>
            <a:ext cx="590550" cy="0"/>
          </a:xfrm>
          <a:prstGeom prst="line">
            <a:avLst/>
          </a:prstGeom>
          <a:noFill/>
          <a:ln w="793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endParaRPr lang="es-ES"/>
          </a:p>
        </p:txBody>
      </p:sp>
      <p:sp>
        <p:nvSpPr>
          <p:cNvPr id="8274" name="Line 128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5667375" y="3190875"/>
            <a:ext cx="1552575" cy="0"/>
          </a:xfrm>
          <a:prstGeom prst="line">
            <a:avLst/>
          </a:prstGeom>
          <a:noFill/>
          <a:ln w="793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endParaRPr lang="es-ES"/>
          </a:p>
        </p:txBody>
      </p:sp>
      <p:sp>
        <p:nvSpPr>
          <p:cNvPr id="8275" name="Line 131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86025" y="3190875"/>
            <a:ext cx="3352800" cy="19050"/>
          </a:xfrm>
          <a:prstGeom prst="line">
            <a:avLst/>
          </a:prstGeom>
          <a:noFill/>
          <a:ln w="79375">
            <a:solidFill>
              <a:srgbClr val="00FF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endParaRPr lang="es-ES"/>
          </a:p>
        </p:txBody>
      </p:sp>
      <p:sp>
        <p:nvSpPr>
          <p:cNvPr id="8276" name="Line 132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008688" y="3189288"/>
            <a:ext cx="1276350" cy="0"/>
          </a:xfrm>
          <a:prstGeom prst="line">
            <a:avLst/>
          </a:prstGeom>
          <a:noFill/>
          <a:ln w="79375">
            <a:solidFill>
              <a:srgbClr val="00FF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endParaRPr lang="es-ES"/>
          </a:p>
        </p:txBody>
      </p:sp>
      <p:sp>
        <p:nvSpPr>
          <p:cNvPr id="8277" name="Line 133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2476500" y="3200400"/>
            <a:ext cx="6048375" cy="0"/>
          </a:xfrm>
          <a:prstGeom prst="line">
            <a:avLst/>
          </a:prstGeom>
          <a:noFill/>
          <a:ln w="79375">
            <a:solidFill>
              <a:srgbClr val="FF99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endParaRPr lang="es-ES"/>
          </a:p>
        </p:txBody>
      </p:sp>
      <p:grpSp>
        <p:nvGrpSpPr>
          <p:cNvPr id="8278" name="Group 146"/>
          <p:cNvGrpSpPr>
            <a:grpSpLocks/>
          </p:cNvGrpSpPr>
          <p:nvPr>
            <p:custDataLst>
              <p:tags r:id="rId86"/>
            </p:custDataLst>
          </p:nvPr>
        </p:nvGrpSpPr>
        <p:grpSpPr bwMode="auto">
          <a:xfrm>
            <a:off x="3074988" y="3111500"/>
            <a:ext cx="138112" cy="157163"/>
            <a:chOff x="4052" y="8560"/>
            <a:chExt cx="150" cy="153"/>
          </a:xfrm>
        </p:grpSpPr>
        <p:sp>
          <p:nvSpPr>
            <p:cNvPr id="8346" name="Oval 147"/>
            <p:cNvSpPr>
              <a:spLocks noChangeArrowheads="1"/>
            </p:cNvSpPr>
            <p:nvPr/>
          </p:nvSpPr>
          <p:spPr bwMode="auto">
            <a:xfrm>
              <a:off x="4052" y="8560"/>
              <a:ext cx="150" cy="1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47" name="Oval 148"/>
            <p:cNvSpPr>
              <a:spLocks noChangeArrowheads="1"/>
            </p:cNvSpPr>
            <p:nvPr/>
          </p:nvSpPr>
          <p:spPr bwMode="auto">
            <a:xfrm>
              <a:off x="4052" y="8560"/>
              <a:ext cx="150" cy="153"/>
            </a:xfrm>
            <a:prstGeom prst="ellipse">
              <a:avLst/>
            </a:prstGeom>
            <a:noFill/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79" name="Group 149"/>
          <p:cNvGrpSpPr>
            <a:grpSpLocks/>
          </p:cNvGrpSpPr>
          <p:nvPr>
            <p:custDataLst>
              <p:tags r:id="rId87"/>
            </p:custDataLst>
          </p:nvPr>
        </p:nvGrpSpPr>
        <p:grpSpPr bwMode="auto">
          <a:xfrm>
            <a:off x="3541713" y="3124200"/>
            <a:ext cx="138112" cy="157163"/>
            <a:chOff x="4561" y="8560"/>
            <a:chExt cx="150" cy="153"/>
          </a:xfrm>
        </p:grpSpPr>
        <p:sp>
          <p:nvSpPr>
            <p:cNvPr id="8344" name="Oval 150"/>
            <p:cNvSpPr>
              <a:spLocks noChangeArrowheads="1"/>
            </p:cNvSpPr>
            <p:nvPr/>
          </p:nvSpPr>
          <p:spPr bwMode="auto">
            <a:xfrm>
              <a:off x="4561" y="8560"/>
              <a:ext cx="150" cy="1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45" name="Oval 151"/>
            <p:cNvSpPr>
              <a:spLocks noChangeArrowheads="1"/>
            </p:cNvSpPr>
            <p:nvPr/>
          </p:nvSpPr>
          <p:spPr bwMode="auto">
            <a:xfrm>
              <a:off x="4561" y="8560"/>
              <a:ext cx="150" cy="153"/>
            </a:xfrm>
            <a:prstGeom prst="ellipse">
              <a:avLst/>
            </a:prstGeom>
            <a:solidFill>
              <a:schemeClr val="tx1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80" name="Group 152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4102100" y="3111500"/>
            <a:ext cx="138113" cy="157163"/>
            <a:chOff x="5171" y="8560"/>
            <a:chExt cx="150" cy="154"/>
          </a:xfrm>
        </p:grpSpPr>
        <p:sp>
          <p:nvSpPr>
            <p:cNvPr id="8342" name="Oval 153"/>
            <p:cNvSpPr>
              <a:spLocks noChangeArrowheads="1"/>
            </p:cNvSpPr>
            <p:nvPr/>
          </p:nvSpPr>
          <p:spPr bwMode="auto">
            <a:xfrm>
              <a:off x="5171" y="8560"/>
              <a:ext cx="150" cy="154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43" name="Oval 154"/>
            <p:cNvSpPr>
              <a:spLocks noChangeArrowheads="1"/>
            </p:cNvSpPr>
            <p:nvPr/>
          </p:nvSpPr>
          <p:spPr bwMode="auto">
            <a:xfrm>
              <a:off x="5171" y="8560"/>
              <a:ext cx="150" cy="154"/>
            </a:xfrm>
            <a:prstGeom prst="ellipse">
              <a:avLst/>
            </a:prstGeom>
            <a:solidFill>
              <a:schemeClr val="tx1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81" name="Group 155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4530725" y="3116263"/>
            <a:ext cx="136525" cy="157162"/>
            <a:chOff x="5638" y="8560"/>
            <a:chExt cx="150" cy="154"/>
          </a:xfrm>
        </p:grpSpPr>
        <p:sp>
          <p:nvSpPr>
            <p:cNvPr id="8340" name="Oval 156"/>
            <p:cNvSpPr>
              <a:spLocks noChangeArrowheads="1"/>
            </p:cNvSpPr>
            <p:nvPr/>
          </p:nvSpPr>
          <p:spPr bwMode="auto">
            <a:xfrm>
              <a:off x="5638" y="8560"/>
              <a:ext cx="150" cy="154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41" name="Oval 157"/>
            <p:cNvSpPr>
              <a:spLocks noChangeArrowheads="1"/>
            </p:cNvSpPr>
            <p:nvPr/>
          </p:nvSpPr>
          <p:spPr bwMode="auto">
            <a:xfrm>
              <a:off x="5638" y="8560"/>
              <a:ext cx="150" cy="154"/>
            </a:xfrm>
            <a:prstGeom prst="ellipse">
              <a:avLst/>
            </a:prstGeom>
            <a:solidFill>
              <a:schemeClr val="tx1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82" name="Group 158"/>
          <p:cNvGrpSpPr>
            <a:grpSpLocks/>
          </p:cNvGrpSpPr>
          <p:nvPr>
            <p:custDataLst>
              <p:tags r:id="rId90"/>
            </p:custDataLst>
          </p:nvPr>
        </p:nvGrpSpPr>
        <p:grpSpPr bwMode="auto">
          <a:xfrm>
            <a:off x="5043488" y="3113088"/>
            <a:ext cx="138112" cy="158750"/>
            <a:chOff x="6197" y="8549"/>
            <a:chExt cx="150" cy="153"/>
          </a:xfrm>
        </p:grpSpPr>
        <p:sp>
          <p:nvSpPr>
            <p:cNvPr id="8338" name="Oval 159"/>
            <p:cNvSpPr>
              <a:spLocks noChangeArrowheads="1"/>
            </p:cNvSpPr>
            <p:nvPr/>
          </p:nvSpPr>
          <p:spPr bwMode="auto">
            <a:xfrm>
              <a:off x="6197" y="8549"/>
              <a:ext cx="150" cy="1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39" name="Oval 160"/>
            <p:cNvSpPr>
              <a:spLocks noChangeArrowheads="1"/>
            </p:cNvSpPr>
            <p:nvPr/>
          </p:nvSpPr>
          <p:spPr bwMode="auto">
            <a:xfrm>
              <a:off x="6197" y="8549"/>
              <a:ext cx="150" cy="153"/>
            </a:xfrm>
            <a:prstGeom prst="ellipse">
              <a:avLst/>
            </a:prstGeom>
            <a:solidFill>
              <a:schemeClr val="tx1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83" name="Group 182"/>
          <p:cNvGrpSpPr>
            <a:grpSpLocks/>
          </p:cNvGrpSpPr>
          <p:nvPr>
            <p:custDataLst>
              <p:tags r:id="rId91"/>
            </p:custDataLst>
          </p:nvPr>
        </p:nvGrpSpPr>
        <p:grpSpPr bwMode="auto">
          <a:xfrm>
            <a:off x="2411413" y="2498725"/>
            <a:ext cx="3527425" cy="663575"/>
            <a:chOff x="1732" y="1558"/>
            <a:chExt cx="2533" cy="418"/>
          </a:xfrm>
        </p:grpSpPr>
        <p:sp>
          <p:nvSpPr>
            <p:cNvPr id="8335" name="Line 130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1756" y="1754"/>
              <a:ext cx="1071" cy="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s-ES"/>
            </a:p>
          </p:txBody>
        </p:sp>
        <p:sp>
          <p:nvSpPr>
            <p:cNvPr id="8336" name="Rectangle 129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732" y="1558"/>
              <a:ext cx="2533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Oct. 2008 – Servicio Lanzadera</a:t>
              </a:r>
              <a:r>
                <a:rPr lang="en-US" sz="1800">
                  <a:solidFill>
                    <a:srgbClr val="00CC00"/>
                  </a:solidFill>
                </a:rPr>
                <a:t> </a:t>
              </a:r>
            </a:p>
          </p:txBody>
        </p:sp>
        <p:sp>
          <p:nvSpPr>
            <p:cNvPr id="8337" name="Line 161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H="1" flipV="1">
              <a:off x="3268" y="1728"/>
              <a:ext cx="96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s-ES"/>
            </a:p>
          </p:txBody>
        </p:sp>
      </p:grpSp>
      <p:grpSp>
        <p:nvGrpSpPr>
          <p:cNvPr id="8284" name="Group 162"/>
          <p:cNvGrpSpPr>
            <a:grpSpLocks/>
          </p:cNvGrpSpPr>
          <p:nvPr>
            <p:custDataLst>
              <p:tags r:id="rId92"/>
            </p:custDataLst>
          </p:nvPr>
        </p:nvGrpSpPr>
        <p:grpSpPr bwMode="auto">
          <a:xfrm>
            <a:off x="6743700" y="3122613"/>
            <a:ext cx="136525" cy="158750"/>
            <a:chOff x="7849" y="8549"/>
            <a:chExt cx="150" cy="153"/>
          </a:xfrm>
        </p:grpSpPr>
        <p:sp>
          <p:nvSpPr>
            <p:cNvPr id="8333" name="Oval 163"/>
            <p:cNvSpPr>
              <a:spLocks noChangeArrowheads="1"/>
            </p:cNvSpPr>
            <p:nvPr/>
          </p:nvSpPr>
          <p:spPr bwMode="auto">
            <a:xfrm>
              <a:off x="7849" y="8549"/>
              <a:ext cx="150" cy="153"/>
            </a:xfrm>
            <a:prstGeom prst="ellipse">
              <a:avLst/>
            </a:prstGeom>
            <a:solidFill>
              <a:srgbClr val="00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34" name="Oval 164"/>
            <p:cNvSpPr>
              <a:spLocks noChangeArrowheads="1"/>
            </p:cNvSpPr>
            <p:nvPr/>
          </p:nvSpPr>
          <p:spPr bwMode="auto">
            <a:xfrm>
              <a:off x="7849" y="8549"/>
              <a:ext cx="150" cy="153"/>
            </a:xfrm>
            <a:prstGeom prst="ellipse">
              <a:avLst/>
            </a:prstGeom>
            <a:solidFill>
              <a:srgbClr val="0033CC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85" name="Group 165"/>
          <p:cNvGrpSpPr>
            <a:grpSpLocks/>
          </p:cNvGrpSpPr>
          <p:nvPr>
            <p:custDataLst>
              <p:tags r:id="rId93"/>
            </p:custDataLst>
          </p:nvPr>
        </p:nvGrpSpPr>
        <p:grpSpPr bwMode="auto">
          <a:xfrm>
            <a:off x="5510213" y="3113088"/>
            <a:ext cx="138112" cy="158750"/>
            <a:chOff x="6704" y="8549"/>
            <a:chExt cx="151" cy="153"/>
          </a:xfrm>
        </p:grpSpPr>
        <p:sp>
          <p:nvSpPr>
            <p:cNvPr id="8331" name="Oval 166"/>
            <p:cNvSpPr>
              <a:spLocks noChangeArrowheads="1"/>
            </p:cNvSpPr>
            <p:nvPr/>
          </p:nvSpPr>
          <p:spPr bwMode="auto">
            <a:xfrm>
              <a:off x="6704" y="8549"/>
              <a:ext cx="151" cy="1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32" name="Oval 167"/>
            <p:cNvSpPr>
              <a:spLocks noChangeArrowheads="1"/>
            </p:cNvSpPr>
            <p:nvPr/>
          </p:nvSpPr>
          <p:spPr bwMode="auto">
            <a:xfrm>
              <a:off x="6704" y="8549"/>
              <a:ext cx="151" cy="153"/>
            </a:xfrm>
            <a:prstGeom prst="ellipse">
              <a:avLst/>
            </a:prstGeom>
            <a:solidFill>
              <a:schemeClr val="tx1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86" name="Group 5"/>
          <p:cNvGrpSpPr>
            <a:grpSpLocks/>
          </p:cNvGrpSpPr>
          <p:nvPr>
            <p:custDataLst>
              <p:tags r:id="rId94"/>
            </p:custDataLst>
          </p:nvPr>
        </p:nvGrpSpPr>
        <p:grpSpPr bwMode="auto">
          <a:xfrm>
            <a:off x="579438" y="3111500"/>
            <a:ext cx="138112" cy="157163"/>
            <a:chOff x="1336" y="8560"/>
            <a:chExt cx="150" cy="153"/>
          </a:xfrm>
        </p:grpSpPr>
        <p:sp>
          <p:nvSpPr>
            <p:cNvPr id="8329" name="Oval 6"/>
            <p:cNvSpPr>
              <a:spLocks noChangeArrowheads="1"/>
            </p:cNvSpPr>
            <p:nvPr/>
          </p:nvSpPr>
          <p:spPr bwMode="auto">
            <a:xfrm>
              <a:off x="1336" y="8560"/>
              <a:ext cx="150" cy="1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30" name="Oval 7"/>
            <p:cNvSpPr>
              <a:spLocks noChangeArrowheads="1"/>
            </p:cNvSpPr>
            <p:nvPr/>
          </p:nvSpPr>
          <p:spPr bwMode="auto">
            <a:xfrm>
              <a:off x="1336" y="8560"/>
              <a:ext cx="150" cy="153"/>
            </a:xfrm>
            <a:prstGeom prst="ellipse">
              <a:avLst/>
            </a:prstGeom>
            <a:solidFill>
              <a:srgbClr val="FF0000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87" name="Group 192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5945188" y="3206750"/>
            <a:ext cx="1366837" cy="947738"/>
            <a:chOff x="4269" y="2026"/>
            <a:chExt cx="981" cy="597"/>
          </a:xfrm>
        </p:grpSpPr>
        <p:sp>
          <p:nvSpPr>
            <p:cNvPr id="8327" name="Line 177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5250" y="2026"/>
              <a:ext cx="0" cy="5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474736" name="Line 176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V="1">
              <a:off x="4269" y="2541"/>
              <a:ext cx="981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8288" name="Group 193"/>
          <p:cNvGrpSpPr>
            <a:grpSpLocks/>
          </p:cNvGrpSpPr>
          <p:nvPr>
            <p:custDataLst>
              <p:tags r:id="rId96"/>
            </p:custDataLst>
          </p:nvPr>
        </p:nvGrpSpPr>
        <p:grpSpPr bwMode="auto">
          <a:xfrm>
            <a:off x="7305675" y="3194050"/>
            <a:ext cx="655638" cy="947738"/>
            <a:chOff x="5246" y="2012"/>
            <a:chExt cx="471" cy="597"/>
          </a:xfrm>
        </p:grpSpPr>
        <p:sp>
          <p:nvSpPr>
            <p:cNvPr id="8325" name="Line 179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5717" y="2012"/>
              <a:ext cx="0" cy="5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474738" name="Line 17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5246" y="2541"/>
              <a:ext cx="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8289" name="Group 197"/>
          <p:cNvGrpSpPr>
            <a:grpSpLocks/>
          </p:cNvGrpSpPr>
          <p:nvPr>
            <p:custDataLst>
              <p:tags r:id="rId97"/>
            </p:custDataLst>
          </p:nvPr>
        </p:nvGrpSpPr>
        <p:grpSpPr bwMode="auto">
          <a:xfrm>
            <a:off x="2409825" y="3197225"/>
            <a:ext cx="6194425" cy="1900238"/>
            <a:chOff x="1730" y="2014"/>
            <a:chExt cx="4448" cy="1197"/>
          </a:xfrm>
        </p:grpSpPr>
        <p:sp>
          <p:nvSpPr>
            <p:cNvPr id="8322" name="Line 104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6165" y="2014"/>
              <a:ext cx="6" cy="11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8323" name="Rectangle 10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714" y="2683"/>
              <a:ext cx="2361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800">
                  <a:solidFill>
                    <a:srgbClr val="CC3300"/>
                  </a:solidFill>
                </a:rPr>
                <a:t>Dec 2009 – ITC operation</a:t>
              </a:r>
              <a:r>
                <a:rPr lang="en-GB" sz="1800">
                  <a:solidFill>
                    <a:srgbClr val="00CC00"/>
                  </a:solidFill>
                </a:rPr>
                <a:t>  </a:t>
              </a:r>
            </a:p>
          </p:txBody>
        </p:sp>
        <p:sp>
          <p:nvSpPr>
            <p:cNvPr id="1474745" name="Line 185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V="1">
              <a:off x="1730" y="2532"/>
              <a:ext cx="444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8290" name="Group 198"/>
          <p:cNvGrpSpPr>
            <a:grpSpLocks/>
          </p:cNvGrpSpPr>
          <p:nvPr>
            <p:custDataLst>
              <p:tags r:id="rId98"/>
            </p:custDataLst>
          </p:nvPr>
        </p:nvGrpSpPr>
        <p:grpSpPr bwMode="auto">
          <a:xfrm>
            <a:off x="2374900" y="4949825"/>
            <a:ext cx="6194425" cy="388938"/>
            <a:chOff x="1705" y="3110"/>
            <a:chExt cx="4448" cy="245"/>
          </a:xfrm>
        </p:grpSpPr>
        <p:sp>
          <p:nvSpPr>
            <p:cNvPr id="8320" name="Rectangle 10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662" y="3181"/>
              <a:ext cx="296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800">
                  <a:solidFill>
                    <a:srgbClr val="CC3300"/>
                  </a:solidFill>
                </a:rPr>
                <a:t>Julio 2010 – CTC operation (CBTC)</a:t>
              </a:r>
              <a:r>
                <a:rPr lang="de-DE" sz="1800">
                  <a:solidFill>
                    <a:srgbClr val="00CC00"/>
                  </a:solidFill>
                </a:rPr>
                <a:t> </a:t>
              </a:r>
              <a:endParaRPr lang="en-US" sz="1800">
                <a:solidFill>
                  <a:srgbClr val="00CC00"/>
                </a:solidFill>
              </a:endParaRPr>
            </a:p>
          </p:txBody>
        </p:sp>
        <p:sp>
          <p:nvSpPr>
            <p:cNvPr id="1474746" name="Line 186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1705" y="3110"/>
              <a:ext cx="444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8291" name="Rectangle 57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113588" y="3355975"/>
            <a:ext cx="619125" cy="357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92" name="Rectangle 58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181850" y="3429000"/>
            <a:ext cx="593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Ataturk Oto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93" name="Rectangle 5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245350" y="3556000"/>
            <a:ext cx="3333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Sanayi</a:t>
            </a:r>
            <a:endParaRPr lang="en-US" sz="800" u="sng">
              <a:solidFill>
                <a:srgbClr val="000000"/>
              </a:solidFill>
            </a:endParaRPr>
          </a:p>
        </p:txBody>
      </p:sp>
      <p:grpSp>
        <p:nvGrpSpPr>
          <p:cNvPr id="8294" name="Group 134"/>
          <p:cNvGrpSpPr>
            <a:grpSpLocks/>
          </p:cNvGrpSpPr>
          <p:nvPr>
            <p:custDataLst>
              <p:tags r:id="rId102"/>
            </p:custDataLst>
          </p:nvPr>
        </p:nvGrpSpPr>
        <p:grpSpPr bwMode="auto">
          <a:xfrm>
            <a:off x="7235825" y="3122613"/>
            <a:ext cx="138113" cy="158750"/>
            <a:chOff x="8492" y="8549"/>
            <a:chExt cx="151" cy="153"/>
          </a:xfrm>
        </p:grpSpPr>
        <p:sp>
          <p:nvSpPr>
            <p:cNvPr id="8318" name="Oval 135"/>
            <p:cNvSpPr>
              <a:spLocks noChangeArrowheads="1"/>
            </p:cNvSpPr>
            <p:nvPr/>
          </p:nvSpPr>
          <p:spPr bwMode="auto">
            <a:xfrm>
              <a:off x="8492" y="8549"/>
              <a:ext cx="151" cy="153"/>
            </a:xfrm>
            <a:prstGeom prst="ellipse">
              <a:avLst/>
            </a:prstGeom>
            <a:solidFill>
              <a:srgbClr val="00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19" name="Oval 136"/>
            <p:cNvSpPr>
              <a:spLocks noChangeArrowheads="1"/>
            </p:cNvSpPr>
            <p:nvPr/>
          </p:nvSpPr>
          <p:spPr bwMode="auto">
            <a:xfrm>
              <a:off x="8492" y="8549"/>
              <a:ext cx="151" cy="153"/>
            </a:xfrm>
            <a:prstGeom prst="ellipse">
              <a:avLst/>
            </a:prstGeom>
            <a:solidFill>
              <a:srgbClr val="0033CC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95" name="Group 137"/>
          <p:cNvGrpSpPr>
            <a:grpSpLocks/>
          </p:cNvGrpSpPr>
          <p:nvPr>
            <p:custDataLst>
              <p:tags r:id="rId103"/>
            </p:custDataLst>
          </p:nvPr>
        </p:nvGrpSpPr>
        <p:grpSpPr bwMode="auto">
          <a:xfrm>
            <a:off x="7888288" y="3113088"/>
            <a:ext cx="139700" cy="158750"/>
            <a:chOff x="9104" y="8549"/>
            <a:chExt cx="151" cy="154"/>
          </a:xfrm>
        </p:grpSpPr>
        <p:sp>
          <p:nvSpPr>
            <p:cNvPr id="8316" name="Oval 138"/>
            <p:cNvSpPr>
              <a:spLocks noChangeArrowheads="1"/>
            </p:cNvSpPr>
            <p:nvPr/>
          </p:nvSpPr>
          <p:spPr bwMode="auto">
            <a:xfrm>
              <a:off x="9104" y="8549"/>
              <a:ext cx="151" cy="154"/>
            </a:xfrm>
            <a:prstGeom prst="ellipse">
              <a:avLst/>
            </a:prstGeom>
            <a:solidFill>
              <a:srgbClr val="00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17" name="Oval 139"/>
            <p:cNvSpPr>
              <a:spLocks noChangeArrowheads="1"/>
            </p:cNvSpPr>
            <p:nvPr/>
          </p:nvSpPr>
          <p:spPr bwMode="auto">
            <a:xfrm>
              <a:off x="9104" y="8549"/>
              <a:ext cx="151" cy="154"/>
            </a:xfrm>
            <a:prstGeom prst="ellipse">
              <a:avLst/>
            </a:prstGeom>
            <a:solidFill>
              <a:srgbClr val="0033CC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96" name="Group 140"/>
          <p:cNvGrpSpPr>
            <a:grpSpLocks/>
          </p:cNvGrpSpPr>
          <p:nvPr>
            <p:custDataLst>
              <p:tags r:id="rId104"/>
            </p:custDataLst>
          </p:nvPr>
        </p:nvGrpSpPr>
        <p:grpSpPr bwMode="auto">
          <a:xfrm>
            <a:off x="8520113" y="3121025"/>
            <a:ext cx="138112" cy="158750"/>
            <a:chOff x="9623" y="8549"/>
            <a:chExt cx="150" cy="154"/>
          </a:xfrm>
        </p:grpSpPr>
        <p:sp>
          <p:nvSpPr>
            <p:cNvPr id="8314" name="Oval 141"/>
            <p:cNvSpPr>
              <a:spLocks noChangeArrowheads="1"/>
            </p:cNvSpPr>
            <p:nvPr/>
          </p:nvSpPr>
          <p:spPr bwMode="auto">
            <a:xfrm>
              <a:off x="9623" y="8549"/>
              <a:ext cx="150" cy="154"/>
            </a:xfrm>
            <a:prstGeom prst="ellipse">
              <a:avLst/>
            </a:prstGeom>
            <a:solidFill>
              <a:srgbClr val="0033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15" name="Oval 142"/>
            <p:cNvSpPr>
              <a:spLocks noChangeArrowheads="1"/>
            </p:cNvSpPr>
            <p:nvPr/>
          </p:nvSpPr>
          <p:spPr bwMode="auto">
            <a:xfrm>
              <a:off x="9623" y="8549"/>
              <a:ext cx="150" cy="154"/>
            </a:xfrm>
            <a:prstGeom prst="ellipse">
              <a:avLst/>
            </a:prstGeom>
            <a:solidFill>
              <a:srgbClr val="0033CC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97" name="Rectangle 65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8286750" y="3362325"/>
            <a:ext cx="544513" cy="35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98" name="Rectangle 67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8378825" y="3559175"/>
            <a:ext cx="350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Osman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299" name="Rectangle 66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8424863" y="3400425"/>
            <a:ext cx="2476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Haci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300" name="Rectangle 61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753350" y="3362325"/>
            <a:ext cx="476250" cy="35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301" name="Rectangle 62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818438" y="3414713"/>
            <a:ext cx="3206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Darus </a:t>
            </a:r>
            <a:endParaRPr lang="en-US" sz="800" u="sng">
              <a:solidFill>
                <a:srgbClr val="000000"/>
              </a:solidFill>
            </a:endParaRPr>
          </a:p>
        </p:txBody>
      </p:sp>
      <p:sp>
        <p:nvSpPr>
          <p:cNvPr id="8302" name="Rectangle 63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7837488" y="3556000"/>
            <a:ext cx="3333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Safaka</a:t>
            </a:r>
            <a:endParaRPr lang="en-US" sz="800" u="sng">
              <a:solidFill>
                <a:srgbClr val="000000"/>
              </a:solidFill>
            </a:endParaRPr>
          </a:p>
        </p:txBody>
      </p:sp>
      <p:grpSp>
        <p:nvGrpSpPr>
          <p:cNvPr id="8303" name="Group 191"/>
          <p:cNvGrpSpPr>
            <a:grpSpLocks/>
          </p:cNvGrpSpPr>
          <p:nvPr>
            <p:custDataLst>
              <p:tags r:id="rId111"/>
            </p:custDataLst>
          </p:nvPr>
        </p:nvGrpSpPr>
        <p:grpSpPr bwMode="auto">
          <a:xfrm>
            <a:off x="2411413" y="3159125"/>
            <a:ext cx="3565525" cy="2081213"/>
            <a:chOff x="1701" y="2002"/>
            <a:chExt cx="2591" cy="1311"/>
          </a:xfrm>
        </p:grpSpPr>
        <p:sp>
          <p:nvSpPr>
            <p:cNvPr id="8311" name="Line 107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1701" y="2002"/>
              <a:ext cx="0" cy="1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8312" name="Line 183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4267" y="2032"/>
              <a:ext cx="0" cy="5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474735" name="Line 175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1706" y="2541"/>
              <a:ext cx="258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8304" name="Group 112"/>
          <p:cNvGrpSpPr>
            <a:grpSpLocks/>
          </p:cNvGrpSpPr>
          <p:nvPr>
            <p:custDataLst>
              <p:tags r:id="rId112"/>
            </p:custDataLst>
          </p:nvPr>
        </p:nvGrpSpPr>
        <p:grpSpPr bwMode="auto">
          <a:xfrm>
            <a:off x="2335213" y="3114675"/>
            <a:ext cx="138112" cy="157163"/>
            <a:chOff x="3480" y="8560"/>
            <a:chExt cx="150" cy="153"/>
          </a:xfrm>
        </p:grpSpPr>
        <p:sp>
          <p:nvSpPr>
            <p:cNvPr id="8309" name="Oval 113"/>
            <p:cNvSpPr>
              <a:spLocks noChangeArrowheads="1"/>
            </p:cNvSpPr>
            <p:nvPr/>
          </p:nvSpPr>
          <p:spPr bwMode="auto">
            <a:xfrm>
              <a:off x="3480" y="8560"/>
              <a:ext cx="150" cy="153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10" name="Oval 114"/>
            <p:cNvSpPr>
              <a:spLocks noChangeArrowheads="1"/>
            </p:cNvSpPr>
            <p:nvPr/>
          </p:nvSpPr>
          <p:spPr bwMode="auto">
            <a:xfrm>
              <a:off x="3480" y="8560"/>
              <a:ext cx="150" cy="153"/>
            </a:xfrm>
            <a:prstGeom prst="ellipse">
              <a:avLst/>
            </a:prstGeom>
            <a:noFill/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305" name="Group 143"/>
          <p:cNvGrpSpPr>
            <a:grpSpLocks/>
          </p:cNvGrpSpPr>
          <p:nvPr>
            <p:custDataLst>
              <p:tags r:id="rId113"/>
            </p:custDataLst>
          </p:nvPr>
        </p:nvGrpSpPr>
        <p:grpSpPr bwMode="auto">
          <a:xfrm>
            <a:off x="5880100" y="3113088"/>
            <a:ext cx="139700" cy="158750"/>
            <a:chOff x="7301" y="8549"/>
            <a:chExt cx="151" cy="153"/>
          </a:xfrm>
        </p:grpSpPr>
        <p:sp>
          <p:nvSpPr>
            <p:cNvPr id="8307" name="Oval 144"/>
            <p:cNvSpPr>
              <a:spLocks noChangeArrowheads="1"/>
            </p:cNvSpPr>
            <p:nvPr/>
          </p:nvSpPr>
          <p:spPr bwMode="auto">
            <a:xfrm>
              <a:off x="7301" y="8549"/>
              <a:ext cx="151" cy="153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08" name="Oval 145"/>
            <p:cNvSpPr>
              <a:spLocks noChangeArrowheads="1"/>
            </p:cNvSpPr>
            <p:nvPr/>
          </p:nvSpPr>
          <p:spPr bwMode="auto">
            <a:xfrm>
              <a:off x="7301" y="8549"/>
              <a:ext cx="151" cy="153"/>
            </a:xfrm>
            <a:prstGeom prst="ellipse">
              <a:avLst/>
            </a:prstGeom>
            <a:solidFill>
              <a:srgbClr val="00FF00"/>
            </a:solidFill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 bwMode="auto">
          <a:xfrm>
            <a:off x="490538" y="368300"/>
            <a:ext cx="84534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i="0" kern="0">
                <a:latin typeface="+mj-lt"/>
                <a:ea typeface="+mj-ea"/>
                <a:cs typeface="+mj-cs"/>
              </a:rPr>
              <a:t>La Línea 2 del Metro de Estambul </a:t>
            </a:r>
            <a:br>
              <a:rPr lang="es-ES" sz="2000" i="0" kern="0">
                <a:latin typeface="+mj-lt"/>
                <a:ea typeface="+mj-ea"/>
                <a:cs typeface="+mj-cs"/>
              </a:rPr>
            </a:br>
            <a:r>
              <a:rPr lang="es-ES" sz="2000" i="0" kern="0">
                <a:latin typeface="+mj-lt"/>
                <a:ea typeface="+mj-ea"/>
                <a:cs typeface="+mj-cs"/>
              </a:rPr>
              <a:t>Las fases del proyecto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50863" y="1419225"/>
            <a:ext cx="8442325" cy="34591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80975" lvl="1" indent="-179388">
              <a:spcBef>
                <a:spcPct val="30000"/>
              </a:spcBef>
            </a:pPr>
            <a:r>
              <a:rPr lang="en-US" sz="1600" dirty="0"/>
              <a:t>En </a:t>
            </a:r>
            <a:r>
              <a:rPr lang="en-US" sz="1600" dirty="0" err="1"/>
              <a:t>Vía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Instalación</a:t>
            </a:r>
            <a:r>
              <a:rPr lang="en-US" sz="1600" dirty="0"/>
              <a:t> del </a:t>
            </a:r>
            <a:r>
              <a:rPr lang="en-US" sz="1600" dirty="0" err="1"/>
              <a:t>nuevo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en </a:t>
            </a:r>
            <a:r>
              <a:rPr lang="en-US" sz="1600" dirty="0" err="1"/>
              <a:t>paralelo</a:t>
            </a:r>
            <a:r>
              <a:rPr lang="en-US" sz="1600" dirty="0"/>
              <a:t> al </a:t>
            </a:r>
            <a:r>
              <a:rPr lang="en-US" sz="1600" dirty="0" err="1"/>
              <a:t>existente</a:t>
            </a:r>
            <a:r>
              <a:rPr lang="en-US" sz="1600" dirty="0"/>
              <a:t> (</a:t>
            </a:r>
            <a:r>
              <a:rPr lang="en-US" sz="1600" dirty="0" err="1"/>
              <a:t>enclavamiento</a:t>
            </a:r>
            <a:r>
              <a:rPr lang="en-US" sz="1600" dirty="0"/>
              <a:t>, ATC, Radio </a:t>
            </a:r>
            <a:r>
              <a:rPr lang="en-US" sz="1600" dirty="0" err="1"/>
              <a:t>Airlink</a:t>
            </a:r>
            <a:r>
              <a:rPr lang="en-US" sz="1600" dirty="0"/>
              <a:t>, </a:t>
            </a:r>
            <a:r>
              <a:rPr lang="en-US" sz="1600" dirty="0" err="1"/>
              <a:t>balizas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 err="1"/>
              <a:t>Sistema</a:t>
            </a:r>
            <a:r>
              <a:rPr lang="en-US" sz="1600" dirty="0"/>
              <a:t> “</a:t>
            </a:r>
            <a:r>
              <a:rPr lang="en-US" sz="1600" dirty="0" smtClean="0"/>
              <a:t>SACEM” </a:t>
            </a:r>
            <a:r>
              <a:rPr lang="en-US" sz="1600" dirty="0"/>
              <a:t>en </a:t>
            </a:r>
            <a:r>
              <a:rPr lang="en-US" sz="1600" dirty="0" err="1"/>
              <a:t>servicio</a:t>
            </a:r>
            <a:r>
              <a:rPr lang="en-US" sz="1600" dirty="0">
                <a:sym typeface="Wingdings" pitchFamily="2" charset="2"/>
              </a:rPr>
              <a:t> interfaces con el </a:t>
            </a:r>
            <a:r>
              <a:rPr lang="en-US" sz="1600" dirty="0" err="1">
                <a:sym typeface="Wingdings" pitchFamily="2" charset="2"/>
              </a:rPr>
              <a:t>sistema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existente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muy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limitadas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Usar</a:t>
            </a:r>
            <a:r>
              <a:rPr lang="en-US" sz="1600" dirty="0"/>
              <a:t> </a:t>
            </a:r>
            <a:r>
              <a:rPr lang="en-US" sz="1600" dirty="0" err="1"/>
              <a:t>contadores</a:t>
            </a:r>
            <a:r>
              <a:rPr lang="en-US" sz="1600" dirty="0"/>
              <a:t> de </a:t>
            </a:r>
            <a:r>
              <a:rPr lang="en-US" sz="1600" dirty="0" err="1" smtClean="0"/>
              <a:t>ejes</a:t>
            </a:r>
            <a:r>
              <a:rPr lang="en-US" sz="1600" dirty="0" smtClean="0"/>
              <a:t> </a:t>
            </a:r>
            <a:r>
              <a:rPr lang="en-US" sz="1600" dirty="0"/>
              <a:t>en </a:t>
            </a:r>
            <a:r>
              <a:rPr lang="en-US" sz="1600" dirty="0" err="1"/>
              <a:t>paralelo</a:t>
            </a:r>
            <a:r>
              <a:rPr lang="en-US" sz="1600" dirty="0"/>
              <a:t> </a:t>
            </a:r>
            <a:r>
              <a:rPr lang="en-US" sz="1600" dirty="0" smtClean="0"/>
              <a:t>a </a:t>
            </a:r>
            <a:r>
              <a:rPr lang="en-US" sz="1600" dirty="0"/>
              <a:t>los </a:t>
            </a:r>
            <a:r>
              <a:rPr lang="en-US" sz="1600" dirty="0" err="1"/>
              <a:t>circuitos</a:t>
            </a:r>
            <a:r>
              <a:rPr lang="en-US" sz="1600" dirty="0"/>
              <a:t> de </a:t>
            </a:r>
            <a:r>
              <a:rPr lang="en-US" sz="1600" dirty="0" err="1"/>
              <a:t>vía</a:t>
            </a:r>
            <a:r>
              <a:rPr lang="en-US" sz="1600" dirty="0"/>
              <a:t> </a:t>
            </a:r>
            <a:r>
              <a:rPr lang="en-US" sz="1600" dirty="0" err="1"/>
              <a:t>existentes</a:t>
            </a:r>
            <a:r>
              <a:rPr lang="en-US" sz="1600" dirty="0"/>
              <a:t> en </a:t>
            </a:r>
            <a:r>
              <a:rPr lang="en-US" sz="1600" dirty="0" err="1"/>
              <a:t>uso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el </a:t>
            </a:r>
            <a:r>
              <a:rPr lang="en-US" sz="1600" dirty="0" smtClean="0"/>
              <a:t>SACEM</a:t>
            </a:r>
            <a:endParaRPr lang="en-US" sz="1600" dirty="0"/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Instalar</a:t>
            </a:r>
            <a:r>
              <a:rPr lang="en-US" sz="1600" dirty="0"/>
              <a:t> </a:t>
            </a:r>
            <a:r>
              <a:rPr lang="en-US" sz="1600" dirty="0" err="1"/>
              <a:t>nuevas</a:t>
            </a:r>
            <a:r>
              <a:rPr lang="en-US" sz="1600" dirty="0"/>
              <a:t> </a:t>
            </a:r>
            <a:r>
              <a:rPr lang="en-US" sz="1600" dirty="0" err="1"/>
              <a:t>señales</a:t>
            </a:r>
            <a:r>
              <a:rPr lang="en-US" sz="1600" dirty="0"/>
              <a:t> </a:t>
            </a:r>
            <a:r>
              <a:rPr lang="en-US" sz="1600" dirty="0" err="1"/>
              <a:t>laterales</a:t>
            </a:r>
            <a:r>
              <a:rPr lang="en-US" sz="1600" dirty="0"/>
              <a:t> (</a:t>
            </a:r>
            <a:r>
              <a:rPr lang="en-US" sz="1600" dirty="0" err="1"/>
              <a:t>dejar</a:t>
            </a:r>
            <a:r>
              <a:rPr lang="en-US" sz="1600" dirty="0"/>
              <a:t> </a:t>
            </a:r>
            <a:r>
              <a:rPr lang="en-US" sz="1600" dirty="0" err="1"/>
              <a:t>operando</a:t>
            </a:r>
            <a:r>
              <a:rPr lang="en-US" sz="1600" dirty="0"/>
              <a:t> </a:t>
            </a:r>
            <a:r>
              <a:rPr lang="en-US" sz="1600" dirty="0" err="1"/>
              <a:t>las</a:t>
            </a:r>
            <a:r>
              <a:rPr lang="en-US" sz="1600" dirty="0"/>
              <a:t> </a:t>
            </a:r>
            <a:r>
              <a:rPr lang="en-US" sz="1600" dirty="0" err="1"/>
              <a:t>existentes</a:t>
            </a:r>
            <a:r>
              <a:rPr lang="en-US" sz="1600" dirty="0"/>
              <a:t> </a:t>
            </a:r>
            <a:r>
              <a:rPr lang="en-US" sz="1600" dirty="0" err="1"/>
              <a:t>hasta</a:t>
            </a:r>
            <a:r>
              <a:rPr lang="en-US" sz="1600" dirty="0"/>
              <a:t> el </a:t>
            </a:r>
            <a:r>
              <a:rPr lang="en-US" sz="1600" dirty="0" err="1"/>
              <a:t>momento</a:t>
            </a:r>
            <a:r>
              <a:rPr lang="en-US" sz="1600" dirty="0"/>
              <a:t> del </a:t>
            </a:r>
            <a:r>
              <a:rPr lang="en-US" sz="1600" dirty="0" err="1"/>
              <a:t>basculamiento</a:t>
            </a:r>
            <a:r>
              <a:rPr lang="en-US" sz="1600" dirty="0"/>
              <a:t> entre </a:t>
            </a:r>
            <a:r>
              <a:rPr lang="en-US" sz="1600" dirty="0" err="1"/>
              <a:t>sistemas</a:t>
            </a:r>
            <a:r>
              <a:rPr lang="en-US" sz="1600" dirty="0"/>
              <a:t>)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Equipar</a:t>
            </a:r>
            <a:r>
              <a:rPr lang="en-US" sz="1600" dirty="0"/>
              <a:t> los </a:t>
            </a:r>
            <a:r>
              <a:rPr lang="en-US" sz="1600" dirty="0" err="1"/>
              <a:t>cambiavías</a:t>
            </a:r>
            <a:r>
              <a:rPr lang="en-US" sz="1600" dirty="0"/>
              <a:t> con </a:t>
            </a:r>
            <a:r>
              <a:rPr lang="en-US" sz="1600" dirty="0" err="1"/>
              <a:t>dispositivos</a:t>
            </a:r>
            <a:r>
              <a:rPr lang="en-US" sz="1600" dirty="0"/>
              <a:t> de control y </a:t>
            </a:r>
            <a:r>
              <a:rPr lang="en-US" sz="1600" dirty="0" err="1"/>
              <a:t>mando</a:t>
            </a:r>
            <a:r>
              <a:rPr lang="en-US" sz="1600" dirty="0"/>
              <a:t> y con </a:t>
            </a:r>
            <a:r>
              <a:rPr lang="en-US" sz="1600" dirty="0" err="1"/>
              <a:t>pulsadores</a:t>
            </a:r>
            <a:r>
              <a:rPr lang="en-US" sz="1600" dirty="0"/>
              <a:t> del </a:t>
            </a:r>
            <a:r>
              <a:rPr lang="en-US" sz="1600" dirty="0" err="1"/>
              <a:t>tipo</a:t>
            </a:r>
            <a:r>
              <a:rPr lang="en-US" sz="1600" dirty="0"/>
              <a:t> </a:t>
            </a:r>
            <a:r>
              <a:rPr lang="en-US" sz="1600" dirty="0" err="1"/>
              <a:t>interruptor</a:t>
            </a:r>
            <a:r>
              <a:rPr lang="en-US" sz="1600" dirty="0"/>
              <a:t> dual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permitir</a:t>
            </a:r>
            <a:r>
              <a:rPr lang="en-US" sz="1600" dirty="0"/>
              <a:t> el </a:t>
            </a:r>
            <a:r>
              <a:rPr lang="en-US" sz="1600" dirty="0" err="1"/>
              <a:t>mando</a:t>
            </a:r>
            <a:r>
              <a:rPr lang="en-US" sz="1600" dirty="0"/>
              <a:t> de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uno</a:t>
            </a:r>
            <a:r>
              <a:rPr lang="en-US" sz="1600" dirty="0"/>
              <a:t> de </a:t>
            </a:r>
            <a:r>
              <a:rPr lang="en-US" sz="1600" dirty="0" err="1"/>
              <a:t>ellos</a:t>
            </a:r>
            <a:r>
              <a:rPr lang="en-US" sz="1600" dirty="0"/>
              <a:t> </a:t>
            </a:r>
            <a:r>
              <a:rPr lang="en-US" sz="1600" dirty="0" err="1"/>
              <a:t>bien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uno</a:t>
            </a:r>
            <a:r>
              <a:rPr lang="en-US" sz="1600" dirty="0"/>
              <a:t> u </a:t>
            </a:r>
            <a:r>
              <a:rPr lang="en-US" sz="1600" dirty="0" err="1"/>
              <a:t>otro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de control (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finalmente</a:t>
            </a:r>
            <a:r>
              <a:rPr lang="en-US" sz="1600" dirty="0"/>
              <a:t> </a:t>
            </a:r>
            <a:r>
              <a:rPr lang="en-US" sz="1600" dirty="0" err="1"/>
              <a:t>instalar</a:t>
            </a:r>
            <a:r>
              <a:rPr lang="en-US" sz="1600" dirty="0"/>
              <a:t> </a:t>
            </a:r>
            <a:r>
              <a:rPr lang="en-US" sz="1600" dirty="0" err="1"/>
              <a:t>nuevos</a:t>
            </a:r>
            <a:r>
              <a:rPr lang="en-US" sz="1600" dirty="0"/>
              <a:t> </a:t>
            </a:r>
            <a:r>
              <a:rPr lang="en-US" sz="1600" dirty="0" err="1"/>
              <a:t>motores</a:t>
            </a:r>
            <a:r>
              <a:rPr lang="en-US" sz="1600" dirty="0"/>
              <a:t> de </a:t>
            </a:r>
            <a:r>
              <a:rPr lang="en-US" sz="1600" dirty="0" err="1"/>
              <a:t>agujas</a:t>
            </a:r>
            <a:r>
              <a:rPr lang="en-US" sz="1600" dirty="0"/>
              <a:t> de Siemens en el fin de </a:t>
            </a:r>
            <a:r>
              <a:rPr lang="en-US" sz="1600" dirty="0" err="1"/>
              <a:t>semana</a:t>
            </a:r>
            <a:r>
              <a:rPr lang="en-US" sz="1600" dirty="0"/>
              <a:t>)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600" dirty="0" err="1"/>
              <a:t>Instalar</a:t>
            </a:r>
            <a:r>
              <a:rPr lang="en-US" sz="1600" dirty="0"/>
              <a:t> un </a:t>
            </a:r>
            <a:r>
              <a:rPr lang="en-US" sz="1600" dirty="0" err="1"/>
              <a:t>nuevo</a:t>
            </a:r>
            <a:r>
              <a:rPr lang="en-US" sz="1600" dirty="0"/>
              <a:t> ATS en el PCC en </a:t>
            </a:r>
            <a:r>
              <a:rPr lang="en-US" sz="1600" dirty="0" err="1"/>
              <a:t>paralelo</a:t>
            </a:r>
            <a:r>
              <a:rPr lang="en-US" sz="1600" dirty="0"/>
              <a:t> al </a:t>
            </a:r>
            <a:r>
              <a:rPr lang="en-US" sz="1600" dirty="0" err="1"/>
              <a:t>existente</a:t>
            </a:r>
            <a:endParaRPr lang="en-US" sz="1600" dirty="0"/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539750" y="5662613"/>
            <a:ext cx="8453438" cy="7286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GB" sz="1600">
                <a:solidFill>
                  <a:schemeClr val="bg2"/>
                </a:solidFill>
              </a:rPr>
              <a:t>El concepto consideraba todas las restricciones provinientes de la operación comercial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0538" y="368300"/>
            <a:ext cx="84534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i="0" kern="0">
                <a:latin typeface="+mj-lt"/>
                <a:ea typeface="+mj-ea"/>
                <a:cs typeface="+mj-cs"/>
              </a:rPr>
              <a:t>La Línea 2 del Metro de Estambul </a:t>
            </a:r>
            <a:br>
              <a:rPr lang="es-ES" sz="2000" i="0" kern="0">
                <a:latin typeface="+mj-lt"/>
                <a:ea typeface="+mj-ea"/>
                <a:cs typeface="+mj-cs"/>
              </a:rPr>
            </a:br>
            <a:r>
              <a:rPr lang="es-ES" sz="2000" i="0" kern="0">
                <a:latin typeface="+mj-lt"/>
                <a:ea typeface="+mj-ea"/>
                <a:cs typeface="+mj-cs"/>
              </a:rPr>
              <a:t>La estrategia de migración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2250" y="1162050"/>
            <a:ext cx="8742363" cy="3851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79388" lvl="1" indent="-177800">
              <a:spcBef>
                <a:spcPct val="30000"/>
              </a:spcBef>
            </a:pPr>
            <a:r>
              <a:rPr lang="es-ES" sz="1600" dirty="0"/>
              <a:t>Equipos de Tren:</a:t>
            </a:r>
          </a:p>
          <a:p>
            <a:pPr marL="179388" lvl="1" indent="-177800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 Instalar nuevos equipos en los trenes </a:t>
            </a:r>
            <a:r>
              <a:rPr lang="es-ES" sz="1600" dirty="0" err="1"/>
              <a:t>Rotem</a:t>
            </a:r>
            <a:r>
              <a:rPr lang="es-ES" sz="1600" dirty="0"/>
              <a:t>, probarlos dinámicamente y validarlos en la extensión de vía</a:t>
            </a:r>
          </a:p>
          <a:p>
            <a:pPr marL="179388" lvl="1" indent="-177800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 Sustituir los trenes </a:t>
            </a:r>
            <a:r>
              <a:rPr lang="es-ES" sz="1600" dirty="0" err="1"/>
              <a:t>Alstom</a:t>
            </a:r>
            <a:r>
              <a:rPr lang="es-ES" sz="1600" dirty="0"/>
              <a:t> por nuevos trenes </a:t>
            </a:r>
            <a:r>
              <a:rPr lang="es-ES" sz="1600" dirty="0" err="1"/>
              <a:t>Rotem</a:t>
            </a:r>
            <a:r>
              <a:rPr lang="es-ES" sz="1600" dirty="0"/>
              <a:t> y prestar el servicio con </a:t>
            </a:r>
            <a:r>
              <a:rPr lang="es-ES" sz="1600" dirty="0" smtClean="0"/>
              <a:t>éstos</a:t>
            </a:r>
            <a:endParaRPr lang="es-ES" sz="1600" dirty="0"/>
          </a:p>
          <a:p>
            <a:pPr marL="179388" lvl="1" indent="-177800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 Reemplazar el equipo de a bordo </a:t>
            </a:r>
            <a:r>
              <a:rPr lang="es-ES" sz="1600" dirty="0" smtClean="0"/>
              <a:t>SACEM de </a:t>
            </a:r>
            <a:r>
              <a:rPr lang="es-ES" sz="1600" dirty="0"/>
              <a:t>los trenes </a:t>
            </a:r>
            <a:r>
              <a:rPr lang="es-ES" sz="1600" dirty="0" err="1"/>
              <a:t>Alstom</a:t>
            </a:r>
            <a:r>
              <a:rPr lang="es-ES" sz="1600" dirty="0"/>
              <a:t> por el equipo </a:t>
            </a:r>
            <a:r>
              <a:rPr lang="es-ES" sz="1600" dirty="0" err="1"/>
              <a:t>Trainguard</a:t>
            </a:r>
            <a:r>
              <a:rPr lang="es-ES" sz="1600" dirty="0"/>
              <a:t> MT, </a:t>
            </a:r>
            <a:r>
              <a:rPr lang="es-ES" sz="1600" dirty="0" smtClean="0"/>
              <a:t>probarlos dinámicamente, validarlos </a:t>
            </a:r>
            <a:r>
              <a:rPr lang="es-ES" sz="1600" dirty="0"/>
              <a:t>en la extensión y devolverlos a operación comercial</a:t>
            </a:r>
          </a:p>
          <a:p>
            <a:pPr marL="179388" lvl="1" indent="-177800">
              <a:spcBef>
                <a:spcPct val="30000"/>
              </a:spcBef>
            </a:pPr>
            <a:r>
              <a:rPr lang="es-ES" sz="1600" dirty="0"/>
              <a:t>   </a:t>
            </a:r>
            <a:r>
              <a:rPr lang="es-ES" sz="1600" dirty="0">
                <a:sym typeface="Wingdings" pitchFamily="2" charset="2"/>
              </a:rPr>
              <a:t> En este caso no se equiparon dualmente los trenes, ni los existentes ni los nuevos, eliminando la necesidad del interfaz tipo </a:t>
            </a:r>
            <a:r>
              <a:rPr lang="es-ES" sz="1600" dirty="0" err="1">
                <a:sym typeface="Wingdings" pitchFamily="2" charset="2"/>
              </a:rPr>
              <a:t>switch</a:t>
            </a:r>
            <a:r>
              <a:rPr lang="es-ES" sz="1600" dirty="0">
                <a:sym typeface="Wingdings" pitchFamily="2" charset="2"/>
              </a:rPr>
              <a:t> para cambio de sistema de control, y así </a:t>
            </a:r>
            <a:r>
              <a:rPr lang="es-ES" sz="1600" dirty="0" smtClean="0">
                <a:sym typeface="Wingdings" pitchFamily="2" charset="2"/>
              </a:rPr>
              <a:t>cualesquier </a:t>
            </a:r>
            <a:r>
              <a:rPr lang="es-ES" sz="1600" dirty="0">
                <a:sym typeface="Wingdings" pitchFamily="2" charset="2"/>
              </a:rPr>
              <a:t>riesgos de seguridad</a:t>
            </a:r>
            <a:endParaRPr lang="es-ES" sz="800" dirty="0"/>
          </a:p>
          <a:p>
            <a:pPr marL="179388" lvl="1" indent="-177800">
              <a:spcBef>
                <a:spcPct val="30000"/>
              </a:spcBef>
            </a:pPr>
            <a:r>
              <a:rPr lang="es-ES" sz="1600" dirty="0"/>
              <a:t>Pruebas, puesta en servicio y </a:t>
            </a:r>
            <a:r>
              <a:rPr lang="es-ES" sz="1600" dirty="0" err="1"/>
              <a:t>basculamiento</a:t>
            </a:r>
            <a:r>
              <a:rPr lang="es-ES" sz="1600" dirty="0"/>
              <a:t> de sistemas:</a:t>
            </a:r>
          </a:p>
          <a:p>
            <a:pPr marL="179388" lvl="1" indent="-177800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Probar el nuevo sistema en horas no operativas</a:t>
            </a:r>
          </a:p>
          <a:p>
            <a:pPr marL="179388" lvl="1" indent="-177800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Cambiar en vía el sistema de mando de </a:t>
            </a:r>
            <a:r>
              <a:rPr lang="es-ES" sz="1600" dirty="0" smtClean="0"/>
              <a:t>SACEM a </a:t>
            </a:r>
            <a:r>
              <a:rPr lang="es-ES" sz="1600" dirty="0" err="1"/>
              <a:t>Trainguard</a:t>
            </a:r>
            <a:r>
              <a:rPr lang="es-ES" sz="1600" dirty="0"/>
              <a:t> MT</a:t>
            </a:r>
          </a:p>
          <a:p>
            <a:pPr marL="179388" lvl="1" indent="-177800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Iniciar la migración en Modo Automático con nivel de comunicación intermitente (ITC)</a:t>
            </a:r>
          </a:p>
          <a:p>
            <a:pPr marL="179388" lvl="1" indent="-177800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 Proceder a operar en Modo automático con nivel de comunicación continua vía radio (CTC) instalando los equipos controladores WCU_ATP y los servidores y puntos radio</a:t>
            </a:r>
            <a:br>
              <a:rPr lang="es-ES" sz="1600" dirty="0"/>
            </a:br>
            <a:r>
              <a:rPr lang="es-ES" sz="1600" dirty="0"/>
              <a:t>   </a:t>
            </a:r>
            <a:r>
              <a:rPr lang="es-ES" sz="1600" dirty="0">
                <a:sym typeface="Wingdings" pitchFamily="2" charset="2"/>
              </a:rPr>
              <a:t> No fue preciso añadir equipamiento adicional alguno en los trenes </a:t>
            </a:r>
            <a:endParaRPr lang="es-ES" sz="1600" dirty="0"/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468313" y="6165850"/>
            <a:ext cx="8453437" cy="42862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GB" sz="1600">
                <a:solidFill>
                  <a:schemeClr val="bg2"/>
                </a:solidFill>
              </a:rPr>
              <a:t>Gracias a usar el modo ITC como paso intermedio se redujeron los riesgos y el plazo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0538" y="368300"/>
            <a:ext cx="84534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i="0" kern="0">
                <a:latin typeface="+mj-lt"/>
                <a:ea typeface="+mj-ea"/>
                <a:cs typeface="+mj-cs"/>
              </a:rPr>
              <a:t>La Línea 2 del Metro de Estambul </a:t>
            </a:r>
            <a:br>
              <a:rPr lang="es-ES" sz="2000" i="0" kern="0">
                <a:latin typeface="+mj-lt"/>
                <a:ea typeface="+mj-ea"/>
                <a:cs typeface="+mj-cs"/>
              </a:rPr>
            </a:br>
            <a:r>
              <a:rPr lang="es-ES" sz="2000" i="0" kern="0">
                <a:latin typeface="+mj-lt"/>
                <a:ea typeface="+mj-ea"/>
                <a:cs typeface="+mj-cs"/>
              </a:rPr>
              <a:t>La estrategia de migración 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47813" y="4338638"/>
            <a:ext cx="6264275" cy="16827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0" tIns="0" rIns="90000" bIns="46800" anchor="ctr"/>
          <a:lstStyle/>
          <a:p>
            <a:endParaRPr lang="es-ES"/>
          </a:p>
        </p:txBody>
      </p:sp>
      <p:pic>
        <p:nvPicPr>
          <p:cNvPr id="12293" name="Picture 5" descr="Bali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5437188"/>
            <a:ext cx="762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00288" y="5341938"/>
            <a:ext cx="199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/>
          <a:lstStyle/>
          <a:p>
            <a:pPr eaLnBrk="0" hangingPunct="0">
              <a:lnSpc>
                <a:spcPts val="1500"/>
              </a:lnSpc>
              <a:spcBef>
                <a:spcPts val="2600"/>
              </a:spcBef>
              <a:buClr>
                <a:srgbClr val="336699"/>
              </a:buClr>
              <a:buSzPct val="70000"/>
            </a:pPr>
            <a:r>
              <a:rPr lang="en-GB" sz="1200"/>
              <a:t>Balizas dando comunicación intermitente</a:t>
            </a:r>
          </a:p>
        </p:txBody>
      </p:sp>
      <p:pic>
        <p:nvPicPr>
          <p:cNvPr id="12295" name="Picture 7" descr="grüne Bah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2013" y="5405438"/>
            <a:ext cx="838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38813" y="5387975"/>
            <a:ext cx="191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/>
          <a:lstStyle/>
          <a:p>
            <a:pPr eaLnBrk="0" hangingPunct="0">
              <a:lnSpc>
                <a:spcPts val="1500"/>
              </a:lnSpc>
              <a:spcBef>
                <a:spcPts val="1600"/>
              </a:spcBef>
              <a:buClr>
                <a:srgbClr val="336699"/>
              </a:buClr>
              <a:buSzPct val="70000"/>
            </a:pPr>
            <a:r>
              <a:rPr lang="en-GB" sz="1200"/>
              <a:t>Tren con nivel de comunicación intermitente (ITC) activo</a:t>
            </a:r>
          </a:p>
        </p:txBody>
      </p:sp>
      <p:pic>
        <p:nvPicPr>
          <p:cNvPr id="12297" name="Picture 9" descr="Block_se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4692650"/>
            <a:ext cx="377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738813" y="4681538"/>
            <a:ext cx="1717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/>
          <a:lstStyle/>
          <a:p>
            <a:pPr eaLnBrk="0" hangingPunct="0">
              <a:lnSpc>
                <a:spcPts val="1500"/>
              </a:lnSpc>
              <a:spcBef>
                <a:spcPts val="3100"/>
              </a:spcBef>
              <a:buClr>
                <a:srgbClr val="336699"/>
              </a:buClr>
              <a:buSzPct val="70000"/>
            </a:pPr>
            <a:r>
              <a:rPr lang="en-GB" sz="1200"/>
              <a:t>Sección de bloqueo</a:t>
            </a:r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800225" y="4414838"/>
            <a:ext cx="2484438" cy="238125"/>
            <a:chOff x="1292" y="2832"/>
            <a:chExt cx="1968" cy="175"/>
          </a:xfrm>
        </p:grpSpPr>
        <p:pic>
          <p:nvPicPr>
            <p:cNvPr id="12306" name="Picture 12" descr="Grüner Balke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2" y="2851"/>
              <a:ext cx="248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1680" y="2832"/>
              <a:ext cx="158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26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Autoridad de Movimiento</a:t>
              </a:r>
            </a:p>
          </p:txBody>
        </p:sp>
      </p:grpSp>
      <p:grpSp>
        <p:nvGrpSpPr>
          <p:cNvPr id="12300" name="Group 14"/>
          <p:cNvGrpSpPr>
            <a:grpSpLocks/>
          </p:cNvGrpSpPr>
          <p:nvPr/>
        </p:nvGrpSpPr>
        <p:grpSpPr bwMode="auto">
          <a:xfrm>
            <a:off x="1776413" y="4643438"/>
            <a:ext cx="2867025" cy="227012"/>
            <a:chOff x="1276" y="3070"/>
            <a:chExt cx="2271" cy="166"/>
          </a:xfrm>
        </p:grpSpPr>
        <p:pic>
          <p:nvPicPr>
            <p:cNvPr id="12304" name="Picture 15" descr="Schwarzer Balk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76" y="3091"/>
              <a:ext cx="2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1680" y="3070"/>
              <a:ext cx="186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26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Blanco de seguridad Trasero</a:t>
              </a:r>
            </a:p>
          </p:txBody>
        </p:sp>
      </p:grpSp>
      <p:pic>
        <p:nvPicPr>
          <p:cNvPr id="12301" name="Picture 17" descr="Bremskurv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4362450"/>
            <a:ext cx="4270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5738813" y="4406900"/>
            <a:ext cx="21463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/>
          <a:lstStyle/>
          <a:p>
            <a:pPr eaLnBrk="0" hangingPunct="0">
              <a:lnSpc>
                <a:spcPts val="1500"/>
              </a:lnSpc>
              <a:spcBef>
                <a:spcPts val="3100"/>
              </a:spcBef>
              <a:buClr>
                <a:srgbClr val="336699"/>
              </a:buClr>
              <a:buSzPct val="70000"/>
            </a:pPr>
            <a:r>
              <a:rPr lang="en-GB" sz="1200"/>
              <a:t>Distancia de frenado seguro</a:t>
            </a:r>
          </a:p>
        </p:txBody>
      </p:sp>
      <p:sp>
        <p:nvSpPr>
          <p:cNvPr id="12303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" y="-53975"/>
            <a:ext cx="8231188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Trainguard MT en nivel ITC (Bloqueo Fijo)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3" name="ShockwaveFlash1" r:id="rId2" imgW="6248942" imgH="2057578"/>
        </mc:Choice>
        <mc:Fallback>
          <p:control name="ShockwaveFlash1" r:id="rId2" imgW="6248942" imgH="205757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2205038"/>
                  <a:ext cx="6248400" cy="205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</a:pPr>
            <a:r>
              <a:rPr lang="en-GB" sz="1800"/>
              <a:t>  </a:t>
            </a:r>
            <a:endParaRPr lang="de-DE" sz="180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847850" y="4073525"/>
            <a:ext cx="6167438" cy="1347788"/>
            <a:chOff x="1776" y="2655"/>
            <a:chExt cx="3885" cy="849"/>
          </a:xfrm>
        </p:grpSpPr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2095" y="3011"/>
              <a:ext cx="126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26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Comunicación continua vía radio Airlink</a:t>
              </a:r>
            </a:p>
          </p:txBody>
        </p:sp>
        <p:pic>
          <p:nvPicPr>
            <p:cNvPr id="15368" name="Picture 6" descr="Funkwell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3" y="3016"/>
              <a:ext cx="18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7" descr="Balis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2" y="3332"/>
              <a:ext cx="4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2106" y="3272"/>
              <a:ext cx="125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26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Balizas dando  comunicación intermitente</a:t>
              </a:r>
            </a:p>
          </p:txBody>
        </p:sp>
        <p:pic>
          <p:nvPicPr>
            <p:cNvPr id="15371" name="Picture 9" descr="grüne Bah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0" y="3312"/>
              <a:ext cx="52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4218" y="3292"/>
              <a:ext cx="1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16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Tren en nivel ITC</a:t>
              </a:r>
            </a:p>
          </p:txBody>
        </p:sp>
        <p:pic>
          <p:nvPicPr>
            <p:cNvPr id="15373" name="Picture 11" descr="blaue Bah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80" y="3045"/>
              <a:ext cx="54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4218" y="3065"/>
              <a:ext cx="131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31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Tren en nivel CTC</a:t>
              </a:r>
            </a:p>
          </p:txBody>
        </p:sp>
        <p:pic>
          <p:nvPicPr>
            <p:cNvPr id="15375" name="Picture 13" descr="Block_sec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96" y="2863"/>
              <a:ext cx="23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4218" y="2856"/>
              <a:ext cx="108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31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Sección de bloqueo</a:t>
              </a:r>
            </a:p>
          </p:txBody>
        </p:sp>
        <p:grpSp>
          <p:nvGrpSpPr>
            <p:cNvPr id="15377" name="Group 15"/>
            <p:cNvGrpSpPr>
              <a:grpSpLocks/>
            </p:cNvGrpSpPr>
            <p:nvPr/>
          </p:nvGrpSpPr>
          <p:grpSpPr bwMode="auto">
            <a:xfrm>
              <a:off x="1791" y="2683"/>
              <a:ext cx="1656" cy="150"/>
              <a:chOff x="1292" y="2832"/>
              <a:chExt cx="2082" cy="175"/>
            </a:xfrm>
          </p:grpSpPr>
          <p:pic>
            <p:nvPicPr>
              <p:cNvPr id="15383" name="Picture 16" descr="Grüner Balken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92" y="2851"/>
                <a:ext cx="248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4" name="Text Box 17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69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90000" bIns="46800"/>
              <a:lstStyle/>
              <a:p>
                <a:pPr eaLnBrk="0" hangingPunct="0">
                  <a:lnSpc>
                    <a:spcPts val="1500"/>
                  </a:lnSpc>
                  <a:spcBef>
                    <a:spcPts val="2600"/>
                  </a:spcBef>
                  <a:buClr>
                    <a:srgbClr val="336699"/>
                  </a:buClr>
                  <a:buSzPct val="70000"/>
                </a:pPr>
                <a:r>
                  <a:rPr lang="en-GB" sz="1200"/>
                  <a:t>Autoridad de Movimiento</a:t>
                </a:r>
              </a:p>
            </p:txBody>
          </p:sp>
        </p:grpSp>
        <p:grpSp>
          <p:nvGrpSpPr>
            <p:cNvPr id="15378" name="Group 18"/>
            <p:cNvGrpSpPr>
              <a:grpSpLocks/>
            </p:cNvGrpSpPr>
            <p:nvPr/>
          </p:nvGrpSpPr>
          <p:grpSpPr bwMode="auto">
            <a:xfrm>
              <a:off x="1776" y="2841"/>
              <a:ext cx="1762" cy="143"/>
              <a:chOff x="1276" y="3072"/>
              <a:chExt cx="2215" cy="166"/>
            </a:xfrm>
          </p:grpSpPr>
          <p:pic>
            <p:nvPicPr>
              <p:cNvPr id="15381" name="Picture 19" descr="Schwarzer Balken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76" y="3091"/>
                <a:ext cx="280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2" name="Text Box 20"/>
              <p:cNvSpPr txBox="1">
                <a:spLocks noChangeArrowheads="1"/>
              </p:cNvSpPr>
              <p:nvPr/>
            </p:nvSpPr>
            <p:spPr bwMode="auto">
              <a:xfrm>
                <a:off x="1680" y="3072"/>
                <a:ext cx="1811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90000" bIns="46800"/>
              <a:lstStyle/>
              <a:p>
                <a:pPr eaLnBrk="0" hangingPunct="0">
                  <a:lnSpc>
                    <a:spcPts val="1500"/>
                  </a:lnSpc>
                  <a:spcBef>
                    <a:spcPts val="2600"/>
                  </a:spcBef>
                  <a:buClr>
                    <a:srgbClr val="336699"/>
                  </a:buClr>
                  <a:buSzPct val="70000"/>
                </a:pPr>
                <a:r>
                  <a:rPr lang="en-GB" sz="1200"/>
                  <a:t>Blanco de Seguridad Trasero</a:t>
                </a:r>
              </a:p>
            </p:txBody>
          </p:sp>
        </p:grpSp>
        <p:pic>
          <p:nvPicPr>
            <p:cNvPr id="15379" name="Picture 21" descr="Bremskurv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96" y="2655"/>
              <a:ext cx="26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 Box 22"/>
            <p:cNvSpPr txBox="1">
              <a:spLocks noChangeArrowheads="1"/>
            </p:cNvSpPr>
            <p:nvPr/>
          </p:nvSpPr>
          <p:spPr bwMode="auto">
            <a:xfrm>
              <a:off x="4218" y="2683"/>
              <a:ext cx="144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31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Distancia de Frenado Seguro</a:t>
              </a:r>
            </a:p>
          </p:txBody>
        </p:sp>
      </p:grp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1619250" y="4049713"/>
            <a:ext cx="6337300" cy="16827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0" tIns="0" rIns="90000" bIns="46800" anchor="ctr"/>
          <a:lstStyle/>
          <a:p>
            <a:endParaRPr lang="es-ES"/>
          </a:p>
        </p:txBody>
      </p:sp>
      <p:sp>
        <p:nvSpPr>
          <p:cNvPr id="15366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" y="-53975"/>
            <a:ext cx="8231188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Trainguard MT con trenes en nivel mixto ITC y CTC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5" name="ShockwaveFlash1" r:id="rId2" imgW="6248942" imgH="2057578"/>
        </mc:Choice>
        <mc:Fallback>
          <p:control name="ShockwaveFlash1" r:id="rId2" imgW="6248942" imgH="205757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1916113"/>
                  <a:ext cx="6248400" cy="205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47813" y="4267200"/>
            <a:ext cx="6248400" cy="1447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0" tIns="0" rIns="90000" bIns="46800" anchor="ctr"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2825" y="4856163"/>
            <a:ext cx="17033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/>
          <a:lstStyle/>
          <a:p>
            <a:pPr eaLnBrk="0" hangingPunct="0">
              <a:lnSpc>
                <a:spcPts val="1500"/>
              </a:lnSpc>
              <a:spcBef>
                <a:spcPts val="2600"/>
              </a:spcBef>
              <a:buClr>
                <a:srgbClr val="336699"/>
              </a:buClr>
              <a:buSzPct val="70000"/>
            </a:pPr>
            <a:r>
              <a:rPr lang="en-GB" sz="1200"/>
              <a:t>Comunicación continua vía radio Airlink</a:t>
            </a:r>
          </a:p>
        </p:txBody>
      </p:sp>
      <p:pic>
        <p:nvPicPr>
          <p:cNvPr id="14342" name="Picture 6" descr="Funkwel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400" y="4864100"/>
            <a:ext cx="2905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blaue Bah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0263" y="4910138"/>
            <a:ext cx="8699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38813" y="4876800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/>
          <a:lstStyle/>
          <a:p>
            <a:pPr eaLnBrk="0" hangingPunct="0">
              <a:lnSpc>
                <a:spcPts val="1500"/>
              </a:lnSpc>
              <a:spcBef>
                <a:spcPts val="3100"/>
              </a:spcBef>
              <a:buClr>
                <a:srgbClr val="336699"/>
              </a:buClr>
              <a:buSzPct val="70000"/>
            </a:pPr>
            <a:r>
              <a:rPr lang="en-GB" sz="1200"/>
              <a:t>Tren con nivel de comunicación continua (CTC) activo</a:t>
            </a: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1800225" y="4343400"/>
            <a:ext cx="2628900" cy="236538"/>
            <a:chOff x="1292" y="2832"/>
            <a:chExt cx="2082" cy="174"/>
          </a:xfrm>
        </p:grpSpPr>
        <p:pic>
          <p:nvPicPr>
            <p:cNvPr id="14352" name="Picture 10" descr="Grüner Balk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2" y="2851"/>
              <a:ext cx="248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Text Box 11"/>
            <p:cNvSpPr txBox="1">
              <a:spLocks noChangeArrowheads="1"/>
            </p:cNvSpPr>
            <p:nvPr/>
          </p:nvSpPr>
          <p:spPr bwMode="auto">
            <a:xfrm>
              <a:off x="1680" y="2832"/>
              <a:ext cx="16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26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Autoridad de Movimiento</a:t>
              </a:r>
            </a:p>
          </p:txBody>
        </p:sp>
      </p:grpSp>
      <p:grpSp>
        <p:nvGrpSpPr>
          <p:cNvPr id="14346" name="Group 12"/>
          <p:cNvGrpSpPr>
            <a:grpSpLocks/>
          </p:cNvGrpSpPr>
          <p:nvPr/>
        </p:nvGrpSpPr>
        <p:grpSpPr bwMode="auto">
          <a:xfrm>
            <a:off x="1776413" y="4572000"/>
            <a:ext cx="2795587" cy="176213"/>
            <a:chOff x="1276" y="3070"/>
            <a:chExt cx="2214" cy="129"/>
          </a:xfrm>
        </p:grpSpPr>
        <p:pic>
          <p:nvPicPr>
            <p:cNvPr id="14350" name="Picture 13" descr="Schwarzer Balke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76" y="3091"/>
              <a:ext cx="2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1680" y="3070"/>
              <a:ext cx="181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90000" bIns="46800"/>
            <a:lstStyle/>
            <a:p>
              <a:pPr eaLnBrk="0" hangingPunct="0">
                <a:lnSpc>
                  <a:spcPts val="1500"/>
                </a:lnSpc>
                <a:spcBef>
                  <a:spcPts val="2600"/>
                </a:spcBef>
                <a:buClr>
                  <a:srgbClr val="336699"/>
                </a:buClr>
                <a:buSzPct val="70000"/>
              </a:pPr>
              <a:r>
                <a:rPr lang="en-GB" sz="1200"/>
                <a:t>Blanco de seguridad trasero</a:t>
              </a:r>
            </a:p>
          </p:txBody>
        </p:sp>
      </p:grpSp>
      <p:pic>
        <p:nvPicPr>
          <p:cNvPr id="14347" name="Picture 15" descr="Bremskur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3" y="4291013"/>
            <a:ext cx="4270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5508625" y="4335463"/>
            <a:ext cx="22891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/>
          <a:lstStyle/>
          <a:p>
            <a:pPr eaLnBrk="0" hangingPunct="0">
              <a:lnSpc>
                <a:spcPts val="1500"/>
              </a:lnSpc>
              <a:spcBef>
                <a:spcPts val="3100"/>
              </a:spcBef>
              <a:buClr>
                <a:srgbClr val="336699"/>
              </a:buClr>
              <a:buSzPct val="70000"/>
            </a:pPr>
            <a:r>
              <a:rPr lang="en-GB" sz="1200"/>
              <a:t>Distancia de Frenado Seguro</a:t>
            </a:r>
          </a:p>
        </p:txBody>
      </p:sp>
      <p:sp>
        <p:nvSpPr>
          <p:cNvPr id="14349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" y="-53975"/>
            <a:ext cx="8231188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Trainguard MT en nivel CTC (Bloqueo móvil con CBTC)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1" name="ShockwaveFlash1" r:id="rId2" imgW="6248942" imgH="2057578"/>
        </mc:Choice>
        <mc:Fallback>
          <p:control name="ShockwaveFlash1" r:id="rId2" imgW="6248942" imgH="205757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2133600"/>
                  <a:ext cx="6248400" cy="205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50863" y="1916113"/>
            <a:ext cx="8442325" cy="324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80975" lvl="1" indent="-179388"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/>
              <a:t>Re-equipamiento de los trenes</a:t>
            </a:r>
            <a:br>
              <a:rPr lang="en-US" sz="1600"/>
            </a:br>
            <a:r>
              <a:rPr lang="en-US" sz="1600">
                <a:sym typeface="Wingdings" pitchFamily="2" charset="2"/>
              </a:rPr>
              <a:t></a:t>
            </a:r>
            <a:r>
              <a:rPr lang="en-US" sz="1600"/>
              <a:t> El re-equipar un tren suponía de media 25 días con un turno de trabajo. </a:t>
            </a:r>
            <a:br>
              <a:rPr lang="en-US" sz="1600"/>
            </a:br>
            <a:r>
              <a:rPr lang="en-US" sz="1600">
                <a:sym typeface="Wingdings" pitchFamily="2" charset="2"/>
              </a:rPr>
              <a:t></a:t>
            </a:r>
            <a:r>
              <a:rPr lang="en-US" sz="1600"/>
              <a:t> Se acordó sacar los trenes existentes del servicio de dos en dos y trabajando a dos turnos se llegó a un ritmo promedio de 14 días por tren</a:t>
            </a:r>
          </a:p>
          <a:p>
            <a:pPr marL="180975" lvl="1" indent="-179388"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/>
              <a:t>Las posesiones de vía para trabajos en los cuatro sectores se concedían semanalmente y se preveía siempre una posesión de vía especial para prever posibles contingencias (normalmente los domingos)</a:t>
            </a:r>
          </a:p>
          <a:p>
            <a:pPr marL="180975" lvl="1" indent="-179388"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>
                <a:sym typeface="Wingdings" pitchFamily="2" charset="2"/>
              </a:rPr>
              <a:t></a:t>
            </a:r>
            <a:r>
              <a:rPr lang="en-US" sz="1600"/>
              <a:t> La instalación de una estación típica supuso 1 mes de trabajos</a:t>
            </a:r>
            <a:br>
              <a:rPr lang="en-US" sz="1600"/>
            </a:br>
            <a:r>
              <a:rPr lang="en-US" sz="1600">
                <a:sym typeface="Wingdings" pitchFamily="2" charset="2"/>
              </a:rPr>
              <a:t></a:t>
            </a:r>
            <a:r>
              <a:rPr lang="en-US" sz="1600"/>
              <a:t> La pruebas estáticas y dinámicas de sets de tres estaciones requirieron 10 días</a:t>
            </a:r>
          </a:p>
          <a:p>
            <a:pPr marL="180975" lvl="1" indent="-179388"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/>
              <a:t>Se hicieron dos pasos de puesta en servicio :</a:t>
            </a:r>
            <a:br>
              <a:rPr lang="en-US" sz="1600"/>
            </a:br>
            <a:r>
              <a:rPr lang="en-US" sz="1600">
                <a:sym typeface="Wingdings" pitchFamily="2" charset="2"/>
              </a:rPr>
              <a:t></a:t>
            </a:r>
            <a:r>
              <a:rPr lang="en-US" sz="1600"/>
              <a:t> Paso al sistema de enclavamientos y señales + con TG MT como ATP (nivel ITC)</a:t>
            </a:r>
            <a:br>
              <a:rPr lang="en-US" sz="1600"/>
            </a:br>
            <a:r>
              <a:rPr lang="en-US" sz="1600">
                <a:sym typeface="Wingdings" pitchFamily="2" charset="2"/>
              </a:rPr>
              <a:t></a:t>
            </a:r>
            <a:r>
              <a:rPr lang="en-US" sz="1600"/>
              <a:t> Paso al sistema TGMT como pleno bloqueo móvil CBTC (nivel CTC)</a:t>
            </a:r>
          </a:p>
          <a:p>
            <a:pPr marL="180975" lvl="1" indent="-179388">
              <a:spcBef>
                <a:spcPct val="15000"/>
              </a:spcBef>
            </a:pPr>
            <a:r>
              <a:rPr lang="en-US" sz="1600"/>
              <a:t>	</a:t>
            </a:r>
          </a:p>
          <a:p>
            <a:pPr marL="180975" lvl="1" indent="-179388">
              <a:spcBef>
                <a:spcPct val="15000"/>
              </a:spcBef>
            </a:pPr>
            <a:r>
              <a:rPr lang="en-US" sz="1600"/>
              <a:t>El plan de contingencia previsto en caso de que el paso a nivel CTC no resultase posible era tan simple como regresar el sistema de a bordo al nivel ITC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539750" y="6094413"/>
            <a:ext cx="8453438" cy="50323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10000"/>
              </a:spcBef>
              <a:tabLst>
                <a:tab pos="4000500" algn="l"/>
              </a:tabLst>
            </a:pPr>
            <a:r>
              <a:rPr lang="en-US" sz="1600">
                <a:solidFill>
                  <a:schemeClr val="bg2"/>
                </a:solidFill>
              </a:rPr>
              <a:t>Se completaron todos los trabajos según lo previsto y sin perturbación alguna</a:t>
            </a:r>
          </a:p>
        </p:txBody>
      </p:sp>
      <p:sp>
        <p:nvSpPr>
          <p:cNvPr id="17413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863" y="1412875"/>
            <a:ext cx="8442325" cy="5032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4000500" algn="l"/>
              </a:tabLst>
            </a:pPr>
            <a:r>
              <a:rPr lang="en-US" sz="1800">
                <a:solidFill>
                  <a:schemeClr val="bg2"/>
                </a:solidFill>
              </a:rPr>
              <a:t>Duración de los trabajos en los distintos pasos de la estragegia de migración</a:t>
            </a:r>
          </a:p>
        </p:txBody>
      </p:sp>
      <p:sp>
        <p:nvSpPr>
          <p:cNvPr id="17414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" y="-53975"/>
            <a:ext cx="8231188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Rendimientos en la migración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925" y="1268413"/>
            <a:ext cx="5472113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268288" lvl="1" indent="-266700">
              <a:spcBef>
                <a:spcPct val="15000"/>
              </a:spcBef>
              <a:buFont typeface="Wingdings" pitchFamily="2" charset="2"/>
              <a:buAutoNum type="arabicPeriod"/>
              <a:defRPr/>
            </a:pPr>
            <a:r>
              <a:rPr lang="es-ES" sz="1600"/>
              <a:t>Espacio limitado para la instalación en los trenes Alstom </a:t>
            </a:r>
            <a:br>
              <a:rPr lang="es-ES" sz="1600"/>
            </a:br>
            <a:endParaRPr lang="es-ES" sz="1600"/>
          </a:p>
          <a:p>
            <a:pPr marL="268288" lvl="1" indent="-266700">
              <a:spcBef>
                <a:spcPct val="15000"/>
              </a:spcBef>
              <a:defRPr/>
            </a:pPr>
            <a:r>
              <a:rPr lang="es-ES" sz="1600"/>
              <a:t>	Se decidió instalar los equipos en un contenedor metálico estanco en los bajos del tren </a:t>
            </a:r>
          </a:p>
          <a:p>
            <a:pPr marL="268288" lvl="1" indent="-266700">
              <a:spcBef>
                <a:spcPct val="15000"/>
              </a:spcBef>
              <a:defRPr/>
            </a:pPr>
            <a:r>
              <a:rPr lang="es-ES" sz="1600"/>
              <a:t>	</a:t>
            </a:r>
          </a:p>
          <a:p>
            <a:pPr marL="268288" lvl="1" indent="-266700">
              <a:spcBef>
                <a:spcPct val="15000"/>
              </a:spcBef>
              <a:defRPr/>
            </a:pPr>
            <a:r>
              <a:rPr lang="es-ES" sz="1600"/>
              <a:t>	Fue preciso tender nuevas líneas de cable</a:t>
            </a:r>
            <a:br>
              <a:rPr lang="es-ES" sz="1600"/>
            </a:br>
            <a:endParaRPr lang="es-ES" sz="1600"/>
          </a:p>
          <a:p>
            <a:pPr marL="268288" lvl="1" indent="-266700">
              <a:spcBef>
                <a:spcPct val="15000"/>
              </a:spcBef>
              <a:defRPr/>
            </a:pPr>
            <a:r>
              <a:rPr lang="es-ES" sz="1600"/>
              <a:t>	Se cambio el diseño de las cabinas para permitir instalar los interfaz hombre máquina</a:t>
            </a:r>
          </a:p>
          <a:p>
            <a:pPr marL="268288" lvl="1" indent="-266700">
              <a:spcBef>
                <a:spcPct val="15000"/>
              </a:spcBef>
              <a:buFont typeface="Wingdings" pitchFamily="2" charset="2"/>
              <a:buAutoNum type="arabicPeriod"/>
              <a:defRPr/>
            </a:pPr>
            <a:endParaRPr lang="es-ES" sz="1600"/>
          </a:p>
          <a:p>
            <a:pPr marL="344488" lvl="1" indent="-342900">
              <a:spcBef>
                <a:spcPct val="15000"/>
              </a:spcBef>
              <a:buFont typeface="+mj-lt"/>
              <a:buAutoNum type="arabicPeriod" startAt="2"/>
              <a:defRPr/>
            </a:pPr>
            <a:r>
              <a:rPr lang="es-ES" sz="1600"/>
              <a:t>Los datos dinámicos del tren Alstom</a:t>
            </a:r>
          </a:p>
          <a:p>
            <a:pPr marL="268288" lvl="1" indent="-266700">
              <a:spcBef>
                <a:spcPct val="15000"/>
              </a:spcBef>
              <a:defRPr/>
            </a:pPr>
            <a:r>
              <a:rPr lang="es-ES" sz="1600"/>
              <a:t/>
            </a:r>
            <a:br>
              <a:rPr lang="es-ES" sz="1600"/>
            </a:br>
            <a:r>
              <a:rPr lang="es-ES" sz="1600"/>
              <a:t>Los trenes de Rotem y de Alstom presentaban distintas características cinemáticas y mecánicas (aceleración, capacidad de frenado, tiempos de activación y secuencia, etc…).</a:t>
            </a:r>
          </a:p>
          <a:p>
            <a:pPr marL="268288" lvl="1" indent="-266700">
              <a:spcBef>
                <a:spcPct val="15000"/>
              </a:spcBef>
              <a:defRPr/>
            </a:pPr>
            <a:r>
              <a:rPr lang="es-ES" sz="1600"/>
              <a:t>	Fue preciso efectuar pruebas de tren muy precisas para verificar los datos del tren Alstom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1268413"/>
            <a:ext cx="3529013" cy="270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4005263"/>
            <a:ext cx="3529013" cy="256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8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" y="-53975"/>
            <a:ext cx="8231188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Detalles del re-equipamiento de los trenes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gm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196" y="1700214"/>
            <a:ext cx="2175747" cy="432117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2825" y="1952836"/>
            <a:ext cx="5481303" cy="3877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/>
            <a:r>
              <a:rPr lang="es-ES_tradnl" sz="1800" dirty="0" smtClean="0">
                <a:solidFill>
                  <a:srgbClr val="000000"/>
                </a:solidFill>
              </a:rPr>
              <a:t>STO – </a:t>
            </a:r>
            <a:r>
              <a:rPr lang="es-ES_tradnl" sz="1800" dirty="0" err="1" smtClean="0">
                <a:solidFill>
                  <a:srgbClr val="000000"/>
                </a:solidFill>
              </a:rPr>
              <a:t>semi-automatic</a:t>
            </a:r>
            <a:r>
              <a:rPr lang="es-ES_tradnl" sz="1800" dirty="0" smtClean="0">
                <a:solidFill>
                  <a:srgbClr val="000000"/>
                </a:solidFill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</a:rPr>
              <a:t>train</a:t>
            </a:r>
            <a:r>
              <a:rPr lang="es-ES_tradnl" sz="1800" dirty="0" smtClean="0">
                <a:solidFill>
                  <a:srgbClr val="000000"/>
                </a:solidFill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</a:rPr>
              <a:t>operation</a:t>
            </a:r>
            <a:endParaRPr lang="es-ES_tradnl" sz="1800" dirty="0" smtClean="0">
              <a:solidFill>
                <a:srgbClr val="000000"/>
              </a:solidFill>
            </a:endParaRPr>
          </a:p>
          <a:p>
            <a:pPr lvl="1">
              <a:buClr>
                <a:srgbClr val="999999"/>
              </a:buClr>
            </a:pPr>
            <a:endParaRPr lang="es-ES_tradnl" sz="1800" dirty="0" smtClean="0">
              <a:solidFill>
                <a:srgbClr val="000000"/>
              </a:solidFill>
            </a:endParaRPr>
          </a:p>
          <a:p>
            <a:pPr marL="630238" lvl="1" indent="-182563">
              <a:buClr>
                <a:srgbClr val="999999"/>
              </a:buClr>
              <a:buFont typeface="Wingdings" pitchFamily="2" charset="2"/>
              <a:buChar char="§"/>
            </a:pPr>
            <a:r>
              <a:rPr lang="es-ES_tradnl" sz="1800" dirty="0" smtClean="0">
                <a:solidFill>
                  <a:srgbClr val="000000"/>
                </a:solidFill>
              </a:rPr>
              <a:t>Los trenes circulan automáticamente entre estaciones</a:t>
            </a:r>
          </a:p>
          <a:p>
            <a:pPr lvl="1">
              <a:buClr>
                <a:srgbClr val="999999"/>
              </a:buClr>
              <a:buFont typeface="Wingdings" pitchFamily="2" charset="2"/>
              <a:buChar char="§"/>
            </a:pPr>
            <a:r>
              <a:rPr lang="es-ES_tradnl" sz="1800" dirty="0" smtClean="0">
                <a:solidFill>
                  <a:srgbClr val="000000"/>
                </a:solidFill>
              </a:rPr>
              <a:t> </a:t>
            </a:r>
            <a:r>
              <a:rPr lang="es-ES_tradnl" sz="1800" i="0" dirty="0" smtClean="0">
                <a:solidFill>
                  <a:srgbClr val="000000"/>
                </a:solidFill>
              </a:rPr>
              <a:t>Parada y apertura de puertas automáticas</a:t>
            </a:r>
          </a:p>
          <a:p>
            <a:pPr lvl="1">
              <a:buClr>
                <a:srgbClr val="999999"/>
              </a:buClr>
              <a:buFont typeface="Wingdings" pitchFamily="2" charset="2"/>
              <a:buChar char="§"/>
            </a:pPr>
            <a:r>
              <a:rPr lang="es-ES_tradnl" sz="1800" dirty="0" smtClean="0">
                <a:solidFill>
                  <a:srgbClr val="000000"/>
                </a:solidFill>
              </a:rPr>
              <a:t> Funcionalidad ATO</a:t>
            </a:r>
          </a:p>
          <a:p>
            <a:pPr lvl="1"/>
            <a:endParaRPr lang="es-ES_tradnl" sz="1800" dirty="0" smtClean="0">
              <a:solidFill>
                <a:srgbClr val="000000"/>
              </a:solidFill>
            </a:endParaRPr>
          </a:p>
          <a:p>
            <a:pPr lvl="1"/>
            <a:endParaRPr lang="es-ES_tradnl" sz="1800" dirty="0" smtClean="0">
              <a:solidFill>
                <a:srgbClr val="000000"/>
              </a:solidFill>
            </a:endParaRPr>
          </a:p>
          <a:p>
            <a:pPr lvl="1"/>
            <a:r>
              <a:rPr lang="es-ES_tradnl" sz="1800" dirty="0" smtClean="0">
                <a:solidFill>
                  <a:srgbClr val="000000"/>
                </a:solidFill>
              </a:rPr>
              <a:t>UTO – </a:t>
            </a:r>
            <a:r>
              <a:rPr lang="es-ES_tradnl" sz="1800" dirty="0" err="1" smtClean="0">
                <a:solidFill>
                  <a:srgbClr val="000000"/>
                </a:solidFill>
              </a:rPr>
              <a:t>unattended</a:t>
            </a:r>
            <a:r>
              <a:rPr lang="es-ES_tradnl" sz="1800" dirty="0" smtClean="0">
                <a:solidFill>
                  <a:srgbClr val="000000"/>
                </a:solidFill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</a:rPr>
              <a:t>train</a:t>
            </a:r>
            <a:r>
              <a:rPr lang="es-ES_tradnl" sz="1800" dirty="0" smtClean="0">
                <a:solidFill>
                  <a:srgbClr val="000000"/>
                </a:solidFill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</a:rPr>
              <a:t>operation</a:t>
            </a:r>
            <a:endParaRPr lang="es-ES_tradnl" sz="1800" dirty="0" smtClean="0">
              <a:solidFill>
                <a:srgbClr val="000000"/>
              </a:solidFill>
            </a:endParaRPr>
          </a:p>
          <a:p>
            <a:pPr lvl="1"/>
            <a:endParaRPr lang="es-ES_tradnl" sz="1800" dirty="0" smtClean="0">
              <a:solidFill>
                <a:srgbClr val="000000"/>
              </a:solidFill>
            </a:endParaRPr>
          </a:p>
          <a:p>
            <a:pPr lvl="1">
              <a:buClr>
                <a:srgbClr val="8C8B8D"/>
              </a:buClr>
              <a:buFont typeface="Wingdings" pitchFamily="2" charset="2"/>
              <a:buChar char="§"/>
            </a:pPr>
            <a:r>
              <a:rPr lang="es-ES_tradnl" sz="1800" dirty="0" smtClean="0">
                <a:solidFill>
                  <a:srgbClr val="000000"/>
                </a:solidFill>
              </a:rPr>
              <a:t> Conducción completamente automática</a:t>
            </a:r>
          </a:p>
          <a:p>
            <a:pPr lvl="1">
              <a:buClr>
                <a:srgbClr val="8C8B8D"/>
              </a:buClr>
              <a:buFont typeface="Wingdings" pitchFamily="2" charset="2"/>
              <a:buChar char="§"/>
            </a:pPr>
            <a:r>
              <a:rPr lang="es-ES_tradnl" sz="1800" dirty="0" smtClean="0">
                <a:solidFill>
                  <a:srgbClr val="000000"/>
                </a:solidFill>
              </a:rPr>
              <a:t> Sin personal a bordo</a:t>
            </a:r>
          </a:p>
          <a:p>
            <a:pPr marL="630238" lvl="1" indent="-182563">
              <a:buClr>
                <a:srgbClr val="8C8B8D"/>
              </a:buClr>
              <a:buFont typeface="Wingdings" pitchFamily="2" charset="2"/>
              <a:buChar char="§"/>
            </a:pPr>
            <a:r>
              <a:rPr lang="es-ES_tradnl" sz="1800" dirty="0" smtClean="0">
                <a:solidFill>
                  <a:srgbClr val="000000"/>
                </a:solidFill>
              </a:rPr>
              <a:t>Muy importantes implicaciones en la infraestructura y la operación</a:t>
            </a:r>
            <a:endParaRPr lang="es-ES_tradnl" sz="1800" dirty="0">
              <a:solidFill>
                <a:srgbClr val="000000"/>
              </a:solidFill>
            </a:endParaRPr>
          </a:p>
        </p:txBody>
      </p:sp>
      <p:sp>
        <p:nvSpPr>
          <p:cNvPr id="11269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719" y="6310314"/>
            <a:ext cx="27020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70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10800000">
            <a:off x="242825" y="6308725"/>
            <a:ext cx="270202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6459537" cy="665311"/>
          </a:xfrm>
        </p:spPr>
        <p:txBody>
          <a:bodyPr/>
          <a:lstStyle/>
          <a:p>
            <a:pPr eaLnBrk="1" hangingPunct="1">
              <a:defRPr/>
            </a:pPr>
            <a:r>
              <a:rPr lang="es-ES" kern="1200" dirty="0" smtClean="0"/>
              <a:t>La necesidad de incrementar la capacidad de transporte y optimizar la operación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5635625"/>
            <a:ext cx="8748713" cy="728663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GB" sz="1600">
                <a:solidFill>
                  <a:schemeClr val="bg2"/>
                </a:solidFill>
              </a:rPr>
              <a:t>El tiempo efectivo de instalación fue de 4 a 5 horas por noche</a:t>
            </a:r>
          </a:p>
          <a:p>
            <a:pPr>
              <a:spcBef>
                <a:spcPct val="10000"/>
              </a:spcBef>
              <a:tabLst>
                <a:tab pos="4000500" algn="l"/>
              </a:tabLst>
            </a:pPr>
            <a:r>
              <a:rPr lang="en-US" sz="1600">
                <a:solidFill>
                  <a:schemeClr val="bg2"/>
                </a:solidFill>
              </a:rPr>
              <a:t>El tiempo neto efectivo para las pruebas fue de 3 horas por noche (4 en fin de semana)</a:t>
            </a:r>
            <a:endParaRPr lang="en-GB" sz="1600">
              <a:solidFill>
                <a:schemeClr val="bg2"/>
              </a:solidFill>
            </a:endParaRPr>
          </a:p>
        </p:txBody>
      </p:sp>
      <p:pic>
        <p:nvPicPr>
          <p:cNvPr id="19460" name="Picture 11" descr="k-DSC04298_Pra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8713" y="1581150"/>
            <a:ext cx="4060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9388" y="1562100"/>
            <a:ext cx="4392612" cy="30797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/>
              <a:t>Banda de instalación de 00:00 a 05:30 a.m. (alguna vez extendida excepcionalmente de 22:30 a 05:30)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/>
              <a:t>Máximo número de cuadrillas de instalación permitido a la vez entre 2 y 5.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/>
              <a:t>4 noches por semana para las pruebas + 1 noche extra de contingencia (Lunes y Martes completamente reservados para el mantenimiento)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/>
              <a:t>Tests dinámicos de la línea completa (enclavamientos, ATC y ATS) en 4 meses</a:t>
            </a:r>
          </a:p>
        </p:txBody>
      </p:sp>
      <p:sp>
        <p:nvSpPr>
          <p:cNvPr id="19462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" y="-53975"/>
            <a:ext cx="8231188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Las restricciones del Plan de Obra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3970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Object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970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2503488"/>
            <a:ext cx="8442325" cy="3013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/>
          <a:lstStyle/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Alcanzados los servicios lanzadera en el exigente plazo previsto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Nivel ITC de operación alcanzado el 4 de Diciembre de 2009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Nivel CTC completamente operativo el 5 de Julio de 2010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 smtClean="0"/>
              <a:t>Sustituidos </a:t>
            </a:r>
            <a:r>
              <a:rPr lang="es-ES" sz="1600" dirty="0"/>
              <a:t>todos los circuitos de vía de la línea por contadores 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Documentación detallada de la solución suministrada, validad y aprobada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 smtClean="0"/>
              <a:t>Aceptación </a:t>
            </a:r>
            <a:r>
              <a:rPr lang="es-ES" sz="1600" dirty="0"/>
              <a:t>del sistema y operación a plena satisfacción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Mejora del intervalo al entorno de los 90 segundos en operación CBTC </a:t>
            </a:r>
          </a:p>
          <a:p>
            <a:pPr marL="180975" lvl="1" indent="-179388">
              <a:spcBef>
                <a:spcPct val="30000"/>
              </a:spcBef>
              <a:buFont typeface="Wingdings" pitchFamily="2" charset="2"/>
              <a:buChar char="§"/>
            </a:pPr>
            <a:r>
              <a:rPr lang="es-ES" sz="1600" dirty="0"/>
              <a:t>Precisión de parada lograda de </a:t>
            </a:r>
            <a:r>
              <a:rPr lang="es-ES" sz="1600" u="sng" dirty="0"/>
              <a:t>+/- 30cm (+/- 12 in)</a:t>
            </a:r>
            <a:r>
              <a:rPr lang="es-ES" sz="1600" dirty="0"/>
              <a:t> para todos los tipos de tren</a:t>
            </a:r>
          </a:p>
        </p:txBody>
      </p:sp>
      <p:sp>
        <p:nvSpPr>
          <p:cNvPr id="2560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88" y="1838325"/>
            <a:ext cx="8442325" cy="5032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4000500" algn="l"/>
              </a:tabLst>
            </a:pPr>
            <a:r>
              <a:rPr lang="es-ES" sz="1800" dirty="0">
                <a:solidFill>
                  <a:schemeClr val="bg2"/>
                </a:solidFill>
              </a:rPr>
              <a:t>Gracias a la estrecha </a:t>
            </a:r>
            <a:r>
              <a:rPr lang="es-ES" sz="1800" dirty="0" smtClean="0">
                <a:solidFill>
                  <a:schemeClr val="bg2"/>
                </a:solidFill>
              </a:rPr>
              <a:t>cooperación </a:t>
            </a:r>
            <a:r>
              <a:rPr lang="es-ES" sz="1800" dirty="0">
                <a:solidFill>
                  <a:schemeClr val="bg2"/>
                </a:solidFill>
              </a:rPr>
              <a:t>con el cliente y los demás agentes implicados se alcanzaron todos los objetivos</a:t>
            </a:r>
          </a:p>
        </p:txBody>
      </p:sp>
      <p:sp>
        <p:nvSpPr>
          <p:cNvPr id="25605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8313" y="5516563"/>
            <a:ext cx="8340725" cy="503237"/>
          </a:xfrm>
          <a:prstGeom prst="rect">
            <a:avLst/>
          </a:prstGeom>
          <a:solidFill>
            <a:srgbClr val="009933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4000500" algn="l"/>
              </a:tabLst>
            </a:pPr>
            <a:r>
              <a:rPr lang="es-ES" sz="1600">
                <a:solidFill>
                  <a:schemeClr val="bg2"/>
                </a:solidFill>
              </a:rPr>
              <a:t>¡Se logró renovar completamente la Línea sin perturbar el servicio comercial!</a:t>
            </a:r>
          </a:p>
        </p:txBody>
      </p:sp>
      <p:sp>
        <p:nvSpPr>
          <p:cNvPr id="2560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88375" y="2622550"/>
            <a:ext cx="212725" cy="242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07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88375" y="2940050"/>
            <a:ext cx="212725" cy="242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0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88375" y="3257550"/>
            <a:ext cx="212725" cy="242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09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88375" y="3576638"/>
            <a:ext cx="212725" cy="2428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10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88375" y="3894138"/>
            <a:ext cx="212725" cy="2428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11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588375" y="4213225"/>
            <a:ext cx="212725" cy="242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8588375" y="4530725"/>
            <a:ext cx="212725" cy="242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>
            <a:off x="8589963" y="4887913"/>
            <a:ext cx="212725" cy="2428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s-ES" sz="2100">
                <a:solidFill>
                  <a:srgbClr val="0099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5614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" y="-53975"/>
            <a:ext cx="8231188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La Línea 2 del Metro de Estambul </a:t>
            </a:r>
            <a:br>
              <a:rPr lang="es-ES" smtClean="0"/>
            </a:br>
            <a:r>
              <a:rPr lang="es-ES" smtClean="0"/>
              <a:t>Los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DETALLE DE UN CASO ESPECÍFICO DE RENOVACIÓN CON PA135</a:t>
            </a:r>
            <a:endParaRPr lang="en-US" smtClean="0"/>
          </a:p>
        </p:txBody>
      </p:sp>
      <p:pic>
        <p:nvPicPr>
          <p:cNvPr id="63492" name="Picture 7" descr="Mig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AutoShape 8"/>
          <p:cNvSpPr>
            <a:spLocks noChangeArrowheads="1"/>
          </p:cNvSpPr>
          <p:nvPr/>
        </p:nvSpPr>
        <p:spPr bwMode="auto">
          <a:xfrm rot="-912198">
            <a:off x="7791450" y="1833563"/>
            <a:ext cx="1009650" cy="252412"/>
          </a:xfrm>
          <a:prstGeom prst="parallelogram">
            <a:avLst>
              <a:gd name="adj" fmla="val 29667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dtGroup 146 Id151698"/>
          <p:cNvGraphicFramePr>
            <a:graphicFrameLocks/>
          </p:cNvGraphicFramePr>
          <p:nvPr/>
        </p:nvGraphicFramePr>
        <p:xfrm>
          <a:off x="511175" y="1293813"/>
          <a:ext cx="8347076" cy="447647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24521"/>
                <a:gridCol w="3145880"/>
                <a:gridCol w="38766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Subsistema</a:t>
                      </a:r>
                      <a:endParaRPr kumimoji="0" lang="es-E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Sistema existente</a:t>
                      </a:r>
                      <a:endParaRPr kumimoji="0" 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Nuevo sistema</a:t>
                      </a:r>
                      <a:endParaRPr kumimoji="0" 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2000" marR="72000" marT="36000" marB="36000" horzOverflow="overflow"/>
                </a:tc>
              </a:tr>
              <a:tr h="306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IXL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Relés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Reemplazar con Westrace MKI</a:t>
                      </a:r>
                    </a:p>
                  </a:txBody>
                  <a:tcPr marL="72000" marR="72000" marT="36000" marB="36000" horzOverflow="overflow"/>
                </a:tc>
              </a:tr>
              <a:tr h="234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TVD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Circuitos de vía con juntas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Reemplazar con Circuitos de vía de audiofrecuencia FS2550 (base de ATP de códigos de velocidad)</a:t>
                      </a:r>
                    </a:p>
                  </a:txBody>
                  <a:tcPr marL="72000" marR="72000" marT="36000" marB="36000" horzOverflow="overflow"/>
                </a:tc>
              </a:tr>
              <a:tr h="234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ATP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PA-135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Reemplazar con Sirius CBTC &amp; Códigos de velocidad de back-up</a:t>
                      </a:r>
                    </a:p>
                  </a:txBody>
                  <a:tcPr marL="72000" marR="72000" marT="36000" marB="36000" horzOverflow="overflow"/>
                </a:tc>
              </a:tr>
              <a:tr h="102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Signals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Incandescencia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Reemplazar con LED</a:t>
                      </a:r>
                    </a:p>
                  </a:txBody>
                  <a:tcPr marL="72000" marR="72000" marT="36000" marB="36000" horzOverflow="overflow"/>
                </a:tc>
              </a:tr>
              <a:tr h="142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Point M.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Trifásicos – 9 hilos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Reutilizar hasta completa migración</a:t>
                      </a:r>
                    </a:p>
                  </a:txBody>
                  <a:tcPr marL="72000" marR="72000" marT="36000" marB="36000" horzOverflow="overflow"/>
                </a:tc>
              </a:tr>
              <a:tr h="243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Train Stop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Balizas en señales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Permanecen</a:t>
                      </a:r>
                    </a:p>
                  </a:txBody>
                  <a:tcPr marL="72000" marR="72000" marT="36000" marB="36000" horzOverflow="overflow"/>
                </a:tc>
              </a:tr>
              <a:tr h="217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ESP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Botones en plataformas y panel de control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Permanecen</a:t>
                      </a:r>
                    </a:p>
                  </a:txBody>
                  <a:tcPr marL="72000" marR="72000" marT="36000" marB="36000" horzOverflow="overflow"/>
                </a:tc>
              </a:tr>
              <a:tr h="184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CTC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Thales CTC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Reemplazar con Rail9000 ATS</a:t>
                      </a:r>
                    </a:p>
                  </a:txBody>
                  <a:tcPr marL="72000" marR="72000" marT="36000" marB="36000" horzOverflow="overflow"/>
                </a:tc>
              </a:tr>
              <a:tr h="184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6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Trains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Equipados con PA-135</a:t>
                      </a: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kumimoji="0" lang="es-E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Nuevos equipados con Sirius CBTC</a:t>
                      </a:r>
                    </a:p>
                  </a:txBody>
                  <a:tcPr marL="72000" marR="72000" marT="36000" marB="36000" horzOverflow="overflow"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0538" y="368300"/>
            <a:ext cx="84534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i="0" kern="0" dirty="0">
                <a:latin typeface="+mj-lt"/>
                <a:ea typeface="+mj-ea"/>
                <a:cs typeface="+mj-cs"/>
              </a:rPr>
              <a:t>La Línea 1 del Metro Caracas </a:t>
            </a:r>
            <a:br>
              <a:rPr lang="es-ES" sz="2000" i="0" kern="0" dirty="0">
                <a:latin typeface="+mj-lt"/>
                <a:ea typeface="+mj-ea"/>
                <a:cs typeface="+mj-cs"/>
              </a:rPr>
            </a:br>
            <a:r>
              <a:rPr lang="es-ES" sz="2000" i="0" kern="0" dirty="0">
                <a:latin typeface="+mj-lt"/>
                <a:ea typeface="+mj-ea"/>
                <a:cs typeface="+mj-cs"/>
              </a:rPr>
              <a:t>Datos del proyecto</a:t>
            </a:r>
          </a:p>
        </p:txBody>
      </p:sp>
      <p:sp>
        <p:nvSpPr>
          <p:cNvPr id="64561" name="Rectangle 10"/>
          <p:cNvSpPr>
            <a:spLocks noChangeArrowheads="1"/>
          </p:cNvSpPr>
          <p:nvPr/>
        </p:nvSpPr>
        <p:spPr bwMode="auto">
          <a:xfrm>
            <a:off x="468313" y="5868988"/>
            <a:ext cx="8135937" cy="7286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10000"/>
              </a:spcBef>
              <a:tabLst>
                <a:tab pos="4000500" algn="l"/>
              </a:tabLst>
            </a:pPr>
            <a:r>
              <a:rPr lang="es-ES" sz="1600">
                <a:solidFill>
                  <a:schemeClr val="bg2"/>
                </a:solidFill>
              </a:rPr>
              <a:t>Remodelación total de la Línea sin perturbaciones el servicio comercial.</a:t>
            </a:r>
          </a:p>
          <a:p>
            <a:pPr algn="ctr">
              <a:spcBef>
                <a:spcPct val="10000"/>
              </a:spcBef>
              <a:tabLst>
                <a:tab pos="4000500" algn="l"/>
              </a:tabLst>
            </a:pPr>
            <a:r>
              <a:rPr lang="es-ES" sz="1600">
                <a:solidFill>
                  <a:schemeClr val="bg2"/>
                </a:solidFill>
              </a:rPr>
              <a:t>Plazos muy exigentes y condiciones de contorno del proyecto muy complejas.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5759450" cy="433388"/>
          </a:xfrm>
        </p:spPr>
        <p:txBody>
          <a:bodyPr/>
          <a:lstStyle/>
          <a:p>
            <a:r>
              <a:rPr lang="es-ES" smtClean="0"/>
              <a:t>Requisitos y condiciones para la migración</a:t>
            </a:r>
          </a:p>
        </p:txBody>
      </p:sp>
      <p:sp>
        <p:nvSpPr>
          <p:cNvPr id="134147" name="cdtRectangle 3 Id134147"/>
          <p:cNvSpPr>
            <a:spLocks noGrp="1" noChangeArrowheads="1"/>
          </p:cNvSpPr>
          <p:nvPr>
            <p:ph idx="1"/>
          </p:nvPr>
        </p:nvSpPr>
        <p:spPr>
          <a:xfrm>
            <a:off x="438150" y="1447800"/>
            <a:ext cx="8347075" cy="4752975"/>
          </a:xfrm>
        </p:spPr>
        <p:txBody>
          <a:bodyPr/>
          <a:lstStyle/>
          <a:p>
            <a:pPr>
              <a:defRPr/>
            </a:pPr>
            <a:r>
              <a:rPr lang="es-ES" sz="1800" dirty="0" smtClean="0"/>
              <a:t>Se acordaron las siguientes premisas antes de comenzar la fase de diseño:</a:t>
            </a:r>
          </a:p>
          <a:p>
            <a:pPr>
              <a:defRPr/>
            </a:pPr>
            <a:endParaRPr lang="es-ES" sz="1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No perturbar la operación comercial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Equipar la línea con el enclavamiento </a:t>
            </a:r>
            <a:r>
              <a:rPr lang="es-ES" sz="1800" dirty="0" err="1" smtClean="0"/>
              <a:t>Westrace</a:t>
            </a:r>
            <a:r>
              <a:rPr lang="es-ES" sz="1800" dirty="0" smtClean="0"/>
              <a:t> y el ATP de códigos de velocidad antes de que el primer tren con CBTC/ATP entre en operación.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Áreas de control de enclavamiento coincidente con las existentes.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Secciones de los nuevos circuitos idénticas a las existentes.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Operación mixta con los nuevos trenes operando con CBTC/ATP y los existentes con PA-135, coexistiendo hasta la renovación total de la flota.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No se equipan los trenes, ya sean nuevos a existentes, de manera dual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/>
              <a:t>El nuevo ATS servirá sólo para el sistema CBTC.</a:t>
            </a:r>
          </a:p>
          <a:p>
            <a:pPr>
              <a:defRPr/>
            </a:pPr>
            <a:endParaRPr lang="es-ES" sz="1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4930775" cy="360363"/>
          </a:xfrm>
        </p:spPr>
        <p:txBody>
          <a:bodyPr/>
          <a:lstStyle/>
          <a:p>
            <a:r>
              <a:rPr lang="es-ES" smtClean="0"/>
              <a:t>Proceso de migración a nivel de sistema</a:t>
            </a:r>
          </a:p>
        </p:txBody>
      </p:sp>
      <p:sp>
        <p:nvSpPr>
          <p:cNvPr id="66563" name="cdtRectangle 3 Id134147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636000" cy="5256212"/>
          </a:xfrm>
        </p:spPr>
        <p:txBody>
          <a:bodyPr/>
          <a:lstStyle/>
          <a:p>
            <a:r>
              <a:rPr lang="es-ES" dirty="0" smtClean="0"/>
              <a:t>Fase 1 – Renovación del sistema de enclavamientos: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800" dirty="0" smtClean="0"/>
          </a:p>
          <a:p>
            <a:endParaRPr lang="es-ES" sz="1200" dirty="0" smtClean="0"/>
          </a:p>
          <a:p>
            <a:r>
              <a:rPr lang="es-ES" sz="1200" dirty="0" smtClean="0">
                <a:solidFill>
                  <a:srgbClr val="0070C0"/>
                </a:solidFill>
              </a:rPr>
              <a:t>Al final de esta fase toda la línea está equipada con el sistema ATP de códigos de velocidad. Y el PA-135 sigue disponible permitiendo la convivencia de ambos tipos de trenes. Los trenes equipados con CBTC/ATP van a comenzar operando sobre la base del ATP de códigos de velocidad, que será el futuro sistema back-up del CBTC.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539749" y="1844824"/>
          <a:ext cx="83470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26628" name="Line 357"/>
          <p:cNvSpPr>
            <a:spLocks noChangeShapeType="1"/>
          </p:cNvSpPr>
          <p:nvPr/>
        </p:nvSpPr>
        <p:spPr bwMode="auto">
          <a:xfrm flipV="1">
            <a:off x="863600" y="4005263"/>
            <a:ext cx="179388" cy="1979612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9" name="Rectangle 37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0" name="AutoShape 38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1" name="AutoShape 39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2" name="AutoShape 197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3" name="AutoShape 198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4" name="AutoShape 201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5" name="AutoShape 20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6" name="AutoShape 205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7" name="AutoShape 207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8" name="AutoShape 209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39" name="AutoShape 211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40" name="AutoShape 213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41" name="AutoShape 215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42" name="AutoShape 217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43" name="AutoShape 219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44" name="AutoShape 220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45" name="AutoShape 2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6646" name="Group 192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26851" name="AutoShape 7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2" name="AutoShape 8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3" name="AutoShape 9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4" name="AutoShape 10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5" name="AutoShape 11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6" name="AutoShape 12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7" name="AutoShape 13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8" name="AutoShape 14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59" name="AutoShape 15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0" name="AutoShape 16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1" name="AutoShape 17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2" name="AutoShape 18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3" name="AutoShape 19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4" name="AutoShape 20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5" name="AutoShape 21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6" name="AutoShape 22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7" name="AutoShape 23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8" name="AutoShape 24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69" name="AutoShape 25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0" name="AutoShape 26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1" name="AutoShape 27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2" name="AutoShape 28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3" name="AutoShape 29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4" name="AutoShape 30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5" name="AutoShape 31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6" name="AutoShape 32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77" name="Line 33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78" name="Line 34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79" name="Line 188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80" name="Line 191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6647" name="Line 18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8" name="Line 184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6649" name="Group 311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</p:grpSpPr>
        <p:sp>
          <p:nvSpPr>
            <p:cNvPr id="26837" name="Rectangle 297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38" name="Line 298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9" name="Line 299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0" name="Line 300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1" name="Line 301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2" name="Line 302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3" name="Line 303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4" name="Line 304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5" name="Line 305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6" name="Line 306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7" name="Line 307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8" name="Line 308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49" name="Line 309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50" name="Line 310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6650" name="Group 31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</p:grpSpPr>
        <p:sp>
          <p:nvSpPr>
            <p:cNvPr id="26823" name="Rectangle 31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6824" name="Line 31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25" name="Line 31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26" name="Line 31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27" name="Line 31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28" name="Line 31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29" name="Line 31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0" name="Line 32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1" name="Line 32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2" name="Line 32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3" name="Line 32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4" name="Line 32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5" name="Line 32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36" name="Line 32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6651" name="Line 356"/>
          <p:cNvSpPr>
            <a:spLocks noChangeShapeType="1"/>
          </p:cNvSpPr>
          <p:nvPr/>
        </p:nvSpPr>
        <p:spPr bwMode="auto">
          <a:xfrm>
            <a:off x="287338" y="6129338"/>
            <a:ext cx="8353425" cy="0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2" name="Freeform 358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3" name="Freeform 35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4" name="Freeform 360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5" name="Freeform 36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6" name="Freeform 362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7" name="Freeform 363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8" name="Freeform 364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9" name="Freeform 365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6660" name="Group 351"/>
          <p:cNvGrpSpPr>
            <a:grpSpLocks/>
          </p:cNvGrpSpPr>
          <p:nvPr/>
        </p:nvGrpSpPr>
        <p:grpSpPr bwMode="auto">
          <a:xfrm>
            <a:off x="755650" y="5949950"/>
            <a:ext cx="180975" cy="209550"/>
            <a:chOff x="1633" y="2251"/>
            <a:chExt cx="114" cy="132"/>
          </a:xfrm>
        </p:grpSpPr>
        <p:sp>
          <p:nvSpPr>
            <p:cNvPr id="26819" name="AutoShape 352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6820" name="Group 353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6821" name="AutoShape 354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822" name="AutoShape 355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6661" name="Group 187"/>
          <p:cNvGrpSpPr>
            <a:grpSpLocks/>
          </p:cNvGrpSpPr>
          <p:nvPr/>
        </p:nvGrpSpPr>
        <p:grpSpPr bwMode="auto">
          <a:xfrm>
            <a:off x="3492500" y="5510213"/>
            <a:ext cx="585788" cy="649287"/>
            <a:chOff x="2394" y="3471"/>
            <a:chExt cx="369" cy="409"/>
          </a:xfrm>
        </p:grpSpPr>
        <p:sp>
          <p:nvSpPr>
            <p:cNvPr id="26796" name="Line 105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97" name="Line 106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798" name="Group 107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26814" name="Line 108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815" name="AutoShape 109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816" name="Line 110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817" name="Freeform 111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818" name="Freeform 112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6799" name="Group 113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26809" name="Line 114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810" name="AutoShape 115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811" name="Line 116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812" name="Freeform 117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813" name="Freeform 118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6800" name="Freeform 128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01" name="Freeform 129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02" name="Freeform 130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803" name="Freeform 131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804" name="Group 119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26805" name="AutoShape 120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6806" name="Group 121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6807" name="AutoShape 122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6808" name="AutoShape 12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6662" name="Group 225"/>
          <p:cNvGrpSpPr>
            <a:grpSpLocks/>
          </p:cNvGrpSpPr>
          <p:nvPr/>
        </p:nvGrpSpPr>
        <p:grpSpPr bwMode="auto">
          <a:xfrm>
            <a:off x="5989638" y="5510213"/>
            <a:ext cx="585787" cy="649287"/>
            <a:chOff x="2394" y="3471"/>
            <a:chExt cx="369" cy="409"/>
          </a:xfrm>
        </p:grpSpPr>
        <p:sp>
          <p:nvSpPr>
            <p:cNvPr id="26773" name="Line 226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74" name="Line 227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775" name="Group 228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26791" name="Line 229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92" name="AutoShape 230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93" name="Line 231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94" name="Freeform 232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95" name="Freeform 233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6776" name="Group 234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26786" name="Line 235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87" name="AutoShape 236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88" name="Line 237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89" name="Freeform 238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90" name="Freeform 239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6777" name="Freeform 240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78" name="Freeform 241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79" name="Freeform 242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80" name="Freeform 243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781" name="Group 244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26782" name="AutoShape 245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6783" name="Group 246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6784" name="AutoShape 247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6785" name="AutoShape 24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6663" name="Group 249"/>
          <p:cNvGrpSpPr>
            <a:grpSpLocks/>
          </p:cNvGrpSpPr>
          <p:nvPr/>
        </p:nvGrpSpPr>
        <p:grpSpPr bwMode="auto">
          <a:xfrm>
            <a:off x="8558213" y="5510213"/>
            <a:ext cx="585787" cy="649287"/>
            <a:chOff x="2394" y="3471"/>
            <a:chExt cx="369" cy="409"/>
          </a:xfrm>
        </p:grpSpPr>
        <p:sp>
          <p:nvSpPr>
            <p:cNvPr id="26750" name="Line 250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51" name="Line 251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752" name="Group 252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26768" name="Line 253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69" name="AutoShape 254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70" name="Line 255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71" name="Freeform 256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72" name="Freeform 257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6753" name="Group 258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26763" name="Line 259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64" name="AutoShape 260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65" name="Line 261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66" name="Freeform 262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67" name="Freeform 263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6754" name="Freeform 264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55" name="Freeform 265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56" name="Freeform 266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57" name="Freeform 267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758" name="Group 268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26759" name="AutoShape 269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6760" name="Group 270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6761" name="AutoShape 271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6762" name="AutoShape 27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6664" name="Group 190"/>
          <p:cNvGrpSpPr>
            <a:grpSpLocks/>
          </p:cNvGrpSpPr>
          <p:nvPr/>
        </p:nvGrpSpPr>
        <p:grpSpPr bwMode="auto">
          <a:xfrm>
            <a:off x="179388" y="5510213"/>
            <a:ext cx="585787" cy="649287"/>
            <a:chOff x="579" y="3471"/>
            <a:chExt cx="369" cy="409"/>
          </a:xfrm>
        </p:grpSpPr>
        <p:sp>
          <p:nvSpPr>
            <p:cNvPr id="26727" name="Line 132"/>
            <p:cNvSpPr>
              <a:spLocks noChangeShapeType="1"/>
            </p:cNvSpPr>
            <p:nvPr/>
          </p:nvSpPr>
          <p:spPr bwMode="auto">
            <a:xfrm flipV="1">
              <a:off x="789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8" name="Line 133"/>
            <p:cNvSpPr>
              <a:spLocks noChangeShapeType="1"/>
            </p:cNvSpPr>
            <p:nvPr/>
          </p:nvSpPr>
          <p:spPr bwMode="auto">
            <a:xfrm flipV="1">
              <a:off x="717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729" name="Group 134"/>
            <p:cNvGrpSpPr>
              <a:grpSpLocks/>
            </p:cNvGrpSpPr>
            <p:nvPr/>
          </p:nvGrpSpPr>
          <p:grpSpPr bwMode="auto">
            <a:xfrm>
              <a:off x="594" y="3483"/>
              <a:ext cx="177" cy="121"/>
              <a:chOff x="1032" y="3483"/>
              <a:chExt cx="177" cy="121"/>
            </a:xfrm>
          </p:grpSpPr>
          <p:sp>
            <p:nvSpPr>
              <p:cNvPr id="26745" name="Line 135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46" name="AutoShape 136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47" name="Line 137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48" name="Freeform 138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49" name="Freeform 139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6730" name="Group 140"/>
            <p:cNvGrpSpPr>
              <a:grpSpLocks/>
            </p:cNvGrpSpPr>
            <p:nvPr/>
          </p:nvGrpSpPr>
          <p:grpSpPr bwMode="auto">
            <a:xfrm>
              <a:off x="771" y="3483"/>
              <a:ext cx="177" cy="121"/>
              <a:chOff x="1032" y="3483"/>
              <a:chExt cx="177" cy="121"/>
            </a:xfrm>
          </p:grpSpPr>
          <p:sp>
            <p:nvSpPr>
              <p:cNvPr id="26740" name="Line 141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41" name="AutoShape 142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42" name="Line 143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43" name="Freeform 144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6744" name="Freeform 145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6731" name="Freeform 146"/>
            <p:cNvSpPr>
              <a:spLocks/>
            </p:cNvSpPr>
            <p:nvPr/>
          </p:nvSpPr>
          <p:spPr bwMode="auto">
            <a:xfrm>
              <a:off x="579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2" name="Freeform 147"/>
            <p:cNvSpPr>
              <a:spLocks/>
            </p:cNvSpPr>
            <p:nvPr/>
          </p:nvSpPr>
          <p:spPr bwMode="auto">
            <a:xfrm>
              <a:off x="627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3" name="Freeform 148"/>
            <p:cNvSpPr>
              <a:spLocks/>
            </p:cNvSpPr>
            <p:nvPr/>
          </p:nvSpPr>
          <p:spPr bwMode="auto">
            <a:xfrm>
              <a:off x="627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4" name="Freeform 149"/>
            <p:cNvSpPr>
              <a:spLocks/>
            </p:cNvSpPr>
            <p:nvPr/>
          </p:nvSpPr>
          <p:spPr bwMode="auto">
            <a:xfrm>
              <a:off x="629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6735" name="Group 150"/>
            <p:cNvGrpSpPr>
              <a:grpSpLocks/>
            </p:cNvGrpSpPr>
            <p:nvPr/>
          </p:nvGrpSpPr>
          <p:grpSpPr bwMode="auto">
            <a:xfrm>
              <a:off x="589" y="3748"/>
              <a:ext cx="114" cy="132"/>
              <a:chOff x="1633" y="2251"/>
              <a:chExt cx="114" cy="132"/>
            </a:xfrm>
          </p:grpSpPr>
          <p:sp>
            <p:nvSpPr>
              <p:cNvPr id="26736" name="AutoShape 151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6737" name="Group 152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6738" name="AutoShape 153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6739" name="AutoShape 15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6665" name="AutoShape 366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6666" name="Freeform 367"/>
          <p:cNvSpPr>
            <a:spLocks/>
          </p:cNvSpPr>
          <p:nvPr/>
        </p:nvSpPr>
        <p:spPr bwMode="auto">
          <a:xfrm rot="10800000">
            <a:off x="4572000" y="4724400"/>
            <a:ext cx="474663" cy="153988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pattFill prst="pct60">
              <a:fgClr>
                <a:srgbClr val="003366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6667" name="Group 373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26723" name="AutoShape 374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6724" name="Group 375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26725" name="AutoShape 37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26" name="AutoShape 37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6668" name="Line 378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9" name="Freeform 379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0" name="Freeform 380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1" name="Freeform 381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2" name="Freeform 382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3" name="Freeform 383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4" name="Freeform 384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5" name="Freeform 385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6" name="Freeform 386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7" name="Line 387"/>
          <p:cNvSpPr>
            <a:spLocks noChangeShapeType="1"/>
          </p:cNvSpPr>
          <p:nvPr/>
        </p:nvSpPr>
        <p:spPr bwMode="auto">
          <a:xfrm flipH="1" flipV="1">
            <a:off x="1908175" y="4005263"/>
            <a:ext cx="250825" cy="900112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8" name="Line 388"/>
          <p:cNvSpPr>
            <a:spLocks noChangeShapeType="1"/>
          </p:cNvSpPr>
          <p:nvPr/>
        </p:nvSpPr>
        <p:spPr bwMode="auto">
          <a:xfrm flipH="1" flipV="1">
            <a:off x="2159000" y="4905375"/>
            <a:ext cx="2341563" cy="0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6679" name="Group 389"/>
          <p:cNvGrpSpPr>
            <a:grpSpLocks/>
          </p:cNvGrpSpPr>
          <p:nvPr/>
        </p:nvGrpSpPr>
        <p:grpSpPr bwMode="auto">
          <a:xfrm rot="5400000">
            <a:off x="2781300" y="5543550"/>
            <a:ext cx="315913" cy="982663"/>
            <a:chOff x="3671" y="1677"/>
            <a:chExt cx="222" cy="688"/>
          </a:xfrm>
        </p:grpSpPr>
        <p:sp>
          <p:nvSpPr>
            <p:cNvPr id="26716" name="Line 390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7" name="Rectangle 391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8" name="Rectangle 392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9" name="Freeform 393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20" name="Freeform 394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21" name="Oval 395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22" name="Oval 396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6680" name="Group 397"/>
          <p:cNvGrpSpPr>
            <a:grpSpLocks/>
          </p:cNvGrpSpPr>
          <p:nvPr/>
        </p:nvGrpSpPr>
        <p:grpSpPr bwMode="auto">
          <a:xfrm rot="-5400000">
            <a:off x="7785100" y="4679950"/>
            <a:ext cx="315913" cy="982663"/>
            <a:chOff x="3671" y="1677"/>
            <a:chExt cx="222" cy="688"/>
          </a:xfrm>
        </p:grpSpPr>
        <p:sp>
          <p:nvSpPr>
            <p:cNvPr id="26709" name="Line 398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0" name="Rectangle 399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1" name="Rectangle 400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2" name="Freeform 401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3" name="Freeform 402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4" name="Oval 403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15" name="Oval 404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6681" name="Group 405"/>
          <p:cNvGrpSpPr>
            <a:grpSpLocks/>
          </p:cNvGrpSpPr>
          <p:nvPr/>
        </p:nvGrpSpPr>
        <p:grpSpPr bwMode="auto">
          <a:xfrm rot="-6741833">
            <a:off x="8253413" y="3024188"/>
            <a:ext cx="315912" cy="982662"/>
            <a:chOff x="3671" y="1677"/>
            <a:chExt cx="222" cy="688"/>
          </a:xfrm>
        </p:grpSpPr>
        <p:sp>
          <p:nvSpPr>
            <p:cNvPr id="26702" name="Line 406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03" name="Rectangle 407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04" name="Rectangle 408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05" name="Freeform 409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06" name="Freeform 410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07" name="Oval 411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08" name="Oval 412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6682" name="Group 419"/>
          <p:cNvGrpSpPr>
            <a:grpSpLocks/>
          </p:cNvGrpSpPr>
          <p:nvPr/>
        </p:nvGrpSpPr>
        <p:grpSpPr bwMode="auto">
          <a:xfrm rot="5400000">
            <a:off x="2502694" y="5930106"/>
            <a:ext cx="142875" cy="252413"/>
            <a:chOff x="2449" y="3294"/>
            <a:chExt cx="136" cy="233"/>
          </a:xfrm>
        </p:grpSpPr>
        <p:sp>
          <p:nvSpPr>
            <p:cNvPr id="26698" name="AutoShape 420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6699" name="Group 421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6700" name="AutoShape 422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701" name="AutoShape 423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6683" name="Group 430"/>
          <p:cNvGrpSpPr>
            <a:grpSpLocks/>
          </p:cNvGrpSpPr>
          <p:nvPr/>
        </p:nvGrpSpPr>
        <p:grpSpPr bwMode="auto">
          <a:xfrm rot="-5400000">
            <a:off x="8227219" y="4995069"/>
            <a:ext cx="142875" cy="252413"/>
            <a:chOff x="2449" y="3294"/>
            <a:chExt cx="136" cy="233"/>
          </a:xfrm>
        </p:grpSpPr>
        <p:sp>
          <p:nvSpPr>
            <p:cNvPr id="26694" name="AutoShape 43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6695" name="Group 43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6696" name="AutoShape 43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697" name="AutoShape 43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6684" name="Group 435"/>
          <p:cNvGrpSpPr>
            <a:grpSpLocks/>
          </p:cNvGrpSpPr>
          <p:nvPr/>
        </p:nvGrpSpPr>
        <p:grpSpPr bwMode="auto">
          <a:xfrm rot="-6691578">
            <a:off x="8659019" y="3194844"/>
            <a:ext cx="142875" cy="252413"/>
            <a:chOff x="2449" y="3294"/>
            <a:chExt cx="136" cy="233"/>
          </a:xfrm>
        </p:grpSpPr>
        <p:sp>
          <p:nvSpPr>
            <p:cNvPr id="26690" name="AutoShape 436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6691" name="Group 437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6692" name="AutoShape 438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6693" name="AutoShape 439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aphicFrame>
        <p:nvGraphicFramePr>
          <p:cNvPr id="1407416" name="Object 440"/>
          <p:cNvGraphicFramePr>
            <a:graphicFrameLocks noGrp="1" noChangeAspect="1"/>
          </p:cNvGraphicFramePr>
          <p:nvPr>
            <p:ph idx="1"/>
          </p:nvPr>
        </p:nvGraphicFramePr>
        <p:xfrm>
          <a:off x="9217025" y="5013325"/>
          <a:ext cx="82026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Visio" r:id="rId3" imgW="9828276" imgH="870585" progId="">
                  <p:embed/>
                </p:oleObj>
              </mc:Choice>
              <mc:Fallback>
                <p:oleObj name="Visio" r:id="rId3" imgW="9828276" imgH="870585" progId="">
                  <p:embed/>
                  <p:pic>
                    <p:nvPicPr>
                      <p:cNvPr id="0" name="Object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025" y="5013325"/>
                        <a:ext cx="820261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5" name="AutoShape 442"/>
          <p:cNvSpPr>
            <a:spLocks noChangeArrowheads="1"/>
          </p:cNvSpPr>
          <p:nvPr/>
        </p:nvSpPr>
        <p:spPr bwMode="auto">
          <a:xfrm>
            <a:off x="7885113" y="1520825"/>
            <a:ext cx="847725" cy="7842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86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6048375" cy="360363"/>
          </a:xfrm>
        </p:spPr>
        <p:txBody>
          <a:bodyPr/>
          <a:lstStyle/>
          <a:p>
            <a:r>
              <a:rPr lang="es-ES" smtClean="0"/>
              <a:t>Los pasos de la fase 1 </a:t>
            </a:r>
            <a:br>
              <a:rPr lang="es-ES" smtClean="0"/>
            </a:br>
            <a:r>
              <a:rPr lang="es-ES" smtClean="0"/>
              <a:t>La situación existente</a:t>
            </a:r>
          </a:p>
        </p:txBody>
      </p:sp>
      <p:pic>
        <p:nvPicPr>
          <p:cNvPr id="26687" name="Picture 6" descr="RSTW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8" name="Text Box 224"/>
          <p:cNvSpPr txBox="1">
            <a:spLocks noChangeArrowheads="1"/>
          </p:cNvSpPr>
          <p:nvPr/>
        </p:nvSpPr>
        <p:spPr bwMode="auto">
          <a:xfrm>
            <a:off x="755650" y="2009775"/>
            <a:ext cx="18732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IXL Relés + PA135</a:t>
            </a:r>
            <a:endParaRPr lang="en-US" sz="1600">
              <a:latin typeface="Vineta BT"/>
            </a:endParaRPr>
          </a:p>
        </p:txBody>
      </p:sp>
      <p:pic>
        <p:nvPicPr>
          <p:cNvPr id="266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0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0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 flipV="1">
            <a:off x="863600" y="4005263"/>
            <a:ext cx="179388" cy="1979612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59" name="AutoShape 12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0" name="AutoShape 13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1" name="AutoShape 14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2" name="AutoShape 15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3" name="AutoShape 16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4" name="AutoShape 17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5" name="AutoShape 18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6" name="AutoShape 19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7" name="AutoShape 20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8" name="AutoShape 21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69" name="AutoShape 22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7670" name="Group 23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27924" name="AutoShape 24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25" name="AutoShape 25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26" name="AutoShape 26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27" name="AutoShape 27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28" name="AutoShape 28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29" name="AutoShape 29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0" name="AutoShape 30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1" name="AutoShape 31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2" name="AutoShape 32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3" name="AutoShape 33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4" name="AutoShape 34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5" name="AutoShape 35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6" name="AutoShape 36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7" name="AutoShape 37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8" name="AutoShape 38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39" name="AutoShape 39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0" name="AutoShape 40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1" name="AutoShape 41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2" name="AutoShape 42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3" name="AutoShape 43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4" name="AutoShape 44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5" name="AutoShape 45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6" name="AutoShape 46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7" name="AutoShape 47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8" name="AutoShape 48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49" name="AutoShape 49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50" name="Line 50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51" name="Line 51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52" name="Line 52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53" name="Line 53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7671" name="Line 54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2" name="Line 55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7673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</p:grpSpPr>
        <p:sp>
          <p:nvSpPr>
            <p:cNvPr id="27910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911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2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3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4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5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6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7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8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19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20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21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22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23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7674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</p:grpSpPr>
        <p:sp>
          <p:nvSpPr>
            <p:cNvPr id="27896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897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98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99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0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1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2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3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4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5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6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7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8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909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7675" name="Line 87"/>
          <p:cNvSpPr>
            <a:spLocks noChangeShapeType="1"/>
          </p:cNvSpPr>
          <p:nvPr/>
        </p:nvSpPr>
        <p:spPr bwMode="auto">
          <a:xfrm>
            <a:off x="287338" y="6129338"/>
            <a:ext cx="8353425" cy="0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6" name="Freeform 88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7" name="Freeform 8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8" name="Freeform 90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9" name="Freeform 9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0" name="Freeform 92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1" name="Freeform 93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2" name="Freeform 94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3" name="Freeform 95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7684" name="Group 96"/>
          <p:cNvGrpSpPr>
            <a:grpSpLocks/>
          </p:cNvGrpSpPr>
          <p:nvPr/>
        </p:nvGrpSpPr>
        <p:grpSpPr bwMode="auto">
          <a:xfrm>
            <a:off x="755650" y="5949950"/>
            <a:ext cx="180975" cy="209550"/>
            <a:chOff x="1633" y="2251"/>
            <a:chExt cx="114" cy="132"/>
          </a:xfrm>
        </p:grpSpPr>
        <p:sp>
          <p:nvSpPr>
            <p:cNvPr id="27892" name="AutoShape 97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7893" name="Group 98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7894" name="AutoShape 99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95" name="AutoShape 100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7685" name="Group 101"/>
          <p:cNvGrpSpPr>
            <a:grpSpLocks/>
          </p:cNvGrpSpPr>
          <p:nvPr/>
        </p:nvGrpSpPr>
        <p:grpSpPr bwMode="auto">
          <a:xfrm>
            <a:off x="3492500" y="5510213"/>
            <a:ext cx="585788" cy="649287"/>
            <a:chOff x="2394" y="3471"/>
            <a:chExt cx="369" cy="409"/>
          </a:xfrm>
        </p:grpSpPr>
        <p:sp>
          <p:nvSpPr>
            <p:cNvPr id="27869" name="Line 102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70" name="Line 103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71" name="Group 104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27887" name="Line 105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88" name="AutoShape 106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89" name="Line 107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90" name="Freeform 108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91" name="Freeform 109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7872" name="Group 110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27882" name="Line 111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83" name="AutoShape 112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84" name="Line 113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85" name="Freeform 114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86" name="Freeform 115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7873" name="Freeform 116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74" name="Freeform 117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75" name="Freeform 118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76" name="Freeform 119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77" name="Group 120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27878" name="AutoShape 121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7879" name="Group 122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7880" name="AutoShape 123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7881" name="AutoShape 12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7686" name="Group 125"/>
          <p:cNvGrpSpPr>
            <a:grpSpLocks/>
          </p:cNvGrpSpPr>
          <p:nvPr/>
        </p:nvGrpSpPr>
        <p:grpSpPr bwMode="auto">
          <a:xfrm>
            <a:off x="5989638" y="5510213"/>
            <a:ext cx="585787" cy="649287"/>
            <a:chOff x="2394" y="3471"/>
            <a:chExt cx="369" cy="409"/>
          </a:xfrm>
        </p:grpSpPr>
        <p:sp>
          <p:nvSpPr>
            <p:cNvPr id="27846" name="Line 126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47" name="Line 127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48" name="Group 128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27864" name="Line 129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65" name="AutoShape 130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66" name="Line 131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67" name="Freeform 132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68" name="Freeform 133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7849" name="Group 134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27859" name="Line 135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60" name="AutoShape 136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61" name="Line 137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62" name="Freeform 138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63" name="Freeform 139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7850" name="Freeform 140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51" name="Freeform 141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52" name="Freeform 142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53" name="Freeform 143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54" name="Group 144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27855" name="AutoShape 145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7856" name="Group 146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7857" name="AutoShape 147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7858" name="AutoShape 14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7687" name="Group 149"/>
          <p:cNvGrpSpPr>
            <a:grpSpLocks/>
          </p:cNvGrpSpPr>
          <p:nvPr/>
        </p:nvGrpSpPr>
        <p:grpSpPr bwMode="auto">
          <a:xfrm>
            <a:off x="8558213" y="5510213"/>
            <a:ext cx="585787" cy="649287"/>
            <a:chOff x="2394" y="3471"/>
            <a:chExt cx="369" cy="409"/>
          </a:xfrm>
        </p:grpSpPr>
        <p:sp>
          <p:nvSpPr>
            <p:cNvPr id="27823" name="Line 150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24" name="Line 151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25" name="Group 152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27841" name="Line 153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42" name="AutoShape 154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43" name="Line 155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44" name="Freeform 156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45" name="Freeform 157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7826" name="Group 158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27836" name="Line 159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37" name="AutoShape 160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38" name="Line 161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39" name="Freeform 162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40" name="Freeform 163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7827" name="Freeform 164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28" name="Freeform 165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29" name="Freeform 166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30" name="Freeform 167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31" name="Group 168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27832" name="AutoShape 169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7833" name="Group 170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7834" name="AutoShape 171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7835" name="AutoShape 17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7688" name="Group 173"/>
          <p:cNvGrpSpPr>
            <a:grpSpLocks/>
          </p:cNvGrpSpPr>
          <p:nvPr/>
        </p:nvGrpSpPr>
        <p:grpSpPr bwMode="auto">
          <a:xfrm>
            <a:off x="179388" y="5510213"/>
            <a:ext cx="585787" cy="649287"/>
            <a:chOff x="579" y="3471"/>
            <a:chExt cx="369" cy="409"/>
          </a:xfrm>
        </p:grpSpPr>
        <p:sp>
          <p:nvSpPr>
            <p:cNvPr id="27800" name="Line 174"/>
            <p:cNvSpPr>
              <a:spLocks noChangeShapeType="1"/>
            </p:cNvSpPr>
            <p:nvPr/>
          </p:nvSpPr>
          <p:spPr bwMode="auto">
            <a:xfrm flipV="1">
              <a:off x="789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01" name="Line 175"/>
            <p:cNvSpPr>
              <a:spLocks noChangeShapeType="1"/>
            </p:cNvSpPr>
            <p:nvPr/>
          </p:nvSpPr>
          <p:spPr bwMode="auto">
            <a:xfrm flipV="1">
              <a:off x="717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02" name="Group 176"/>
            <p:cNvGrpSpPr>
              <a:grpSpLocks/>
            </p:cNvGrpSpPr>
            <p:nvPr/>
          </p:nvGrpSpPr>
          <p:grpSpPr bwMode="auto">
            <a:xfrm>
              <a:off x="594" y="3483"/>
              <a:ext cx="177" cy="121"/>
              <a:chOff x="1032" y="3483"/>
              <a:chExt cx="177" cy="121"/>
            </a:xfrm>
          </p:grpSpPr>
          <p:sp>
            <p:nvSpPr>
              <p:cNvPr id="27818" name="Line 177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19" name="AutoShape 178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20" name="Line 179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21" name="Freeform 180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22" name="Freeform 181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27803" name="Group 182"/>
            <p:cNvGrpSpPr>
              <a:grpSpLocks/>
            </p:cNvGrpSpPr>
            <p:nvPr/>
          </p:nvGrpSpPr>
          <p:grpSpPr bwMode="auto">
            <a:xfrm>
              <a:off x="771" y="3483"/>
              <a:ext cx="177" cy="121"/>
              <a:chOff x="1032" y="3483"/>
              <a:chExt cx="177" cy="121"/>
            </a:xfrm>
          </p:grpSpPr>
          <p:sp>
            <p:nvSpPr>
              <p:cNvPr id="27813" name="Line 183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14" name="AutoShape 184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815" name="Line 185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16" name="Freeform 186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7817" name="Freeform 187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7804" name="Freeform 188"/>
            <p:cNvSpPr>
              <a:spLocks/>
            </p:cNvSpPr>
            <p:nvPr/>
          </p:nvSpPr>
          <p:spPr bwMode="auto">
            <a:xfrm>
              <a:off x="579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05" name="Freeform 189"/>
            <p:cNvSpPr>
              <a:spLocks/>
            </p:cNvSpPr>
            <p:nvPr/>
          </p:nvSpPr>
          <p:spPr bwMode="auto">
            <a:xfrm>
              <a:off x="627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06" name="Freeform 190"/>
            <p:cNvSpPr>
              <a:spLocks/>
            </p:cNvSpPr>
            <p:nvPr/>
          </p:nvSpPr>
          <p:spPr bwMode="auto">
            <a:xfrm>
              <a:off x="627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807" name="Freeform 191"/>
            <p:cNvSpPr>
              <a:spLocks/>
            </p:cNvSpPr>
            <p:nvPr/>
          </p:nvSpPr>
          <p:spPr bwMode="auto">
            <a:xfrm>
              <a:off x="629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27808" name="Group 192"/>
            <p:cNvGrpSpPr>
              <a:grpSpLocks/>
            </p:cNvGrpSpPr>
            <p:nvPr/>
          </p:nvGrpSpPr>
          <p:grpSpPr bwMode="auto">
            <a:xfrm>
              <a:off x="589" y="3748"/>
              <a:ext cx="114" cy="132"/>
              <a:chOff x="1633" y="2251"/>
              <a:chExt cx="114" cy="132"/>
            </a:xfrm>
          </p:grpSpPr>
          <p:sp>
            <p:nvSpPr>
              <p:cNvPr id="27809" name="AutoShape 193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27810" name="Group 194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27811" name="AutoShape 195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27812" name="AutoShape 19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7689" name="AutoShape 197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690" name="Freeform 198"/>
          <p:cNvSpPr>
            <a:spLocks/>
          </p:cNvSpPr>
          <p:nvPr/>
        </p:nvSpPr>
        <p:spPr bwMode="auto">
          <a:xfrm rot="10800000">
            <a:off x="4572000" y="4724400"/>
            <a:ext cx="474663" cy="153988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pattFill prst="pct60">
              <a:fgClr>
                <a:srgbClr val="003366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7691" name="Group 199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27796" name="AutoShape 200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7797" name="Group 201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27798" name="AutoShape 202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799" name="AutoShape 203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7692" name="Line 204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3" name="Freeform 205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4" name="Freeform 206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5" name="Freeform 207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6" name="Freeform 208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7" name="Freeform 209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8" name="Freeform 210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9" name="Freeform 211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0" name="Freeform 212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1" name="Line 213"/>
          <p:cNvSpPr>
            <a:spLocks noChangeShapeType="1"/>
          </p:cNvSpPr>
          <p:nvPr/>
        </p:nvSpPr>
        <p:spPr bwMode="auto">
          <a:xfrm flipH="1" flipV="1">
            <a:off x="1908175" y="4005263"/>
            <a:ext cx="250825" cy="900112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2" name="Line 214"/>
          <p:cNvSpPr>
            <a:spLocks noChangeShapeType="1"/>
          </p:cNvSpPr>
          <p:nvPr/>
        </p:nvSpPr>
        <p:spPr bwMode="auto">
          <a:xfrm flipH="1" flipV="1">
            <a:off x="2159000" y="4905375"/>
            <a:ext cx="2341563" cy="0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7703" name="Group 215"/>
          <p:cNvGrpSpPr>
            <a:grpSpLocks/>
          </p:cNvGrpSpPr>
          <p:nvPr/>
        </p:nvGrpSpPr>
        <p:grpSpPr bwMode="auto">
          <a:xfrm rot="5400000">
            <a:off x="2781300" y="5543550"/>
            <a:ext cx="315913" cy="982663"/>
            <a:chOff x="3671" y="1677"/>
            <a:chExt cx="222" cy="688"/>
          </a:xfrm>
        </p:grpSpPr>
        <p:sp>
          <p:nvSpPr>
            <p:cNvPr id="27789" name="Line 216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90" name="Rectangle 217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91" name="Rectangle 218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92" name="Freeform 219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93" name="Freeform 220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94" name="Oval 221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95" name="Oval 222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704" name="Group 223"/>
          <p:cNvGrpSpPr>
            <a:grpSpLocks/>
          </p:cNvGrpSpPr>
          <p:nvPr/>
        </p:nvGrpSpPr>
        <p:grpSpPr bwMode="auto">
          <a:xfrm rot="-5400000">
            <a:off x="7785100" y="4679950"/>
            <a:ext cx="315913" cy="982663"/>
            <a:chOff x="3671" y="1677"/>
            <a:chExt cx="222" cy="688"/>
          </a:xfrm>
        </p:grpSpPr>
        <p:sp>
          <p:nvSpPr>
            <p:cNvPr id="27782" name="Line 224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3" name="Rectangle 225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4" name="Rectangle 226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5" name="Freeform 227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6" name="Freeform 228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7" name="Oval 229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8" name="Oval 230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705" name="Group 231"/>
          <p:cNvGrpSpPr>
            <a:grpSpLocks/>
          </p:cNvGrpSpPr>
          <p:nvPr/>
        </p:nvGrpSpPr>
        <p:grpSpPr bwMode="auto">
          <a:xfrm rot="-6741833">
            <a:off x="8253413" y="3024188"/>
            <a:ext cx="315912" cy="982662"/>
            <a:chOff x="3671" y="1677"/>
            <a:chExt cx="222" cy="688"/>
          </a:xfrm>
        </p:grpSpPr>
        <p:sp>
          <p:nvSpPr>
            <p:cNvPr id="27775" name="Line 232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76" name="Rectangle 233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77" name="Rectangle 234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78" name="Freeform 235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79" name="Freeform 236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0" name="Oval 237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81" name="Oval 238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706" name="Group 240"/>
          <p:cNvGrpSpPr>
            <a:grpSpLocks/>
          </p:cNvGrpSpPr>
          <p:nvPr/>
        </p:nvGrpSpPr>
        <p:grpSpPr bwMode="auto">
          <a:xfrm rot="5400000">
            <a:off x="2502694" y="5930106"/>
            <a:ext cx="142875" cy="252413"/>
            <a:chOff x="2449" y="3294"/>
            <a:chExt cx="136" cy="233"/>
          </a:xfrm>
        </p:grpSpPr>
        <p:sp>
          <p:nvSpPr>
            <p:cNvPr id="27771" name="AutoShape 24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7772" name="Group 24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7773" name="AutoShape 24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774" name="AutoShape 24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7707" name="Group 245"/>
          <p:cNvGrpSpPr>
            <a:grpSpLocks/>
          </p:cNvGrpSpPr>
          <p:nvPr/>
        </p:nvGrpSpPr>
        <p:grpSpPr bwMode="auto">
          <a:xfrm rot="-5400000">
            <a:off x="8227219" y="4995069"/>
            <a:ext cx="142875" cy="252413"/>
            <a:chOff x="2449" y="3294"/>
            <a:chExt cx="136" cy="233"/>
          </a:xfrm>
        </p:grpSpPr>
        <p:sp>
          <p:nvSpPr>
            <p:cNvPr id="27767" name="AutoShape 246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7768" name="Group 247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7769" name="AutoShape 248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770" name="AutoShape 249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7708" name="Group 250"/>
          <p:cNvGrpSpPr>
            <a:grpSpLocks/>
          </p:cNvGrpSpPr>
          <p:nvPr/>
        </p:nvGrpSpPr>
        <p:grpSpPr bwMode="auto">
          <a:xfrm rot="-6691578">
            <a:off x="8659019" y="3194844"/>
            <a:ext cx="142875" cy="252413"/>
            <a:chOff x="2449" y="3294"/>
            <a:chExt cx="136" cy="233"/>
          </a:xfrm>
        </p:grpSpPr>
        <p:sp>
          <p:nvSpPr>
            <p:cNvPr id="27763" name="AutoShape 25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7764" name="Group 25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7765" name="AutoShape 25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7766" name="AutoShape 25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aphicFrame>
        <p:nvGraphicFramePr>
          <p:cNvPr id="1426687" name="Object 255"/>
          <p:cNvGraphicFramePr>
            <a:graphicFrameLocks noGrp="1" noChangeAspect="1"/>
          </p:cNvGraphicFramePr>
          <p:nvPr>
            <p:ph idx="1"/>
          </p:nvPr>
        </p:nvGraphicFramePr>
        <p:xfrm>
          <a:off x="9217025" y="5013325"/>
          <a:ext cx="82026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Visio" r:id="rId3" imgW="9828276" imgH="870585" progId="">
                  <p:embed/>
                </p:oleObj>
              </mc:Choice>
              <mc:Fallback>
                <p:oleObj name="Visio" r:id="rId3" imgW="9828276" imgH="870585" progId="">
                  <p:embed/>
                  <p:pic>
                    <p:nvPicPr>
                      <p:cNvPr id="0" name="Object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025" y="5013325"/>
                        <a:ext cx="820261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09" name="AutoShape 256"/>
          <p:cNvSpPr>
            <a:spLocks noChangeArrowheads="1"/>
          </p:cNvSpPr>
          <p:nvPr/>
        </p:nvSpPr>
        <p:spPr bwMode="auto">
          <a:xfrm>
            <a:off x="7885113" y="1520825"/>
            <a:ext cx="847725" cy="7842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10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711" name="AutoShape 260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7712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27749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750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1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2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3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4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5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6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7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8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59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60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61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62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7713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27735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736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37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38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39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0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1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2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3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4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5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6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7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7748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7714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27715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27716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27730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731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7732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27733" name="Picture 304" descr="Reporting_ITC_2Trai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34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27717" name="Picture 306" descr="tastatu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18" name="Rectangle 307"/>
          <p:cNvSpPr>
            <a:spLocks noChangeArrowheads="1"/>
          </p:cNvSpPr>
          <p:nvPr/>
        </p:nvSpPr>
        <p:spPr bwMode="auto">
          <a:xfrm>
            <a:off x="5849938" y="2997200"/>
            <a:ext cx="31591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27719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27720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27721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27722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27723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7724" name="Text Box 262"/>
          <p:cNvSpPr txBox="1">
            <a:spLocks noChangeArrowheads="1"/>
          </p:cNvSpPr>
          <p:nvPr/>
        </p:nvSpPr>
        <p:spPr bwMode="auto">
          <a:xfrm>
            <a:off x="4006850" y="2009775"/>
            <a:ext cx="2005013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27725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9144000" cy="647700"/>
          </a:xfrm>
        </p:spPr>
        <p:txBody>
          <a:bodyPr/>
          <a:lstStyle/>
          <a:p>
            <a:r>
              <a:rPr lang="es-ES" smtClean="0"/>
              <a:t>Los pasos de la fase 1</a:t>
            </a:r>
            <a:br>
              <a:rPr lang="es-ES" smtClean="0"/>
            </a:br>
            <a:r>
              <a:rPr lang="es-ES" smtClean="0"/>
              <a:t>Instalación de nuevo equipamiento de cabina</a:t>
            </a:r>
            <a:br>
              <a:rPr lang="es-ES" smtClean="0"/>
            </a:br>
            <a:r>
              <a:rPr lang="es-ES" smtClean="0"/>
              <a:t>Desarrollo de interfaz del Westrace con el PA135 y el CTC</a:t>
            </a:r>
          </a:p>
        </p:txBody>
      </p:sp>
      <p:pic>
        <p:nvPicPr>
          <p:cNvPr id="27726" name="Picture 6" descr="RSTW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7" name="Text Box 224"/>
          <p:cNvSpPr txBox="1">
            <a:spLocks noChangeArrowheads="1"/>
          </p:cNvSpPr>
          <p:nvPr/>
        </p:nvSpPr>
        <p:spPr bwMode="auto">
          <a:xfrm>
            <a:off x="755650" y="2009775"/>
            <a:ext cx="1824038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IXL Relés + PA135</a:t>
            </a:r>
            <a:endParaRPr lang="en-US" sz="1600">
              <a:latin typeface="Vineta BT"/>
            </a:endParaRPr>
          </a:p>
        </p:txBody>
      </p:sp>
      <p:sp>
        <p:nvSpPr>
          <p:cNvPr id="27728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277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305 Flecha izquierda y derecha"/>
          <p:cNvSpPr/>
          <p:nvPr/>
        </p:nvSpPr>
        <p:spPr bwMode="auto">
          <a:xfrm>
            <a:off x="2951820" y="3696220"/>
            <a:ext cx="481829" cy="224386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2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2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 flipV="1">
            <a:off x="863600" y="4005263"/>
            <a:ext cx="179388" cy="1979612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12" name="AutoShape 9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13" name="AutoShape 10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14" name="AutoShape 11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15" name="AutoShape 12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16" name="AutoShape 13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17" name="AutoShape 14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18" name="AutoShape 15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19" name="AutoShape 16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20" name="AutoShape 17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21" name="AutoShape 18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22" name="AutoShape 19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23" name="AutoShape 20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24" name="AutoShape 21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25" name="AutoShape 22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68626" name="Group 23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68897" name="AutoShape 24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898" name="AutoShape 25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899" name="AutoShape 26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0" name="AutoShape 27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1" name="AutoShape 28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2" name="AutoShape 29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3" name="AutoShape 30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4" name="AutoShape 31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5" name="AutoShape 32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6" name="AutoShape 33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7" name="AutoShape 34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8" name="AutoShape 35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09" name="AutoShape 36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0" name="AutoShape 37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1" name="AutoShape 38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2" name="AutoShape 39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3" name="AutoShape 40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4" name="AutoShape 41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5" name="AutoShape 42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6" name="AutoShape 43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7" name="AutoShape 44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8" name="AutoShape 45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19" name="AutoShape 46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20" name="AutoShape 47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21" name="AutoShape 48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22" name="AutoShape 49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923" name="Line 50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924" name="Line 51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925" name="Line 52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926" name="Line 53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68627" name="Line 54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28" name="Line 55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29" name="Line 87"/>
          <p:cNvSpPr>
            <a:spLocks noChangeShapeType="1"/>
          </p:cNvSpPr>
          <p:nvPr/>
        </p:nvSpPr>
        <p:spPr bwMode="auto">
          <a:xfrm>
            <a:off x="287338" y="6129338"/>
            <a:ext cx="8353425" cy="0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8630" name="Group 96"/>
          <p:cNvGrpSpPr>
            <a:grpSpLocks/>
          </p:cNvGrpSpPr>
          <p:nvPr/>
        </p:nvGrpSpPr>
        <p:grpSpPr bwMode="auto">
          <a:xfrm>
            <a:off x="755650" y="5949950"/>
            <a:ext cx="180975" cy="209550"/>
            <a:chOff x="1633" y="2251"/>
            <a:chExt cx="114" cy="132"/>
          </a:xfrm>
        </p:grpSpPr>
        <p:sp>
          <p:nvSpPr>
            <p:cNvPr id="68893" name="AutoShape 97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8894" name="Group 98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68895" name="AutoShape 99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96" name="AutoShape 100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68631" name="Group 101"/>
          <p:cNvGrpSpPr>
            <a:grpSpLocks/>
          </p:cNvGrpSpPr>
          <p:nvPr/>
        </p:nvGrpSpPr>
        <p:grpSpPr bwMode="auto">
          <a:xfrm>
            <a:off x="3492500" y="5510213"/>
            <a:ext cx="585788" cy="649287"/>
            <a:chOff x="2394" y="3471"/>
            <a:chExt cx="369" cy="409"/>
          </a:xfrm>
        </p:grpSpPr>
        <p:sp>
          <p:nvSpPr>
            <p:cNvPr id="68870" name="Line 102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71" name="Line 103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72" name="Group 104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68888" name="Line 105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89" name="AutoShape 106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90" name="Line 107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91" name="Freeform 108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92" name="Freeform 109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8873" name="Group 110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68883" name="Line 111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84" name="AutoShape 112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85" name="Line 113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86" name="Freeform 114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87" name="Freeform 115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8874" name="Freeform 116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75" name="Freeform 117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76" name="Freeform 118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77" name="Freeform 119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78" name="Group 120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68879" name="AutoShape 121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8880" name="Group 122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8881" name="AutoShape 123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8882" name="AutoShape 12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68632" name="Group 125"/>
          <p:cNvGrpSpPr>
            <a:grpSpLocks/>
          </p:cNvGrpSpPr>
          <p:nvPr/>
        </p:nvGrpSpPr>
        <p:grpSpPr bwMode="auto">
          <a:xfrm>
            <a:off x="5989638" y="5510213"/>
            <a:ext cx="585787" cy="649287"/>
            <a:chOff x="2394" y="3471"/>
            <a:chExt cx="369" cy="409"/>
          </a:xfrm>
        </p:grpSpPr>
        <p:sp>
          <p:nvSpPr>
            <p:cNvPr id="68847" name="Line 126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48" name="Line 127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49" name="Group 128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68865" name="Line 129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66" name="AutoShape 130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67" name="Line 131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68" name="Freeform 132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69" name="Freeform 133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8850" name="Group 134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68860" name="Line 135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61" name="AutoShape 136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62" name="Line 137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63" name="Freeform 138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64" name="Freeform 139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8851" name="Freeform 140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52" name="Freeform 141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53" name="Freeform 142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54" name="Freeform 143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55" name="Group 144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68856" name="AutoShape 145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8857" name="Group 146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8858" name="AutoShape 147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8859" name="AutoShape 14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68633" name="Group 149"/>
          <p:cNvGrpSpPr>
            <a:grpSpLocks/>
          </p:cNvGrpSpPr>
          <p:nvPr/>
        </p:nvGrpSpPr>
        <p:grpSpPr bwMode="auto">
          <a:xfrm>
            <a:off x="8558213" y="5510213"/>
            <a:ext cx="585787" cy="649287"/>
            <a:chOff x="2394" y="3471"/>
            <a:chExt cx="369" cy="409"/>
          </a:xfrm>
        </p:grpSpPr>
        <p:sp>
          <p:nvSpPr>
            <p:cNvPr id="68824" name="Line 150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25" name="Line 151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26" name="Group 152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68842" name="Line 153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43" name="AutoShape 154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44" name="Line 155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45" name="Freeform 156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46" name="Freeform 157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8827" name="Group 158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68837" name="Line 159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38" name="AutoShape 160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39" name="Line 161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40" name="Freeform 162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41" name="Freeform 163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8828" name="Freeform 164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29" name="Freeform 165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30" name="Freeform 166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31" name="Freeform 167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32" name="Group 168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68833" name="AutoShape 169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8834" name="Group 170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8835" name="AutoShape 171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8836" name="AutoShape 17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68634" name="Group 173"/>
          <p:cNvGrpSpPr>
            <a:grpSpLocks/>
          </p:cNvGrpSpPr>
          <p:nvPr/>
        </p:nvGrpSpPr>
        <p:grpSpPr bwMode="auto">
          <a:xfrm>
            <a:off x="179388" y="5510213"/>
            <a:ext cx="585787" cy="649287"/>
            <a:chOff x="579" y="3471"/>
            <a:chExt cx="369" cy="409"/>
          </a:xfrm>
        </p:grpSpPr>
        <p:sp>
          <p:nvSpPr>
            <p:cNvPr id="68801" name="Line 174"/>
            <p:cNvSpPr>
              <a:spLocks noChangeShapeType="1"/>
            </p:cNvSpPr>
            <p:nvPr/>
          </p:nvSpPr>
          <p:spPr bwMode="auto">
            <a:xfrm flipV="1">
              <a:off x="789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02" name="Line 175"/>
            <p:cNvSpPr>
              <a:spLocks noChangeShapeType="1"/>
            </p:cNvSpPr>
            <p:nvPr/>
          </p:nvSpPr>
          <p:spPr bwMode="auto">
            <a:xfrm flipV="1">
              <a:off x="717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03" name="Group 176"/>
            <p:cNvGrpSpPr>
              <a:grpSpLocks/>
            </p:cNvGrpSpPr>
            <p:nvPr/>
          </p:nvGrpSpPr>
          <p:grpSpPr bwMode="auto">
            <a:xfrm>
              <a:off x="594" y="3483"/>
              <a:ext cx="177" cy="121"/>
              <a:chOff x="1032" y="3483"/>
              <a:chExt cx="177" cy="121"/>
            </a:xfrm>
          </p:grpSpPr>
          <p:sp>
            <p:nvSpPr>
              <p:cNvPr id="68819" name="Line 177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20" name="AutoShape 178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21" name="Line 179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22" name="Freeform 180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23" name="Freeform 181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8804" name="Group 182"/>
            <p:cNvGrpSpPr>
              <a:grpSpLocks/>
            </p:cNvGrpSpPr>
            <p:nvPr/>
          </p:nvGrpSpPr>
          <p:grpSpPr bwMode="auto">
            <a:xfrm>
              <a:off x="771" y="3483"/>
              <a:ext cx="177" cy="121"/>
              <a:chOff x="1032" y="3483"/>
              <a:chExt cx="177" cy="121"/>
            </a:xfrm>
          </p:grpSpPr>
          <p:sp>
            <p:nvSpPr>
              <p:cNvPr id="68814" name="Line 183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15" name="AutoShape 184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16" name="Line 185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17" name="Freeform 186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8818" name="Freeform 187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8805" name="Freeform 188"/>
            <p:cNvSpPr>
              <a:spLocks/>
            </p:cNvSpPr>
            <p:nvPr/>
          </p:nvSpPr>
          <p:spPr bwMode="auto">
            <a:xfrm>
              <a:off x="579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06" name="Freeform 189"/>
            <p:cNvSpPr>
              <a:spLocks/>
            </p:cNvSpPr>
            <p:nvPr/>
          </p:nvSpPr>
          <p:spPr bwMode="auto">
            <a:xfrm>
              <a:off x="627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07" name="Freeform 190"/>
            <p:cNvSpPr>
              <a:spLocks/>
            </p:cNvSpPr>
            <p:nvPr/>
          </p:nvSpPr>
          <p:spPr bwMode="auto">
            <a:xfrm>
              <a:off x="627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808" name="Freeform 191"/>
            <p:cNvSpPr>
              <a:spLocks/>
            </p:cNvSpPr>
            <p:nvPr/>
          </p:nvSpPr>
          <p:spPr bwMode="auto">
            <a:xfrm>
              <a:off x="629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8809" name="Group 192"/>
            <p:cNvGrpSpPr>
              <a:grpSpLocks/>
            </p:cNvGrpSpPr>
            <p:nvPr/>
          </p:nvGrpSpPr>
          <p:grpSpPr bwMode="auto">
            <a:xfrm>
              <a:off x="589" y="3748"/>
              <a:ext cx="114" cy="132"/>
              <a:chOff x="1633" y="2251"/>
              <a:chExt cx="114" cy="132"/>
            </a:xfrm>
          </p:grpSpPr>
          <p:sp>
            <p:nvSpPr>
              <p:cNvPr id="68810" name="AutoShape 193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8811" name="Group 194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8812" name="AutoShape 195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8813" name="AutoShape 19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68635" name="AutoShape 197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36" name="Freeform 198"/>
          <p:cNvSpPr>
            <a:spLocks/>
          </p:cNvSpPr>
          <p:nvPr/>
        </p:nvSpPr>
        <p:spPr bwMode="auto">
          <a:xfrm rot="10800000">
            <a:off x="4572000" y="4724400"/>
            <a:ext cx="474663" cy="153988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pattFill prst="pct60">
              <a:fgClr>
                <a:srgbClr val="003366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8637" name="Group 199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68797" name="AutoShape 200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8798" name="Group 201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68799" name="AutoShape 202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800" name="AutoShape 203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68638" name="Line 204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39" name="Line 213"/>
          <p:cNvSpPr>
            <a:spLocks noChangeShapeType="1"/>
          </p:cNvSpPr>
          <p:nvPr/>
        </p:nvSpPr>
        <p:spPr bwMode="auto">
          <a:xfrm flipH="1" flipV="1">
            <a:off x="1908175" y="4005263"/>
            <a:ext cx="250825" cy="900112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40" name="Line 214"/>
          <p:cNvSpPr>
            <a:spLocks noChangeShapeType="1"/>
          </p:cNvSpPr>
          <p:nvPr/>
        </p:nvSpPr>
        <p:spPr bwMode="auto">
          <a:xfrm flipH="1" flipV="1">
            <a:off x="2159000" y="4905375"/>
            <a:ext cx="2341563" cy="0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8641" name="Group 215"/>
          <p:cNvGrpSpPr>
            <a:grpSpLocks/>
          </p:cNvGrpSpPr>
          <p:nvPr/>
        </p:nvGrpSpPr>
        <p:grpSpPr bwMode="auto">
          <a:xfrm rot="5400000">
            <a:off x="2781300" y="5543550"/>
            <a:ext cx="315913" cy="982663"/>
            <a:chOff x="3671" y="1677"/>
            <a:chExt cx="222" cy="688"/>
          </a:xfrm>
        </p:grpSpPr>
        <p:sp>
          <p:nvSpPr>
            <p:cNvPr id="68790" name="Line 216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91" name="Rectangle 217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92" name="Rectangle 218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93" name="Freeform 219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94" name="Freeform 220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95" name="Oval 221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96" name="Oval 222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8642" name="Group 223"/>
          <p:cNvGrpSpPr>
            <a:grpSpLocks/>
          </p:cNvGrpSpPr>
          <p:nvPr/>
        </p:nvGrpSpPr>
        <p:grpSpPr bwMode="auto">
          <a:xfrm rot="-5400000">
            <a:off x="7785100" y="4679950"/>
            <a:ext cx="315913" cy="982663"/>
            <a:chOff x="3671" y="1677"/>
            <a:chExt cx="222" cy="688"/>
          </a:xfrm>
        </p:grpSpPr>
        <p:sp>
          <p:nvSpPr>
            <p:cNvPr id="68783" name="Line 224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4" name="Rectangle 225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5" name="Rectangle 226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6" name="Freeform 227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7" name="Freeform 228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8" name="Oval 229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9" name="Oval 230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8643" name="Group 231"/>
          <p:cNvGrpSpPr>
            <a:grpSpLocks/>
          </p:cNvGrpSpPr>
          <p:nvPr/>
        </p:nvGrpSpPr>
        <p:grpSpPr bwMode="auto">
          <a:xfrm rot="-6741833">
            <a:off x="8253413" y="3024188"/>
            <a:ext cx="315912" cy="982662"/>
            <a:chOff x="3671" y="1677"/>
            <a:chExt cx="222" cy="688"/>
          </a:xfrm>
        </p:grpSpPr>
        <p:sp>
          <p:nvSpPr>
            <p:cNvPr id="68776" name="Line 232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77" name="Rectangle 233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78" name="Rectangle 234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79" name="Freeform 235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0" name="Freeform 236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1" name="Oval 237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82" name="Oval 238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8644" name="Group 240"/>
          <p:cNvGrpSpPr>
            <a:grpSpLocks/>
          </p:cNvGrpSpPr>
          <p:nvPr/>
        </p:nvGrpSpPr>
        <p:grpSpPr bwMode="auto">
          <a:xfrm rot="5400000">
            <a:off x="2502694" y="5930106"/>
            <a:ext cx="142875" cy="252413"/>
            <a:chOff x="2449" y="3294"/>
            <a:chExt cx="136" cy="233"/>
          </a:xfrm>
        </p:grpSpPr>
        <p:sp>
          <p:nvSpPr>
            <p:cNvPr id="68772" name="AutoShape 24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8773" name="Group 24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68774" name="AutoShape 24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775" name="AutoShape 24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68645" name="Group 245"/>
          <p:cNvGrpSpPr>
            <a:grpSpLocks/>
          </p:cNvGrpSpPr>
          <p:nvPr/>
        </p:nvGrpSpPr>
        <p:grpSpPr bwMode="auto">
          <a:xfrm rot="-5400000">
            <a:off x="8227219" y="4995069"/>
            <a:ext cx="142875" cy="252413"/>
            <a:chOff x="2449" y="3294"/>
            <a:chExt cx="136" cy="233"/>
          </a:xfrm>
        </p:grpSpPr>
        <p:sp>
          <p:nvSpPr>
            <p:cNvPr id="68768" name="AutoShape 246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8769" name="Group 247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68770" name="AutoShape 248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771" name="AutoShape 249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68646" name="Group 250"/>
          <p:cNvGrpSpPr>
            <a:grpSpLocks/>
          </p:cNvGrpSpPr>
          <p:nvPr/>
        </p:nvGrpSpPr>
        <p:grpSpPr bwMode="auto">
          <a:xfrm rot="-6691578">
            <a:off x="8659019" y="3194844"/>
            <a:ext cx="142875" cy="252413"/>
            <a:chOff x="2449" y="3294"/>
            <a:chExt cx="136" cy="233"/>
          </a:xfrm>
        </p:grpSpPr>
        <p:sp>
          <p:nvSpPr>
            <p:cNvPr id="68764" name="AutoShape 25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8765" name="Group 25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68766" name="AutoShape 25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8767" name="AutoShape 25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68647" name="AutoShape 307"/>
          <p:cNvSpPr>
            <a:spLocks noChangeArrowheads="1"/>
          </p:cNvSpPr>
          <p:nvPr/>
        </p:nvSpPr>
        <p:spPr bwMode="auto">
          <a:xfrm flipH="1">
            <a:off x="8316913" y="1484313"/>
            <a:ext cx="560387" cy="881062"/>
          </a:xfrm>
          <a:prstGeom prst="moon">
            <a:avLst>
              <a:gd name="adj" fmla="val 56782"/>
            </a:avLst>
          </a:prstGeom>
          <a:solidFill>
            <a:srgbClr val="8187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8648" name="Picture 308" descr="PE0200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329113"/>
            <a:ext cx="949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49" name="Group 309"/>
          <p:cNvGrpSpPr>
            <a:grpSpLocks/>
          </p:cNvGrpSpPr>
          <p:nvPr/>
        </p:nvGrpSpPr>
        <p:grpSpPr bwMode="auto">
          <a:xfrm>
            <a:off x="2346325" y="4786313"/>
            <a:ext cx="1331913" cy="752475"/>
            <a:chOff x="4320" y="1968"/>
            <a:chExt cx="1241" cy="526"/>
          </a:xfrm>
        </p:grpSpPr>
        <p:sp>
          <p:nvSpPr>
            <p:cNvPr id="68752" name="Freeform 310"/>
            <p:cNvSpPr>
              <a:spLocks/>
            </p:cNvSpPr>
            <p:nvPr/>
          </p:nvSpPr>
          <p:spPr bwMode="auto">
            <a:xfrm>
              <a:off x="4320" y="1968"/>
              <a:ext cx="931" cy="447"/>
            </a:xfrm>
            <a:custGeom>
              <a:avLst/>
              <a:gdLst>
                <a:gd name="T0" fmla="*/ 0 w 1440"/>
                <a:gd name="T1" fmla="*/ 0 h 816"/>
                <a:gd name="T2" fmla="*/ 52 w 1440"/>
                <a:gd name="T3" fmla="*/ 32 h 816"/>
                <a:gd name="T4" fmla="*/ 129 w 1440"/>
                <a:gd name="T5" fmla="*/ 39 h 816"/>
                <a:gd name="T6" fmla="*/ 195 w 1440"/>
                <a:gd name="T7" fmla="*/ 79 h 816"/>
                <a:gd name="T8" fmla="*/ 299 w 1440"/>
                <a:gd name="T9" fmla="*/ 87 h 816"/>
                <a:gd name="T10" fmla="*/ 350 w 1440"/>
                <a:gd name="T11" fmla="*/ 118 h 816"/>
                <a:gd name="T12" fmla="*/ 389 w 1440"/>
                <a:gd name="T13" fmla="*/ 134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0"/>
                <a:gd name="T22" fmla="*/ 0 h 816"/>
                <a:gd name="T23" fmla="*/ 1440 w 1440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0" h="816">
                  <a:moveTo>
                    <a:pt x="0" y="0"/>
                  </a:moveTo>
                  <a:cubicBezTo>
                    <a:pt x="56" y="76"/>
                    <a:pt x="112" y="152"/>
                    <a:pt x="192" y="192"/>
                  </a:cubicBezTo>
                  <a:cubicBezTo>
                    <a:pt x="272" y="232"/>
                    <a:pt x="392" y="192"/>
                    <a:pt x="480" y="240"/>
                  </a:cubicBezTo>
                  <a:cubicBezTo>
                    <a:pt x="568" y="288"/>
                    <a:pt x="616" y="432"/>
                    <a:pt x="720" y="480"/>
                  </a:cubicBezTo>
                  <a:cubicBezTo>
                    <a:pt x="824" y="528"/>
                    <a:pt x="1008" y="488"/>
                    <a:pt x="1104" y="528"/>
                  </a:cubicBezTo>
                  <a:cubicBezTo>
                    <a:pt x="1200" y="568"/>
                    <a:pt x="1240" y="672"/>
                    <a:pt x="1296" y="720"/>
                  </a:cubicBezTo>
                  <a:cubicBezTo>
                    <a:pt x="1352" y="768"/>
                    <a:pt x="1408" y="792"/>
                    <a:pt x="1440" y="81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53" name="Oval 311"/>
            <p:cNvSpPr>
              <a:spLocks noChangeArrowheads="1"/>
            </p:cNvSpPr>
            <p:nvPr/>
          </p:nvSpPr>
          <p:spPr bwMode="auto">
            <a:xfrm>
              <a:off x="5468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54" name="Oval 312"/>
            <p:cNvSpPr>
              <a:spLocks noChangeArrowheads="1"/>
            </p:cNvSpPr>
            <p:nvPr/>
          </p:nvSpPr>
          <p:spPr bwMode="auto">
            <a:xfrm>
              <a:off x="5453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55" name="AutoShape 313"/>
            <p:cNvSpPr>
              <a:spLocks noChangeArrowheads="1"/>
            </p:cNvSpPr>
            <p:nvPr/>
          </p:nvSpPr>
          <p:spPr bwMode="auto">
            <a:xfrm rot="-5400000">
              <a:off x="5207" y="2144"/>
              <a:ext cx="368" cy="27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56" name="Oval 314"/>
            <p:cNvSpPr>
              <a:spLocks noChangeArrowheads="1"/>
            </p:cNvSpPr>
            <p:nvPr/>
          </p:nvSpPr>
          <p:spPr bwMode="auto">
            <a:xfrm>
              <a:off x="5236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57" name="Oval 315"/>
            <p:cNvSpPr>
              <a:spLocks noChangeArrowheads="1"/>
            </p:cNvSpPr>
            <p:nvPr/>
          </p:nvSpPr>
          <p:spPr bwMode="auto">
            <a:xfrm>
              <a:off x="5220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58" name="Freeform 316"/>
            <p:cNvSpPr>
              <a:spLocks/>
            </p:cNvSpPr>
            <p:nvPr/>
          </p:nvSpPr>
          <p:spPr bwMode="auto">
            <a:xfrm>
              <a:off x="5375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59" name="Freeform 317"/>
            <p:cNvSpPr>
              <a:spLocks/>
            </p:cNvSpPr>
            <p:nvPr/>
          </p:nvSpPr>
          <p:spPr bwMode="auto">
            <a:xfrm>
              <a:off x="5406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60" name="Freeform 318"/>
            <p:cNvSpPr>
              <a:spLocks/>
            </p:cNvSpPr>
            <p:nvPr/>
          </p:nvSpPr>
          <p:spPr bwMode="auto">
            <a:xfrm>
              <a:off x="5437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61" name="Freeform 319"/>
            <p:cNvSpPr>
              <a:spLocks/>
            </p:cNvSpPr>
            <p:nvPr/>
          </p:nvSpPr>
          <p:spPr bwMode="auto">
            <a:xfrm>
              <a:off x="5468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62" name="Freeform 320"/>
            <p:cNvSpPr>
              <a:spLocks/>
            </p:cNvSpPr>
            <p:nvPr/>
          </p:nvSpPr>
          <p:spPr bwMode="auto">
            <a:xfrm>
              <a:off x="5313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63" name="Freeform 321"/>
            <p:cNvSpPr>
              <a:spLocks/>
            </p:cNvSpPr>
            <p:nvPr/>
          </p:nvSpPr>
          <p:spPr bwMode="auto">
            <a:xfrm>
              <a:off x="5344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8650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51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52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68653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</p:grpSpPr>
        <p:sp>
          <p:nvSpPr>
            <p:cNvPr id="68738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739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0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1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2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3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4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5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6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7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8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49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50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51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68654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</p:grpSpPr>
        <p:sp>
          <p:nvSpPr>
            <p:cNvPr id="68724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725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6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7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8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9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0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1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2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3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4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5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6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37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68655" name="Freeform 88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56" name="Freeform 8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57" name="Freeform 90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58" name="Freeform 9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59" name="Freeform 92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0" name="Freeform 93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1" name="Freeform 94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2" name="Freeform 95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3" name="Freeform 205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4" name="Freeform 206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5" name="Freeform 207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6" name="Freeform 208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7" name="Freeform 209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8" name="Freeform 210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69" name="Freeform 211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70" name="Freeform 212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8671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72" name="AutoShape 260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68673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68710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711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2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3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4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5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6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7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8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19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0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1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2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23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68674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68696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697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698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699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0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1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2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3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4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5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6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7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8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8709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68675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68676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sp>
        <p:nvSpPr>
          <p:cNvPr id="68677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68678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68691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692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8693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68694" name="Picture 304" descr="Reporting_ITC_2Trai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95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68679" name="Picture 306" descr="tastatu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80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68681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68682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68683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8684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8685" name="Text Box 262"/>
          <p:cNvSpPr txBox="1">
            <a:spLocks noChangeArrowheads="1"/>
          </p:cNvSpPr>
          <p:nvPr/>
        </p:nvSpPr>
        <p:spPr bwMode="auto">
          <a:xfrm>
            <a:off x="3959225" y="2009775"/>
            <a:ext cx="2039938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68686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503238" y="263525"/>
            <a:ext cx="7415212" cy="808038"/>
          </a:xfrm>
        </p:spPr>
        <p:txBody>
          <a:bodyPr/>
          <a:lstStyle/>
          <a:p>
            <a:r>
              <a:rPr lang="es-ES" smtClean="0"/>
              <a:t>Los pasos de la fase 1 </a:t>
            </a:r>
            <a:br>
              <a:rPr lang="es-ES" smtClean="0"/>
            </a:br>
            <a:r>
              <a:rPr lang="es-ES" smtClean="0"/>
              <a:t>Tendido de nuevo cableado para los circuitos de vía FS2550</a:t>
            </a:r>
          </a:p>
        </p:txBody>
      </p:sp>
      <p:sp>
        <p:nvSpPr>
          <p:cNvPr id="68687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pic>
        <p:nvPicPr>
          <p:cNvPr id="68688" name="Picture 6" descr="RSTW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90" name="Text Box 224"/>
          <p:cNvSpPr txBox="1">
            <a:spLocks noChangeArrowheads="1"/>
          </p:cNvSpPr>
          <p:nvPr/>
        </p:nvSpPr>
        <p:spPr bwMode="auto">
          <a:xfrm>
            <a:off x="755650" y="2009775"/>
            <a:ext cx="1824038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IXL Relés + PA135</a:t>
            </a:r>
            <a:endParaRPr lang="en-US" sz="1600">
              <a:latin typeface="Vineta BT"/>
            </a:endParaRPr>
          </a:p>
        </p:txBody>
      </p:sp>
      <p:sp>
        <p:nvSpPr>
          <p:cNvPr id="319" name="318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69635" name="Line 332"/>
          <p:cNvSpPr>
            <a:spLocks noChangeShapeType="1"/>
          </p:cNvSpPr>
          <p:nvPr/>
        </p:nvSpPr>
        <p:spPr bwMode="auto">
          <a:xfrm>
            <a:off x="503238" y="5121275"/>
            <a:ext cx="6481762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36" name="Line 3"/>
          <p:cNvSpPr>
            <a:spLocks noChangeShapeType="1"/>
          </p:cNvSpPr>
          <p:nvPr/>
        </p:nvSpPr>
        <p:spPr bwMode="auto">
          <a:xfrm flipV="1">
            <a:off x="863600" y="4005263"/>
            <a:ext cx="179388" cy="1979612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37" name="AutoShape 9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38" name="AutoShape 10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39" name="AutoShape 11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0" name="AutoShape 12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1" name="AutoShape 13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2" name="AutoShape 14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3" name="AutoShape 15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4" name="AutoShape 16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5" name="AutoShape 17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6" name="AutoShape 18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7" name="AutoShape 19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8" name="AutoShape 20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49" name="AutoShape 21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50" name="AutoShape 22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69651" name="Group 23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69997" name="AutoShape 24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998" name="AutoShape 25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999" name="AutoShape 26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0" name="AutoShape 27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1" name="AutoShape 28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2" name="AutoShape 29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3" name="AutoShape 30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4" name="AutoShape 31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5" name="AutoShape 32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6" name="AutoShape 33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7" name="AutoShape 34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8" name="AutoShape 35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09" name="AutoShape 36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0" name="AutoShape 37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1" name="AutoShape 38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2" name="AutoShape 39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3" name="AutoShape 40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4" name="AutoShape 41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5" name="AutoShape 42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6" name="AutoShape 43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7" name="AutoShape 44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8" name="AutoShape 45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19" name="AutoShape 46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20" name="AutoShape 47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21" name="AutoShape 48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22" name="AutoShape 49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023" name="Line 50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024" name="Line 51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025" name="Line 52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026" name="Line 53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69652" name="Line 54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53" name="Line 55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54" name="Line 87"/>
          <p:cNvSpPr>
            <a:spLocks noChangeShapeType="1"/>
          </p:cNvSpPr>
          <p:nvPr/>
        </p:nvSpPr>
        <p:spPr bwMode="auto">
          <a:xfrm>
            <a:off x="287338" y="6129338"/>
            <a:ext cx="8353425" cy="0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55" name="Freeform 88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56" name="Freeform 8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57" name="Freeform 90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58" name="Freeform 9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59" name="Freeform 92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60" name="Freeform 93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61" name="Freeform 94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62" name="Freeform 95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9663" name="Group 96"/>
          <p:cNvGrpSpPr>
            <a:grpSpLocks/>
          </p:cNvGrpSpPr>
          <p:nvPr/>
        </p:nvGrpSpPr>
        <p:grpSpPr bwMode="auto">
          <a:xfrm>
            <a:off x="755650" y="5949950"/>
            <a:ext cx="180975" cy="209550"/>
            <a:chOff x="1633" y="2251"/>
            <a:chExt cx="114" cy="132"/>
          </a:xfrm>
        </p:grpSpPr>
        <p:sp>
          <p:nvSpPr>
            <p:cNvPr id="69993" name="AutoShape 97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94" name="Group 98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69995" name="AutoShape 99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96" name="AutoShape 100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69664" name="AutoShape 197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65" name="Freeform 198"/>
          <p:cNvSpPr>
            <a:spLocks/>
          </p:cNvSpPr>
          <p:nvPr/>
        </p:nvSpPr>
        <p:spPr bwMode="auto">
          <a:xfrm rot="10800000">
            <a:off x="4572000" y="4724400"/>
            <a:ext cx="474663" cy="153988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pattFill prst="pct60">
              <a:fgClr>
                <a:srgbClr val="003366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9666" name="Group 199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69989" name="AutoShape 200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90" name="Group 201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69991" name="AutoShape 202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92" name="AutoShape 203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69667" name="Line 204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68" name="Freeform 205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69" name="Freeform 206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0" name="Freeform 207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1" name="Freeform 208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2" name="Freeform 209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3" name="Freeform 210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4" name="Freeform 211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5" name="Freeform 212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6" name="Line 213"/>
          <p:cNvSpPr>
            <a:spLocks noChangeShapeType="1"/>
          </p:cNvSpPr>
          <p:nvPr/>
        </p:nvSpPr>
        <p:spPr bwMode="auto">
          <a:xfrm flipH="1" flipV="1">
            <a:off x="1908175" y="4005263"/>
            <a:ext cx="250825" cy="900112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77" name="Line 214"/>
          <p:cNvSpPr>
            <a:spLocks noChangeShapeType="1"/>
          </p:cNvSpPr>
          <p:nvPr/>
        </p:nvSpPr>
        <p:spPr bwMode="auto">
          <a:xfrm flipH="1" flipV="1">
            <a:off x="2159000" y="4905375"/>
            <a:ext cx="2341563" cy="0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9678" name="Group 215"/>
          <p:cNvGrpSpPr>
            <a:grpSpLocks/>
          </p:cNvGrpSpPr>
          <p:nvPr/>
        </p:nvGrpSpPr>
        <p:grpSpPr bwMode="auto">
          <a:xfrm rot="5400000">
            <a:off x="2781300" y="5543550"/>
            <a:ext cx="315913" cy="982663"/>
            <a:chOff x="3671" y="1677"/>
            <a:chExt cx="222" cy="688"/>
          </a:xfrm>
        </p:grpSpPr>
        <p:sp>
          <p:nvSpPr>
            <p:cNvPr id="69982" name="Line 216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3" name="Rectangle 217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4" name="Rectangle 218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5" name="Freeform 219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6" name="Freeform 220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7" name="Oval 221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8" name="Oval 222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79" name="Group 223"/>
          <p:cNvGrpSpPr>
            <a:grpSpLocks/>
          </p:cNvGrpSpPr>
          <p:nvPr/>
        </p:nvGrpSpPr>
        <p:grpSpPr bwMode="auto">
          <a:xfrm rot="-5400000">
            <a:off x="7785100" y="4679950"/>
            <a:ext cx="315913" cy="982663"/>
            <a:chOff x="3671" y="1677"/>
            <a:chExt cx="222" cy="688"/>
          </a:xfrm>
        </p:grpSpPr>
        <p:sp>
          <p:nvSpPr>
            <p:cNvPr id="69975" name="Line 224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6" name="Rectangle 225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7" name="Rectangle 226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8" name="Freeform 227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9" name="Freeform 228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0" name="Oval 229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81" name="Oval 230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80" name="Group 231"/>
          <p:cNvGrpSpPr>
            <a:grpSpLocks/>
          </p:cNvGrpSpPr>
          <p:nvPr/>
        </p:nvGrpSpPr>
        <p:grpSpPr bwMode="auto">
          <a:xfrm rot="-6741833">
            <a:off x="8253413" y="3024188"/>
            <a:ext cx="315912" cy="982662"/>
            <a:chOff x="3671" y="1677"/>
            <a:chExt cx="222" cy="688"/>
          </a:xfrm>
        </p:grpSpPr>
        <p:sp>
          <p:nvSpPr>
            <p:cNvPr id="69968" name="Line 232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69" name="Rectangle 233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0" name="Rectangle 234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1" name="Freeform 235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2" name="Freeform 236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3" name="Oval 237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974" name="Oval 238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81" name="Group 240"/>
          <p:cNvGrpSpPr>
            <a:grpSpLocks/>
          </p:cNvGrpSpPr>
          <p:nvPr/>
        </p:nvGrpSpPr>
        <p:grpSpPr bwMode="auto">
          <a:xfrm rot="5400000">
            <a:off x="2502694" y="5930106"/>
            <a:ext cx="142875" cy="252413"/>
            <a:chOff x="2449" y="3294"/>
            <a:chExt cx="136" cy="233"/>
          </a:xfrm>
        </p:grpSpPr>
        <p:sp>
          <p:nvSpPr>
            <p:cNvPr id="69964" name="AutoShape 24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65" name="Group 24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69966" name="AutoShape 24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67" name="AutoShape 24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69682" name="Group 245"/>
          <p:cNvGrpSpPr>
            <a:grpSpLocks/>
          </p:cNvGrpSpPr>
          <p:nvPr/>
        </p:nvGrpSpPr>
        <p:grpSpPr bwMode="auto">
          <a:xfrm rot="-5400000">
            <a:off x="8227219" y="4995069"/>
            <a:ext cx="142875" cy="252413"/>
            <a:chOff x="2449" y="3294"/>
            <a:chExt cx="136" cy="233"/>
          </a:xfrm>
        </p:grpSpPr>
        <p:sp>
          <p:nvSpPr>
            <p:cNvPr id="69960" name="AutoShape 246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61" name="Group 247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69962" name="AutoShape 248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63" name="AutoShape 249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69683" name="Group 250"/>
          <p:cNvGrpSpPr>
            <a:grpSpLocks/>
          </p:cNvGrpSpPr>
          <p:nvPr/>
        </p:nvGrpSpPr>
        <p:grpSpPr bwMode="auto">
          <a:xfrm rot="-6691578">
            <a:off x="8659019" y="3194844"/>
            <a:ext cx="142875" cy="252413"/>
            <a:chOff x="2449" y="3294"/>
            <a:chExt cx="136" cy="233"/>
          </a:xfrm>
        </p:grpSpPr>
        <p:sp>
          <p:nvSpPr>
            <p:cNvPr id="69956" name="AutoShape 25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57" name="Group 25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69958" name="AutoShape 25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59" name="AutoShape 25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69684" name="AutoShape 257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85" name="AutoShape 305"/>
          <p:cNvSpPr>
            <a:spLocks noChangeArrowheads="1"/>
          </p:cNvSpPr>
          <p:nvPr/>
        </p:nvSpPr>
        <p:spPr bwMode="auto">
          <a:xfrm flipH="1">
            <a:off x="8316913" y="1484313"/>
            <a:ext cx="560387" cy="881062"/>
          </a:xfrm>
          <a:prstGeom prst="moon">
            <a:avLst>
              <a:gd name="adj" fmla="val 56782"/>
            </a:avLst>
          </a:prstGeom>
          <a:solidFill>
            <a:srgbClr val="8187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9686" name="Picture 306" descr="PE02002_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692275" y="4329113"/>
            <a:ext cx="949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87" name="Group 333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69952" name="AutoShape 33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53" name="Group 33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69954" name="AutoShape 33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55" name="AutoShape 33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69688" name="Group 338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69948" name="AutoShape 33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49" name="Group 34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69950" name="AutoShape 34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51" name="AutoShape 34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69689" name="Group 343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69944" name="AutoShape 34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45" name="Group 34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69946" name="AutoShape 34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47" name="AutoShape 34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69690" name="Line 357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9691" name="Group 348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69940" name="AutoShape 34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69941" name="Group 35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69942" name="AutoShape 35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943" name="AutoShape 35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69692" name="Line 360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693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pic>
        <p:nvPicPr>
          <p:cNvPr id="69694" name="Picture 6" descr="RSTW_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95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696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69697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</p:grpSpPr>
        <p:sp>
          <p:nvSpPr>
            <p:cNvPr id="69926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927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8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9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0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1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2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3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4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5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6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7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8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39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69698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</p:grpSpPr>
        <p:sp>
          <p:nvSpPr>
            <p:cNvPr id="69912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913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4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5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6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7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8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9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0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1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2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3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4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25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69699" name="Freeform 88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0" name="Freeform 8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1" name="Freeform 90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2" name="Freeform 9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3" name="Freeform 92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4" name="Freeform 93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5" name="Freeform 94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6" name="Freeform 95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7" name="Freeform 205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8" name="Freeform 206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09" name="Freeform 207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10" name="Freeform 208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11" name="Freeform 209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12" name="Freeform 210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13" name="Freeform 211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14" name="Freeform 212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15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716" name="AutoShape 260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69717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69898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899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0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1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2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3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4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5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6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7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8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09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0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911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69718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69884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885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86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87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88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89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0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1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2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3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4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5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6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97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69719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69720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69721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69879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880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69881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69882" name="Picture 304" descr="Reporting_ITC_2Trains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883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69722" name="Picture 306" descr="tastatur2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23" name="Rectangle 307"/>
          <p:cNvSpPr>
            <a:spLocks noChangeArrowheads="1"/>
          </p:cNvSpPr>
          <p:nvPr/>
        </p:nvSpPr>
        <p:spPr bwMode="auto">
          <a:xfrm>
            <a:off x="5724525" y="2997200"/>
            <a:ext cx="56673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Vicos </a:t>
            </a:r>
            <a:br>
              <a:rPr lang="fr-FR" sz="1200">
                <a:solidFill>
                  <a:srgbClr val="008000"/>
                </a:solidFill>
              </a:rPr>
            </a:br>
            <a:r>
              <a:rPr lang="fr-FR" sz="1200">
                <a:solidFill>
                  <a:srgbClr val="008000"/>
                </a:solidFill>
              </a:rPr>
              <a:t>OC 100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69724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69725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69726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69727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9728" name="Text Box 262"/>
          <p:cNvSpPr txBox="1">
            <a:spLocks noChangeArrowheads="1"/>
          </p:cNvSpPr>
          <p:nvPr/>
        </p:nvSpPr>
        <p:spPr bwMode="auto">
          <a:xfrm>
            <a:off x="3994150" y="2009775"/>
            <a:ext cx="2017713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69729" name="Text Box 224"/>
          <p:cNvSpPr txBox="1">
            <a:spLocks noChangeArrowheads="1"/>
          </p:cNvSpPr>
          <p:nvPr/>
        </p:nvSpPr>
        <p:spPr bwMode="auto">
          <a:xfrm>
            <a:off x="792163" y="2009775"/>
            <a:ext cx="1773237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IXL Relés + PA135</a:t>
            </a:r>
            <a:endParaRPr lang="en-US" sz="1600">
              <a:latin typeface="Vineta BT"/>
            </a:endParaRPr>
          </a:p>
        </p:txBody>
      </p:sp>
      <p:sp>
        <p:nvSpPr>
          <p:cNvPr id="69730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503238" y="263525"/>
            <a:ext cx="8018462" cy="808038"/>
          </a:xfrm>
        </p:spPr>
        <p:txBody>
          <a:bodyPr/>
          <a:lstStyle/>
          <a:p>
            <a:r>
              <a:rPr lang="es-ES" smtClean="0"/>
              <a:t>Los pasos de la fase 1 </a:t>
            </a:r>
            <a:br>
              <a:rPr lang="es-ES" smtClean="0"/>
            </a:br>
            <a:r>
              <a:rPr lang="es-ES" smtClean="0"/>
              <a:t>Sustitución 1 a 1 de los CV con juntas por los nuevos CV FS2550</a:t>
            </a:r>
          </a:p>
        </p:txBody>
      </p:sp>
      <p:sp>
        <p:nvSpPr>
          <p:cNvPr id="69731" name="Line 358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9732" name="Line 359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69733" name="503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69839" name="Gruppieren 225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69872" name="Gerade Verbindung 93"/>
              <p:cNvCxnSpPr>
                <a:cxnSpLocks noChangeShapeType="1"/>
                <a:stCxn id="69878" idx="0"/>
              </p:cNvCxnSpPr>
              <p:nvPr>
                <p:custDataLst>
                  <p:tags r:id="rId3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73" name="Gerade Verbindung 94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74" name="Gerade Verbindung 96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75" name="Gerade Verbindung 98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76" name="Gerade Verbindung 99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69877" name="Flussdiagramm: Verbindungsstell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69878" name="Flussdiagramm: Verbindungsstelle 10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840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69865" name="Gerade Verbindung 93"/>
              <p:cNvCxnSpPr>
                <a:cxnSpLocks noChangeShapeType="1"/>
                <a:stCxn id="69871" idx="0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66" name="Gerade Verbindung 94"/>
              <p:cNvCxnSpPr>
                <a:cxnSpLocks noChangeShapeType="1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67" name="Gerade Verbindung 96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68" name="Gerade Verbindung 98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69" name="Gerade Verbindung 99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69870" name="Flussdiagramm: Verbindungsstelle 10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69871" name="Flussdiagramm: Verbindungsstelle 10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841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69858" name="Gerade Verbindung 93"/>
              <p:cNvCxnSpPr>
                <a:cxnSpLocks noChangeShapeType="1"/>
                <a:stCxn id="69864" idx="0"/>
              </p:cNvCxnSpPr>
              <p:nvPr>
                <p:custDataLst>
                  <p:tags r:id="rId20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59" name="Gerade Verbindung 94"/>
              <p:cNvCxnSpPr>
                <a:cxnSpLocks noChangeShapeType="1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60" name="Gerade Verbindung 96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61" name="Gerade Verbindung 98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62" name="Gerade Verbindung 99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69863" name="Flussdiagramm: Verbindungsstelle 10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69864" name="Flussdiagramm: Verbindungsstelle 10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842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69851" name="Gerade Verbindung 93"/>
              <p:cNvCxnSpPr>
                <a:cxnSpLocks noChangeShapeType="1"/>
                <a:stCxn id="69857" idx="0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52" name="Gerade Verbindung 94"/>
              <p:cNvCxnSpPr>
                <a:cxnSpLocks noChangeShapeType="1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53" name="Gerade Verbindung 96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54" name="Gerade Verbindung 98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55" name="Gerade Verbindung 99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69856" name="Flussdiagramm: Verbindungsstelle 10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69857" name="Flussdiagramm: Verbindungsstelle 10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843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69844" name="Gerade Verbindung 93"/>
              <p:cNvCxnSpPr>
                <a:cxnSpLocks noChangeShapeType="1"/>
                <a:stCxn id="69850" idx="0"/>
              </p:cNvCxnSpPr>
              <p:nvPr>
                <p:custDataLst>
                  <p:tags r:id="rId6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45" name="Gerade Verbindung 94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46" name="Gerade Verbindung 96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47" name="Gerade Verbindung 98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848" name="Gerade Verbindung 99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69849" name="Flussdiagramm: Verbindungsstelle 10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69850" name="Flussdiagramm: Verbindungsstelle 10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9734" name="504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69834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35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36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37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38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69735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69736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69737" name="Picture 5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738" name="Group 102"/>
          <p:cNvGrpSpPr>
            <a:grpSpLocks/>
          </p:cNvGrpSpPr>
          <p:nvPr/>
        </p:nvGrpSpPr>
        <p:grpSpPr bwMode="auto">
          <a:xfrm>
            <a:off x="3492500" y="5510213"/>
            <a:ext cx="585788" cy="649287"/>
            <a:chOff x="2394" y="3471"/>
            <a:chExt cx="369" cy="409"/>
          </a:xfrm>
        </p:grpSpPr>
        <p:sp>
          <p:nvSpPr>
            <p:cNvPr id="69811" name="Line 103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12" name="Line 104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813" name="Group 105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69829" name="Line 106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30" name="AutoShape 107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831" name="Line 108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32" name="Freeform 109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33" name="Freeform 110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9814" name="Group 111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69824" name="Line 112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25" name="AutoShape 113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826" name="Line 114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27" name="Freeform 115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28" name="Freeform 116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9815" name="Freeform 117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16" name="Freeform 118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17" name="Freeform 119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818" name="Freeform 120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819" name="Group 121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69820" name="AutoShape 122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9821" name="Group 123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9822" name="AutoShape 124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>
                    <a:alpha val="2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9823" name="AutoShape 12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>
                    <a:alpha val="20000"/>
                  </a:srgb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69739" name="Group 126"/>
          <p:cNvGrpSpPr>
            <a:grpSpLocks/>
          </p:cNvGrpSpPr>
          <p:nvPr/>
        </p:nvGrpSpPr>
        <p:grpSpPr bwMode="auto">
          <a:xfrm>
            <a:off x="5989638" y="5510213"/>
            <a:ext cx="585787" cy="649287"/>
            <a:chOff x="2394" y="3471"/>
            <a:chExt cx="369" cy="409"/>
          </a:xfrm>
        </p:grpSpPr>
        <p:sp>
          <p:nvSpPr>
            <p:cNvPr id="69788" name="Line 127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89" name="Line 128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790" name="Group 129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69806" name="Line 130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07" name="AutoShape 131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808" name="Line 132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09" name="Freeform 133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10" name="Freeform 134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9791" name="Group 135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69801" name="Line 136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02" name="AutoShape 137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803" name="Line 138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04" name="Freeform 139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805" name="Freeform 140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9792" name="Freeform 141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93" name="Freeform 142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94" name="Freeform 143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95" name="Freeform 144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796" name="Group 145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69797" name="AutoShape 146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9798" name="Group 147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9799" name="AutoShape 148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>
                    <a:alpha val="2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9800" name="AutoShape 14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>
                    <a:alpha val="20000"/>
                  </a:srgb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69740" name="Group 150"/>
          <p:cNvGrpSpPr>
            <a:grpSpLocks/>
          </p:cNvGrpSpPr>
          <p:nvPr/>
        </p:nvGrpSpPr>
        <p:grpSpPr bwMode="auto">
          <a:xfrm>
            <a:off x="8558213" y="5510213"/>
            <a:ext cx="585787" cy="649287"/>
            <a:chOff x="2394" y="3471"/>
            <a:chExt cx="369" cy="409"/>
          </a:xfrm>
        </p:grpSpPr>
        <p:sp>
          <p:nvSpPr>
            <p:cNvPr id="69765" name="Line 151"/>
            <p:cNvSpPr>
              <a:spLocks noChangeShapeType="1"/>
            </p:cNvSpPr>
            <p:nvPr/>
          </p:nvSpPr>
          <p:spPr bwMode="auto">
            <a:xfrm flipV="1">
              <a:off x="2604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66" name="Line 152"/>
            <p:cNvSpPr>
              <a:spLocks noChangeShapeType="1"/>
            </p:cNvSpPr>
            <p:nvPr/>
          </p:nvSpPr>
          <p:spPr bwMode="auto">
            <a:xfrm flipV="1">
              <a:off x="2532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767" name="Group 153"/>
            <p:cNvGrpSpPr>
              <a:grpSpLocks/>
            </p:cNvGrpSpPr>
            <p:nvPr/>
          </p:nvGrpSpPr>
          <p:grpSpPr bwMode="auto">
            <a:xfrm>
              <a:off x="2409" y="3483"/>
              <a:ext cx="177" cy="121"/>
              <a:chOff x="1032" y="3483"/>
              <a:chExt cx="177" cy="121"/>
            </a:xfrm>
          </p:grpSpPr>
          <p:sp>
            <p:nvSpPr>
              <p:cNvPr id="69783" name="Line 154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84" name="AutoShape 155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785" name="Line 156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86" name="Freeform 157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87" name="Freeform 158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9768" name="Group 159"/>
            <p:cNvGrpSpPr>
              <a:grpSpLocks/>
            </p:cNvGrpSpPr>
            <p:nvPr/>
          </p:nvGrpSpPr>
          <p:grpSpPr bwMode="auto">
            <a:xfrm>
              <a:off x="2586" y="3483"/>
              <a:ext cx="177" cy="121"/>
              <a:chOff x="1032" y="3483"/>
              <a:chExt cx="177" cy="121"/>
            </a:xfrm>
          </p:grpSpPr>
          <p:sp>
            <p:nvSpPr>
              <p:cNvPr id="69778" name="Line 160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79" name="AutoShape 161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780" name="Line 162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81" name="Freeform 163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82" name="Freeform 164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9769" name="Freeform 165"/>
            <p:cNvSpPr>
              <a:spLocks/>
            </p:cNvSpPr>
            <p:nvPr/>
          </p:nvSpPr>
          <p:spPr bwMode="auto">
            <a:xfrm>
              <a:off x="2394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70" name="Freeform 166"/>
            <p:cNvSpPr>
              <a:spLocks/>
            </p:cNvSpPr>
            <p:nvPr/>
          </p:nvSpPr>
          <p:spPr bwMode="auto">
            <a:xfrm>
              <a:off x="2442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71" name="Freeform 167"/>
            <p:cNvSpPr>
              <a:spLocks/>
            </p:cNvSpPr>
            <p:nvPr/>
          </p:nvSpPr>
          <p:spPr bwMode="auto">
            <a:xfrm>
              <a:off x="2442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72" name="Freeform 168"/>
            <p:cNvSpPr>
              <a:spLocks/>
            </p:cNvSpPr>
            <p:nvPr/>
          </p:nvSpPr>
          <p:spPr bwMode="auto">
            <a:xfrm>
              <a:off x="2444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773" name="Group 169"/>
            <p:cNvGrpSpPr>
              <a:grpSpLocks/>
            </p:cNvGrpSpPr>
            <p:nvPr/>
          </p:nvGrpSpPr>
          <p:grpSpPr bwMode="auto">
            <a:xfrm>
              <a:off x="2404" y="3748"/>
              <a:ext cx="114" cy="132"/>
              <a:chOff x="1633" y="2251"/>
              <a:chExt cx="114" cy="132"/>
            </a:xfrm>
          </p:grpSpPr>
          <p:sp>
            <p:nvSpPr>
              <p:cNvPr id="69774" name="AutoShape 170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9775" name="Group 171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9776" name="AutoShape 172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>
                    <a:alpha val="2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9777" name="AutoShape 17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>
                    <a:alpha val="20000"/>
                  </a:srgb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69741" name="Group 174"/>
          <p:cNvGrpSpPr>
            <a:grpSpLocks/>
          </p:cNvGrpSpPr>
          <p:nvPr/>
        </p:nvGrpSpPr>
        <p:grpSpPr bwMode="auto">
          <a:xfrm>
            <a:off x="179388" y="5510213"/>
            <a:ext cx="585787" cy="649287"/>
            <a:chOff x="579" y="3471"/>
            <a:chExt cx="369" cy="409"/>
          </a:xfrm>
        </p:grpSpPr>
        <p:sp>
          <p:nvSpPr>
            <p:cNvPr id="69742" name="Line 175"/>
            <p:cNvSpPr>
              <a:spLocks noChangeShapeType="1"/>
            </p:cNvSpPr>
            <p:nvPr/>
          </p:nvSpPr>
          <p:spPr bwMode="auto">
            <a:xfrm flipV="1">
              <a:off x="789" y="347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43" name="Line 176"/>
            <p:cNvSpPr>
              <a:spLocks noChangeShapeType="1"/>
            </p:cNvSpPr>
            <p:nvPr/>
          </p:nvSpPr>
          <p:spPr bwMode="auto">
            <a:xfrm flipV="1">
              <a:off x="717" y="3611"/>
              <a:ext cx="27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744" name="Group 177"/>
            <p:cNvGrpSpPr>
              <a:grpSpLocks/>
            </p:cNvGrpSpPr>
            <p:nvPr/>
          </p:nvGrpSpPr>
          <p:grpSpPr bwMode="auto">
            <a:xfrm>
              <a:off x="594" y="3483"/>
              <a:ext cx="177" cy="121"/>
              <a:chOff x="1032" y="3483"/>
              <a:chExt cx="177" cy="121"/>
            </a:xfrm>
          </p:grpSpPr>
          <p:sp>
            <p:nvSpPr>
              <p:cNvPr id="69760" name="Line 178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61" name="AutoShape 179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762" name="Line 180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63" name="Freeform 181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64" name="Freeform 182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grpSp>
          <p:nvGrpSpPr>
            <p:cNvPr id="69745" name="Group 183"/>
            <p:cNvGrpSpPr>
              <a:grpSpLocks/>
            </p:cNvGrpSpPr>
            <p:nvPr/>
          </p:nvGrpSpPr>
          <p:grpSpPr bwMode="auto">
            <a:xfrm>
              <a:off x="771" y="3483"/>
              <a:ext cx="177" cy="121"/>
              <a:chOff x="1032" y="3483"/>
              <a:chExt cx="177" cy="121"/>
            </a:xfrm>
          </p:grpSpPr>
          <p:sp>
            <p:nvSpPr>
              <p:cNvPr id="69755" name="Line 184"/>
              <p:cNvSpPr>
                <a:spLocks noChangeShapeType="1"/>
              </p:cNvSpPr>
              <p:nvPr/>
            </p:nvSpPr>
            <p:spPr bwMode="auto">
              <a:xfrm>
                <a:off x="1088" y="3487"/>
                <a:ext cx="45" cy="34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56" name="AutoShape 185"/>
              <p:cNvSpPr>
                <a:spLocks noChangeArrowheads="1"/>
              </p:cNvSpPr>
              <p:nvPr/>
            </p:nvSpPr>
            <p:spPr bwMode="auto">
              <a:xfrm>
                <a:off x="1066" y="3487"/>
                <a:ext cx="111" cy="102"/>
              </a:xfrm>
              <a:prstGeom prst="cube">
                <a:avLst>
                  <a:gd name="adj" fmla="val 48671"/>
                </a:avLst>
              </a:prstGeom>
              <a:solidFill>
                <a:srgbClr val="2B0A7C">
                  <a:alpha val="20000"/>
                </a:srgbClr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69757" name="Line 186"/>
              <p:cNvSpPr>
                <a:spLocks noChangeShapeType="1"/>
              </p:cNvSpPr>
              <p:nvPr/>
            </p:nvSpPr>
            <p:spPr bwMode="auto">
              <a:xfrm>
                <a:off x="1107" y="3563"/>
                <a:ext cx="36" cy="4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58" name="Freeform 187"/>
              <p:cNvSpPr>
                <a:spLocks/>
              </p:cNvSpPr>
              <p:nvPr/>
            </p:nvSpPr>
            <p:spPr bwMode="auto">
              <a:xfrm>
                <a:off x="1168" y="3483"/>
                <a:ext cx="41" cy="27"/>
              </a:xfrm>
              <a:custGeom>
                <a:avLst/>
                <a:gdLst>
                  <a:gd name="T0" fmla="*/ 0 w 55"/>
                  <a:gd name="T1" fmla="*/ 788 h 5"/>
                  <a:gd name="T2" fmla="*/ 23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69759" name="Freeform 188"/>
              <p:cNvSpPr>
                <a:spLocks/>
              </p:cNvSpPr>
              <p:nvPr/>
            </p:nvSpPr>
            <p:spPr bwMode="auto">
              <a:xfrm>
                <a:off x="1032" y="3562"/>
                <a:ext cx="51" cy="35"/>
              </a:xfrm>
              <a:custGeom>
                <a:avLst/>
                <a:gdLst>
                  <a:gd name="T0" fmla="*/ 0 w 55"/>
                  <a:gd name="T1" fmla="*/ 1715 h 5"/>
                  <a:gd name="T2" fmla="*/ 44 w 55"/>
                  <a:gd name="T3" fmla="*/ 0 h 5"/>
                  <a:gd name="T4" fmla="*/ 0 60000 65536"/>
                  <a:gd name="T5" fmla="*/ 0 60000 65536"/>
                  <a:gd name="T6" fmla="*/ 0 w 55"/>
                  <a:gd name="T7" fmla="*/ 0 h 5"/>
                  <a:gd name="T8" fmla="*/ 55 w 5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" h="5">
                    <a:moveTo>
                      <a:pt x="0" y="5"/>
                    </a:moveTo>
                    <a:lnTo>
                      <a:pt x="55" y="0"/>
                    </a:lnTo>
                  </a:path>
                </a:pathLst>
              </a:custGeom>
              <a:noFill/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69746" name="Freeform 189"/>
            <p:cNvSpPr>
              <a:spLocks/>
            </p:cNvSpPr>
            <p:nvPr/>
          </p:nvSpPr>
          <p:spPr bwMode="auto">
            <a:xfrm>
              <a:off x="579" y="3600"/>
              <a:ext cx="51" cy="222"/>
            </a:xfrm>
            <a:custGeom>
              <a:avLst/>
              <a:gdLst>
                <a:gd name="T0" fmla="*/ 14 w 51"/>
                <a:gd name="T1" fmla="*/ 0 h 222"/>
                <a:gd name="T2" fmla="*/ 3 w 51"/>
                <a:gd name="T3" fmla="*/ 21 h 222"/>
                <a:gd name="T4" fmla="*/ 8 w 51"/>
                <a:gd name="T5" fmla="*/ 101 h 222"/>
                <a:gd name="T6" fmla="*/ 15 w 51"/>
                <a:gd name="T7" fmla="*/ 140 h 222"/>
                <a:gd name="T8" fmla="*/ 38 w 51"/>
                <a:gd name="T9" fmla="*/ 168 h 222"/>
                <a:gd name="T10" fmla="*/ 50 w 51"/>
                <a:gd name="T11" fmla="*/ 189 h 222"/>
                <a:gd name="T12" fmla="*/ 50 w 51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22"/>
                <a:gd name="T23" fmla="*/ 51 w 51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22">
                  <a:moveTo>
                    <a:pt x="14" y="0"/>
                  </a:moveTo>
                  <a:cubicBezTo>
                    <a:pt x="10" y="7"/>
                    <a:pt x="7" y="14"/>
                    <a:pt x="3" y="21"/>
                  </a:cubicBezTo>
                  <a:cubicBezTo>
                    <a:pt x="0" y="48"/>
                    <a:pt x="2" y="74"/>
                    <a:pt x="8" y="101"/>
                  </a:cubicBezTo>
                  <a:cubicBezTo>
                    <a:pt x="9" y="124"/>
                    <a:pt x="6" y="125"/>
                    <a:pt x="15" y="140"/>
                  </a:cubicBezTo>
                  <a:cubicBezTo>
                    <a:pt x="19" y="153"/>
                    <a:pt x="27" y="161"/>
                    <a:pt x="38" y="168"/>
                  </a:cubicBezTo>
                  <a:cubicBezTo>
                    <a:pt x="40" y="176"/>
                    <a:pt x="49" y="180"/>
                    <a:pt x="50" y="189"/>
                  </a:cubicBezTo>
                  <a:cubicBezTo>
                    <a:pt x="51" y="200"/>
                    <a:pt x="50" y="211"/>
                    <a:pt x="50" y="222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47" name="Freeform 190"/>
            <p:cNvSpPr>
              <a:spLocks/>
            </p:cNvSpPr>
            <p:nvPr/>
          </p:nvSpPr>
          <p:spPr bwMode="auto">
            <a:xfrm>
              <a:off x="627" y="3602"/>
              <a:ext cx="74" cy="219"/>
            </a:xfrm>
            <a:custGeom>
              <a:avLst/>
              <a:gdLst>
                <a:gd name="T0" fmla="*/ 0 w 74"/>
                <a:gd name="T1" fmla="*/ 219 h 219"/>
                <a:gd name="T2" fmla="*/ 5 w 74"/>
                <a:gd name="T3" fmla="*/ 169 h 219"/>
                <a:gd name="T4" fmla="*/ 36 w 74"/>
                <a:gd name="T5" fmla="*/ 66 h 219"/>
                <a:gd name="T6" fmla="*/ 44 w 74"/>
                <a:gd name="T7" fmla="*/ 51 h 219"/>
                <a:gd name="T8" fmla="*/ 74 w 7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19"/>
                <a:gd name="T17" fmla="*/ 74 w 7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19">
                  <a:moveTo>
                    <a:pt x="0" y="219"/>
                  </a:moveTo>
                  <a:cubicBezTo>
                    <a:pt x="3" y="202"/>
                    <a:pt x="0" y="185"/>
                    <a:pt x="5" y="169"/>
                  </a:cubicBezTo>
                  <a:cubicBezTo>
                    <a:pt x="10" y="134"/>
                    <a:pt x="9" y="93"/>
                    <a:pt x="36" y="66"/>
                  </a:cubicBezTo>
                  <a:cubicBezTo>
                    <a:pt x="38" y="61"/>
                    <a:pt x="41" y="56"/>
                    <a:pt x="44" y="51"/>
                  </a:cubicBezTo>
                  <a:cubicBezTo>
                    <a:pt x="47" y="31"/>
                    <a:pt x="74" y="22"/>
                    <a:pt x="7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48" name="Freeform 191"/>
            <p:cNvSpPr>
              <a:spLocks/>
            </p:cNvSpPr>
            <p:nvPr/>
          </p:nvSpPr>
          <p:spPr bwMode="auto">
            <a:xfrm>
              <a:off x="627" y="3597"/>
              <a:ext cx="161" cy="221"/>
            </a:xfrm>
            <a:custGeom>
              <a:avLst/>
              <a:gdLst>
                <a:gd name="T0" fmla="*/ 0 w 161"/>
                <a:gd name="T1" fmla="*/ 221 h 221"/>
                <a:gd name="T2" fmla="*/ 5 w 161"/>
                <a:gd name="T3" fmla="*/ 203 h 221"/>
                <a:gd name="T4" fmla="*/ 50 w 161"/>
                <a:gd name="T5" fmla="*/ 143 h 221"/>
                <a:gd name="T6" fmla="*/ 92 w 161"/>
                <a:gd name="T7" fmla="*/ 113 h 221"/>
                <a:gd name="T8" fmla="*/ 132 w 161"/>
                <a:gd name="T9" fmla="*/ 83 h 221"/>
                <a:gd name="T10" fmla="*/ 146 w 161"/>
                <a:gd name="T11" fmla="*/ 69 h 221"/>
                <a:gd name="T12" fmla="*/ 155 w 161"/>
                <a:gd name="T13" fmla="*/ 60 h 221"/>
                <a:gd name="T14" fmla="*/ 144 w 161"/>
                <a:gd name="T15" fmla="*/ 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221"/>
                <a:gd name="T26" fmla="*/ 161 w 161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221">
                  <a:moveTo>
                    <a:pt x="0" y="221"/>
                  </a:moveTo>
                  <a:cubicBezTo>
                    <a:pt x="2" y="215"/>
                    <a:pt x="2" y="209"/>
                    <a:pt x="5" y="203"/>
                  </a:cubicBezTo>
                  <a:cubicBezTo>
                    <a:pt x="8" y="184"/>
                    <a:pt x="33" y="153"/>
                    <a:pt x="50" y="143"/>
                  </a:cubicBezTo>
                  <a:cubicBezTo>
                    <a:pt x="57" y="132"/>
                    <a:pt x="80" y="115"/>
                    <a:pt x="92" y="113"/>
                  </a:cubicBezTo>
                  <a:cubicBezTo>
                    <a:pt x="105" y="103"/>
                    <a:pt x="119" y="94"/>
                    <a:pt x="132" y="83"/>
                  </a:cubicBezTo>
                  <a:cubicBezTo>
                    <a:pt x="132" y="83"/>
                    <a:pt x="144" y="71"/>
                    <a:pt x="146" y="69"/>
                  </a:cubicBezTo>
                  <a:cubicBezTo>
                    <a:pt x="149" y="66"/>
                    <a:pt x="155" y="60"/>
                    <a:pt x="155" y="60"/>
                  </a:cubicBezTo>
                  <a:cubicBezTo>
                    <a:pt x="154" y="32"/>
                    <a:pt x="161" y="17"/>
                    <a:pt x="144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69749" name="Freeform 192"/>
            <p:cNvSpPr>
              <a:spLocks/>
            </p:cNvSpPr>
            <p:nvPr/>
          </p:nvSpPr>
          <p:spPr bwMode="auto">
            <a:xfrm>
              <a:off x="629" y="3608"/>
              <a:ext cx="263" cy="210"/>
            </a:xfrm>
            <a:custGeom>
              <a:avLst/>
              <a:gdLst>
                <a:gd name="T0" fmla="*/ 0 w 263"/>
                <a:gd name="T1" fmla="*/ 210 h 210"/>
                <a:gd name="T2" fmla="*/ 21 w 263"/>
                <a:gd name="T3" fmla="*/ 183 h 210"/>
                <a:gd name="T4" fmla="*/ 90 w 263"/>
                <a:gd name="T5" fmla="*/ 144 h 210"/>
                <a:gd name="T6" fmla="*/ 112 w 263"/>
                <a:gd name="T7" fmla="*/ 132 h 210"/>
                <a:gd name="T8" fmla="*/ 144 w 263"/>
                <a:gd name="T9" fmla="*/ 117 h 210"/>
                <a:gd name="T10" fmla="*/ 195 w 263"/>
                <a:gd name="T11" fmla="*/ 87 h 210"/>
                <a:gd name="T12" fmla="*/ 249 w 263"/>
                <a:gd name="T13" fmla="*/ 46 h 210"/>
                <a:gd name="T14" fmla="*/ 261 w 263"/>
                <a:gd name="T15" fmla="*/ 28 h 210"/>
                <a:gd name="T16" fmla="*/ 253 w 263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3"/>
                <a:gd name="T28" fmla="*/ 0 h 210"/>
                <a:gd name="T29" fmla="*/ 263 w 263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3" h="210">
                  <a:moveTo>
                    <a:pt x="0" y="210"/>
                  </a:moveTo>
                  <a:cubicBezTo>
                    <a:pt x="2" y="197"/>
                    <a:pt x="10" y="189"/>
                    <a:pt x="21" y="183"/>
                  </a:cubicBezTo>
                  <a:cubicBezTo>
                    <a:pt x="29" y="172"/>
                    <a:pt x="77" y="147"/>
                    <a:pt x="90" y="144"/>
                  </a:cubicBezTo>
                  <a:cubicBezTo>
                    <a:pt x="97" y="139"/>
                    <a:pt x="103" y="133"/>
                    <a:pt x="112" y="132"/>
                  </a:cubicBezTo>
                  <a:cubicBezTo>
                    <a:pt x="121" y="126"/>
                    <a:pt x="133" y="119"/>
                    <a:pt x="144" y="117"/>
                  </a:cubicBezTo>
                  <a:cubicBezTo>
                    <a:pt x="159" y="104"/>
                    <a:pt x="179" y="99"/>
                    <a:pt x="195" y="87"/>
                  </a:cubicBezTo>
                  <a:cubicBezTo>
                    <a:pt x="213" y="74"/>
                    <a:pt x="231" y="57"/>
                    <a:pt x="249" y="46"/>
                  </a:cubicBezTo>
                  <a:cubicBezTo>
                    <a:pt x="254" y="39"/>
                    <a:pt x="257" y="36"/>
                    <a:pt x="261" y="28"/>
                  </a:cubicBezTo>
                  <a:cubicBezTo>
                    <a:pt x="262" y="19"/>
                    <a:pt x="263" y="3"/>
                    <a:pt x="253" y="0"/>
                  </a:cubicBezTo>
                </a:path>
              </a:pathLst>
            </a:custGeom>
            <a:noFill/>
            <a:ln w="9525" cap="flat" cmpd="sng">
              <a:pattFill prst="pct60">
                <a:fgClr>
                  <a:srgbClr val="990000"/>
                </a:fgClr>
                <a:bgClr>
                  <a:srgbClr val="FFFF00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grpSp>
          <p:nvGrpSpPr>
            <p:cNvPr id="69750" name="Group 193"/>
            <p:cNvGrpSpPr>
              <a:grpSpLocks/>
            </p:cNvGrpSpPr>
            <p:nvPr/>
          </p:nvGrpSpPr>
          <p:grpSpPr bwMode="auto">
            <a:xfrm>
              <a:off x="589" y="3748"/>
              <a:ext cx="114" cy="132"/>
              <a:chOff x="1633" y="2251"/>
              <a:chExt cx="114" cy="132"/>
            </a:xfrm>
          </p:grpSpPr>
          <p:sp>
            <p:nvSpPr>
              <p:cNvPr id="69751" name="AutoShape 194"/>
              <p:cNvSpPr>
                <a:spLocks noChangeArrowheads="1"/>
              </p:cNvSpPr>
              <p:nvPr/>
            </p:nvSpPr>
            <p:spPr bwMode="auto">
              <a:xfrm>
                <a:off x="1663" y="2315"/>
                <a:ext cx="45" cy="68"/>
              </a:xfrm>
              <a:prstGeom prst="cube">
                <a:avLst>
                  <a:gd name="adj" fmla="val 25000"/>
                </a:avLst>
              </a:prstGeom>
              <a:solidFill>
                <a:schemeClr val="tx1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69752" name="Group 195"/>
              <p:cNvGrpSpPr>
                <a:grpSpLocks/>
              </p:cNvGrpSpPr>
              <p:nvPr/>
            </p:nvGrpSpPr>
            <p:grpSpPr bwMode="auto">
              <a:xfrm>
                <a:off x="1633" y="2251"/>
                <a:ext cx="114" cy="91"/>
                <a:chOff x="2222" y="2727"/>
                <a:chExt cx="114" cy="91"/>
              </a:xfrm>
            </p:grpSpPr>
            <p:sp>
              <p:nvSpPr>
                <p:cNvPr id="69753" name="AutoShape 196"/>
                <p:cNvSpPr>
                  <a:spLocks noChangeArrowheads="1"/>
                </p:cNvSpPr>
                <p:nvPr/>
              </p:nvSpPr>
              <p:spPr bwMode="auto">
                <a:xfrm>
                  <a:off x="2222" y="2727"/>
                  <a:ext cx="114" cy="91"/>
                </a:xfrm>
                <a:prstGeom prst="cube">
                  <a:avLst>
                    <a:gd name="adj" fmla="val 32968"/>
                  </a:avLst>
                </a:prstGeom>
                <a:solidFill>
                  <a:srgbClr val="FFFF66">
                    <a:alpha val="2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69754" name="AutoShape 19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277" y="2759"/>
                  <a:ext cx="89" cy="29"/>
                </a:xfrm>
                <a:prstGeom prst="parallelogram">
                  <a:avLst>
                    <a:gd name="adj" fmla="val 89213"/>
                  </a:avLst>
                </a:prstGeom>
                <a:solidFill>
                  <a:srgbClr val="FFFF66">
                    <a:alpha val="20000"/>
                  </a:srgb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395" name="394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68660"/>
            <a:ext cx="6459537" cy="701315"/>
          </a:xfrm>
        </p:spPr>
        <p:txBody>
          <a:bodyPr/>
          <a:lstStyle/>
          <a:p>
            <a:pPr eaLnBrk="1" hangingPunct="1">
              <a:defRPr/>
            </a:pPr>
            <a:r>
              <a:rPr lang="es-ES" kern="1200" dirty="0" smtClean="0"/>
              <a:t>Los retos de la migración/renovación de líneas en servicio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462213" y="3389313"/>
            <a:ext cx="6357937" cy="2895600"/>
          </a:xfrm>
          <a:prstGeom prst="rect">
            <a:avLst/>
          </a:prstGeom>
          <a:solidFill>
            <a:srgbClr val="D1E8FF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endParaRPr lang="es-ES" sz="1400" b="0" i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462213" y="1531938"/>
            <a:ext cx="6357937" cy="1752600"/>
          </a:xfrm>
          <a:prstGeom prst="rect">
            <a:avLst/>
          </a:prstGeom>
          <a:solidFill>
            <a:srgbClr val="D1E8FF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endParaRPr lang="es-ES" sz="1400" b="0" i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16200" y="1697038"/>
            <a:ext cx="3502069" cy="33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eaLnBrk="0" hangingPunct="0">
              <a:lnSpc>
                <a:spcPts val="24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" sz="1800" i="0" dirty="0" smtClean="0"/>
              <a:t>Principales problemas a </a:t>
            </a:r>
            <a:r>
              <a:rPr lang="es-ES" sz="1800" i="0" dirty="0"/>
              <a:t>evitar: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616200" y="2178050"/>
            <a:ext cx="62769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1800" b="0" i="0" dirty="0"/>
              <a:t>Interrupción o </a:t>
            </a:r>
            <a:r>
              <a:rPr lang="es-ES" sz="1800" b="0" i="0" dirty="0" smtClean="0"/>
              <a:t>perturbación significativa </a:t>
            </a:r>
            <a:r>
              <a:rPr lang="es-ES" sz="1800" b="0" i="0" dirty="0"/>
              <a:t>del servicio</a:t>
            </a:r>
          </a:p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1800" b="0" i="0" dirty="0"/>
              <a:t>Influencia del nuevo sistema sobre el existente durante las fases de instalación y pruebas</a:t>
            </a:r>
          </a:p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endParaRPr lang="es-ES" sz="1800" b="0" i="0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43175" y="3419475"/>
            <a:ext cx="62769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24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" sz="1800" i="0" dirty="0" err="1"/>
              <a:t>Trainguard</a:t>
            </a:r>
            <a:r>
              <a:rPr lang="es-ES" sz="1800" i="0" dirty="0"/>
              <a:t> MT </a:t>
            </a:r>
            <a:r>
              <a:rPr lang="es-ES" sz="1800" i="0" dirty="0" smtClean="0"/>
              <a:t>CBTC es </a:t>
            </a:r>
            <a:r>
              <a:rPr lang="es-ES" sz="1800" i="0" dirty="0"/>
              <a:t>particularmente adaptable a este tipo de desafíos: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543175" y="4292600"/>
            <a:ext cx="649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1800" b="0" i="0" dirty="0"/>
              <a:t>Se diseña como un sistema en paralelo (</a:t>
            </a:r>
            <a:r>
              <a:rPr lang="es-ES" sz="1800" b="0" i="0" dirty="0" err="1"/>
              <a:t>overlay</a:t>
            </a:r>
            <a:r>
              <a:rPr lang="es-ES" sz="1800" b="0" i="0" dirty="0"/>
              <a:t> </a:t>
            </a:r>
            <a:r>
              <a:rPr lang="es-ES" sz="1800" b="0" i="0" dirty="0" err="1"/>
              <a:t>system</a:t>
            </a:r>
            <a:r>
              <a:rPr lang="es-ES" sz="1800" b="0" i="0" dirty="0"/>
              <a:t>)</a:t>
            </a:r>
          </a:p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1800" b="0" i="0" dirty="0"/>
              <a:t>Se puede operar en paralelo al </a:t>
            </a:r>
            <a:r>
              <a:rPr lang="es-ES" sz="1800" b="0" i="0" dirty="0" smtClean="0"/>
              <a:t>ATC </a:t>
            </a:r>
            <a:r>
              <a:rPr lang="es-ES" sz="1800" b="0" i="0" dirty="0"/>
              <a:t>existente</a:t>
            </a:r>
          </a:p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1800" b="0" i="0" dirty="0"/>
              <a:t>Se reduce </a:t>
            </a:r>
            <a:r>
              <a:rPr lang="es-ES" sz="1800" b="0" i="0" dirty="0" smtClean="0"/>
              <a:t>al mínimo el </a:t>
            </a:r>
            <a:r>
              <a:rPr lang="es-ES" sz="1800" b="0" i="0" dirty="0"/>
              <a:t>equipamiento en </a:t>
            </a:r>
            <a:r>
              <a:rPr lang="es-ES" sz="1800" b="0" i="0" dirty="0" smtClean="0"/>
              <a:t>vía</a:t>
            </a:r>
            <a:endParaRPr lang="es-ES" sz="1800" b="0" i="0" dirty="0"/>
          </a:p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1800" b="0" i="0" dirty="0"/>
              <a:t>La instalación es muy sencilla y poco disruptiva </a:t>
            </a:r>
          </a:p>
          <a:p>
            <a:pPr marL="193675" indent="-193675" eaLnBrk="0" hangingPunct="0">
              <a:lnSpc>
                <a:spcPts val="2100"/>
              </a:lnSpc>
              <a:spcBef>
                <a:spcPts val="2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Char char="§"/>
            </a:pPr>
            <a:r>
              <a:rPr lang="es-ES" sz="1800" b="0" i="0" dirty="0"/>
              <a:t>Posibilita la operación mixta </a:t>
            </a:r>
            <a:r>
              <a:rPr lang="es-ES" sz="1800" b="0" i="0" dirty="0" smtClean="0"/>
              <a:t>facilitando la fase de transición</a:t>
            </a:r>
            <a:endParaRPr lang="es-ES" sz="1800" b="0" i="0" dirty="0"/>
          </a:p>
        </p:txBody>
      </p:sp>
      <p:pic>
        <p:nvPicPr>
          <p:cNvPr id="49161" name="Picture 4" descr="newY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554163"/>
            <a:ext cx="200025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70659" name="Line 356"/>
          <p:cNvSpPr>
            <a:spLocks noChangeShapeType="1"/>
          </p:cNvSpPr>
          <p:nvPr/>
        </p:nvSpPr>
        <p:spPr bwMode="auto">
          <a:xfrm flipH="1">
            <a:off x="2698750" y="5116513"/>
            <a:ext cx="781050" cy="12287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60" name="Line 3"/>
          <p:cNvSpPr>
            <a:spLocks noChangeShapeType="1"/>
          </p:cNvSpPr>
          <p:nvPr/>
        </p:nvSpPr>
        <p:spPr bwMode="auto">
          <a:xfrm>
            <a:off x="503238" y="5121275"/>
            <a:ext cx="66611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863600" y="4005263"/>
            <a:ext cx="179388" cy="1979612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62" name="AutoShape 10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63" name="AutoShape 11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64" name="AutoShape 12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65" name="AutoShape 1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66" name="AutoShape 14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67" name="AutoShape 15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68" name="AutoShape 16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69" name="AutoShape 17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70" name="AutoShape 18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71" name="AutoShape 19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72" name="AutoShape 20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73" name="AutoShape 21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74" name="AutoShape 22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75" name="AutoShape 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0676" name="Group 24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70940" name="AutoShape 25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1" name="AutoShape 26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2" name="AutoShape 27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3" name="AutoShape 28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4" name="AutoShape 29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5" name="AutoShape 30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6" name="AutoShape 31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7" name="AutoShape 32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8" name="AutoShape 33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49" name="AutoShape 34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0" name="AutoShape 35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1" name="AutoShape 36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2" name="AutoShape 37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3" name="AutoShape 38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4" name="AutoShape 39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5" name="AutoShape 40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6" name="AutoShape 41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7" name="AutoShape 42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8" name="AutoShape 43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59" name="AutoShape 44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60" name="AutoShape 45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61" name="AutoShape 46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62" name="AutoShape 47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63" name="AutoShape 48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64" name="AutoShape 49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65" name="AutoShape 50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966" name="Line 51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967" name="Line 52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968" name="Line 53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969" name="Line 54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0677" name="Line 5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78" name="Line 56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79" name="Line 88"/>
          <p:cNvSpPr>
            <a:spLocks noChangeShapeType="1"/>
          </p:cNvSpPr>
          <p:nvPr/>
        </p:nvSpPr>
        <p:spPr bwMode="auto">
          <a:xfrm>
            <a:off x="287338" y="6129338"/>
            <a:ext cx="8353425" cy="0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0" name="Freeform 8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1" name="Freeform 90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2" name="Freeform 9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3" name="Freeform 92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4" name="Freeform 93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5" name="Freeform 94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6" name="Freeform 95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87" name="Freeform 96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0688" name="Group 97"/>
          <p:cNvGrpSpPr>
            <a:grpSpLocks/>
          </p:cNvGrpSpPr>
          <p:nvPr/>
        </p:nvGrpSpPr>
        <p:grpSpPr bwMode="auto">
          <a:xfrm>
            <a:off x="755650" y="5949950"/>
            <a:ext cx="180975" cy="209550"/>
            <a:chOff x="1633" y="2251"/>
            <a:chExt cx="114" cy="132"/>
          </a:xfrm>
        </p:grpSpPr>
        <p:sp>
          <p:nvSpPr>
            <p:cNvPr id="70936" name="AutoShape 98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937" name="Group 99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0938" name="AutoShape 100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939" name="AutoShape 101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0689" name="AutoShape 198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690" name="Freeform 199"/>
          <p:cNvSpPr>
            <a:spLocks/>
          </p:cNvSpPr>
          <p:nvPr/>
        </p:nvSpPr>
        <p:spPr bwMode="auto">
          <a:xfrm rot="10800000">
            <a:off x="4572000" y="4724400"/>
            <a:ext cx="474663" cy="153988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pattFill prst="pct60">
              <a:fgClr>
                <a:srgbClr val="003366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0691" name="Group 200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70932" name="AutoShape 201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933" name="Group 202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70934" name="AutoShape 203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935" name="AutoShape 204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0692" name="Line 205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93" name="Freeform 206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94" name="Freeform 207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95" name="Freeform 208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96" name="Freeform 209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97" name="Freeform 210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98" name="Freeform 211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699" name="Freeform 212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700" name="Freeform 213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701" name="Line 214"/>
          <p:cNvSpPr>
            <a:spLocks noChangeShapeType="1"/>
          </p:cNvSpPr>
          <p:nvPr/>
        </p:nvSpPr>
        <p:spPr bwMode="auto">
          <a:xfrm flipH="1" flipV="1">
            <a:off x="1908175" y="4005263"/>
            <a:ext cx="250825" cy="900112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702" name="Line 215"/>
          <p:cNvSpPr>
            <a:spLocks noChangeShapeType="1"/>
          </p:cNvSpPr>
          <p:nvPr/>
        </p:nvSpPr>
        <p:spPr bwMode="auto">
          <a:xfrm flipH="1" flipV="1">
            <a:off x="2159000" y="4905375"/>
            <a:ext cx="2341563" cy="0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0703" name="Group 216"/>
          <p:cNvGrpSpPr>
            <a:grpSpLocks/>
          </p:cNvGrpSpPr>
          <p:nvPr/>
        </p:nvGrpSpPr>
        <p:grpSpPr bwMode="auto">
          <a:xfrm rot="5400000">
            <a:off x="2781300" y="5543550"/>
            <a:ext cx="315913" cy="982663"/>
            <a:chOff x="3671" y="1677"/>
            <a:chExt cx="222" cy="688"/>
          </a:xfrm>
        </p:grpSpPr>
        <p:sp>
          <p:nvSpPr>
            <p:cNvPr id="70925" name="Line 217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6" name="Rectangle 218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7" name="Rectangle 219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8" name="Freeform 220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9" name="Freeform 221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30" name="Oval 222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31" name="Oval 223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0704" name="Group 224"/>
          <p:cNvGrpSpPr>
            <a:grpSpLocks/>
          </p:cNvGrpSpPr>
          <p:nvPr/>
        </p:nvGrpSpPr>
        <p:grpSpPr bwMode="auto">
          <a:xfrm rot="-5400000">
            <a:off x="7785100" y="4679950"/>
            <a:ext cx="315913" cy="982663"/>
            <a:chOff x="3671" y="1677"/>
            <a:chExt cx="222" cy="688"/>
          </a:xfrm>
        </p:grpSpPr>
        <p:sp>
          <p:nvSpPr>
            <p:cNvPr id="70918" name="Line 225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19" name="Rectangle 226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0" name="Rectangle 227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1" name="Freeform 228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2" name="Freeform 229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3" name="Oval 230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24" name="Oval 231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0705" name="Group 232"/>
          <p:cNvGrpSpPr>
            <a:grpSpLocks/>
          </p:cNvGrpSpPr>
          <p:nvPr/>
        </p:nvGrpSpPr>
        <p:grpSpPr bwMode="auto">
          <a:xfrm rot="-6741833">
            <a:off x="8253413" y="3024188"/>
            <a:ext cx="315912" cy="982662"/>
            <a:chOff x="3671" y="1677"/>
            <a:chExt cx="222" cy="688"/>
          </a:xfrm>
        </p:grpSpPr>
        <p:sp>
          <p:nvSpPr>
            <p:cNvPr id="70911" name="Line 233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12" name="Rectangle 234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13" name="Rectangle 235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14" name="Freeform 236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15" name="Freeform 237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16" name="Oval 238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917" name="Oval 239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0706" name="Group 241"/>
          <p:cNvGrpSpPr>
            <a:grpSpLocks/>
          </p:cNvGrpSpPr>
          <p:nvPr/>
        </p:nvGrpSpPr>
        <p:grpSpPr bwMode="auto">
          <a:xfrm rot="5400000">
            <a:off x="2502694" y="5930106"/>
            <a:ext cx="142875" cy="252413"/>
            <a:chOff x="2449" y="3294"/>
            <a:chExt cx="136" cy="233"/>
          </a:xfrm>
        </p:grpSpPr>
        <p:sp>
          <p:nvSpPr>
            <p:cNvPr id="70907" name="AutoShape 242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908" name="Group 243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70909" name="AutoShape 244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910" name="AutoShape 245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0707" name="Group 246"/>
          <p:cNvGrpSpPr>
            <a:grpSpLocks/>
          </p:cNvGrpSpPr>
          <p:nvPr/>
        </p:nvGrpSpPr>
        <p:grpSpPr bwMode="auto">
          <a:xfrm rot="-5400000">
            <a:off x="8227219" y="4995069"/>
            <a:ext cx="142875" cy="252413"/>
            <a:chOff x="2449" y="3294"/>
            <a:chExt cx="136" cy="233"/>
          </a:xfrm>
        </p:grpSpPr>
        <p:sp>
          <p:nvSpPr>
            <p:cNvPr id="70903" name="AutoShape 247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904" name="Group 248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70905" name="AutoShape 249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906" name="AutoShape 250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0708" name="Group 251"/>
          <p:cNvGrpSpPr>
            <a:grpSpLocks/>
          </p:cNvGrpSpPr>
          <p:nvPr/>
        </p:nvGrpSpPr>
        <p:grpSpPr bwMode="auto">
          <a:xfrm rot="-6691578">
            <a:off x="8659019" y="3194844"/>
            <a:ext cx="142875" cy="252413"/>
            <a:chOff x="2449" y="3294"/>
            <a:chExt cx="136" cy="233"/>
          </a:xfrm>
        </p:grpSpPr>
        <p:sp>
          <p:nvSpPr>
            <p:cNvPr id="70899" name="AutoShape 252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900" name="Group 253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70901" name="AutoShape 254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902" name="AutoShape 255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0709" name="Line 349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710" name="Line 357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711" name="AutoShape 361"/>
          <p:cNvSpPr>
            <a:spLocks noChangeArrowheads="1"/>
          </p:cNvSpPr>
          <p:nvPr/>
        </p:nvSpPr>
        <p:spPr bwMode="auto">
          <a:xfrm flipH="1">
            <a:off x="8316913" y="1484313"/>
            <a:ext cx="560387" cy="881062"/>
          </a:xfrm>
          <a:prstGeom prst="moon">
            <a:avLst>
              <a:gd name="adj" fmla="val 56782"/>
            </a:avLst>
          </a:prstGeom>
          <a:solidFill>
            <a:srgbClr val="8187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0712" name="Group 363"/>
          <p:cNvGrpSpPr>
            <a:grpSpLocks/>
          </p:cNvGrpSpPr>
          <p:nvPr/>
        </p:nvGrpSpPr>
        <p:grpSpPr bwMode="auto">
          <a:xfrm>
            <a:off x="2087563" y="4400550"/>
            <a:ext cx="1331912" cy="752475"/>
            <a:chOff x="4320" y="1968"/>
            <a:chExt cx="1241" cy="526"/>
          </a:xfrm>
        </p:grpSpPr>
        <p:sp>
          <p:nvSpPr>
            <p:cNvPr id="70887" name="Freeform 364"/>
            <p:cNvSpPr>
              <a:spLocks/>
            </p:cNvSpPr>
            <p:nvPr/>
          </p:nvSpPr>
          <p:spPr bwMode="auto">
            <a:xfrm>
              <a:off x="4320" y="1968"/>
              <a:ext cx="931" cy="447"/>
            </a:xfrm>
            <a:custGeom>
              <a:avLst/>
              <a:gdLst>
                <a:gd name="T0" fmla="*/ 0 w 1440"/>
                <a:gd name="T1" fmla="*/ 0 h 816"/>
                <a:gd name="T2" fmla="*/ 52 w 1440"/>
                <a:gd name="T3" fmla="*/ 32 h 816"/>
                <a:gd name="T4" fmla="*/ 129 w 1440"/>
                <a:gd name="T5" fmla="*/ 39 h 816"/>
                <a:gd name="T6" fmla="*/ 195 w 1440"/>
                <a:gd name="T7" fmla="*/ 79 h 816"/>
                <a:gd name="T8" fmla="*/ 299 w 1440"/>
                <a:gd name="T9" fmla="*/ 87 h 816"/>
                <a:gd name="T10" fmla="*/ 350 w 1440"/>
                <a:gd name="T11" fmla="*/ 118 h 816"/>
                <a:gd name="T12" fmla="*/ 389 w 1440"/>
                <a:gd name="T13" fmla="*/ 134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0"/>
                <a:gd name="T22" fmla="*/ 0 h 816"/>
                <a:gd name="T23" fmla="*/ 1440 w 1440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0" h="816">
                  <a:moveTo>
                    <a:pt x="0" y="0"/>
                  </a:moveTo>
                  <a:cubicBezTo>
                    <a:pt x="56" y="76"/>
                    <a:pt x="112" y="152"/>
                    <a:pt x="192" y="192"/>
                  </a:cubicBezTo>
                  <a:cubicBezTo>
                    <a:pt x="272" y="232"/>
                    <a:pt x="392" y="192"/>
                    <a:pt x="480" y="240"/>
                  </a:cubicBezTo>
                  <a:cubicBezTo>
                    <a:pt x="568" y="288"/>
                    <a:pt x="616" y="432"/>
                    <a:pt x="720" y="480"/>
                  </a:cubicBezTo>
                  <a:cubicBezTo>
                    <a:pt x="824" y="528"/>
                    <a:pt x="1008" y="488"/>
                    <a:pt x="1104" y="528"/>
                  </a:cubicBezTo>
                  <a:cubicBezTo>
                    <a:pt x="1200" y="568"/>
                    <a:pt x="1240" y="672"/>
                    <a:pt x="1296" y="720"/>
                  </a:cubicBezTo>
                  <a:cubicBezTo>
                    <a:pt x="1352" y="768"/>
                    <a:pt x="1408" y="792"/>
                    <a:pt x="1440" y="81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88" name="Oval 365"/>
            <p:cNvSpPr>
              <a:spLocks noChangeArrowheads="1"/>
            </p:cNvSpPr>
            <p:nvPr/>
          </p:nvSpPr>
          <p:spPr bwMode="auto">
            <a:xfrm>
              <a:off x="5468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89" name="Oval 366"/>
            <p:cNvSpPr>
              <a:spLocks noChangeArrowheads="1"/>
            </p:cNvSpPr>
            <p:nvPr/>
          </p:nvSpPr>
          <p:spPr bwMode="auto">
            <a:xfrm>
              <a:off x="5453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0" name="AutoShape 367"/>
            <p:cNvSpPr>
              <a:spLocks noChangeArrowheads="1"/>
            </p:cNvSpPr>
            <p:nvPr/>
          </p:nvSpPr>
          <p:spPr bwMode="auto">
            <a:xfrm rot="-5400000">
              <a:off x="5207" y="2144"/>
              <a:ext cx="368" cy="27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1" name="Oval 368"/>
            <p:cNvSpPr>
              <a:spLocks noChangeArrowheads="1"/>
            </p:cNvSpPr>
            <p:nvPr/>
          </p:nvSpPr>
          <p:spPr bwMode="auto">
            <a:xfrm>
              <a:off x="5236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2" name="Oval 369"/>
            <p:cNvSpPr>
              <a:spLocks noChangeArrowheads="1"/>
            </p:cNvSpPr>
            <p:nvPr/>
          </p:nvSpPr>
          <p:spPr bwMode="auto">
            <a:xfrm>
              <a:off x="5220" y="2074"/>
              <a:ext cx="93" cy="4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3" name="Freeform 370"/>
            <p:cNvSpPr>
              <a:spLocks/>
            </p:cNvSpPr>
            <p:nvPr/>
          </p:nvSpPr>
          <p:spPr bwMode="auto">
            <a:xfrm>
              <a:off x="5375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4" name="Freeform 371"/>
            <p:cNvSpPr>
              <a:spLocks/>
            </p:cNvSpPr>
            <p:nvPr/>
          </p:nvSpPr>
          <p:spPr bwMode="auto">
            <a:xfrm>
              <a:off x="5406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5" name="Freeform 372"/>
            <p:cNvSpPr>
              <a:spLocks/>
            </p:cNvSpPr>
            <p:nvPr/>
          </p:nvSpPr>
          <p:spPr bwMode="auto">
            <a:xfrm>
              <a:off x="5437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6" name="Freeform 373"/>
            <p:cNvSpPr>
              <a:spLocks/>
            </p:cNvSpPr>
            <p:nvPr/>
          </p:nvSpPr>
          <p:spPr bwMode="auto">
            <a:xfrm>
              <a:off x="5468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7" name="Freeform 374"/>
            <p:cNvSpPr>
              <a:spLocks/>
            </p:cNvSpPr>
            <p:nvPr/>
          </p:nvSpPr>
          <p:spPr bwMode="auto">
            <a:xfrm>
              <a:off x="5313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898" name="Freeform 375"/>
            <p:cNvSpPr>
              <a:spLocks/>
            </p:cNvSpPr>
            <p:nvPr/>
          </p:nvSpPr>
          <p:spPr bwMode="auto">
            <a:xfrm>
              <a:off x="5344" y="2100"/>
              <a:ext cx="32" cy="368"/>
            </a:xfrm>
            <a:custGeom>
              <a:avLst/>
              <a:gdLst>
                <a:gd name="T0" fmla="*/ 0 w 50"/>
                <a:gd name="T1" fmla="*/ 0 h 672"/>
                <a:gd name="T2" fmla="*/ 13 w 50"/>
                <a:gd name="T3" fmla="*/ 55 h 672"/>
                <a:gd name="T4" fmla="*/ 0 w 50"/>
                <a:gd name="T5" fmla="*/ 111 h 672"/>
                <a:gd name="T6" fmla="*/ 0 60000 65536"/>
                <a:gd name="T7" fmla="*/ 0 60000 65536"/>
                <a:gd name="T8" fmla="*/ 0 60000 65536"/>
                <a:gd name="T9" fmla="*/ 0 w 50"/>
                <a:gd name="T10" fmla="*/ 0 h 672"/>
                <a:gd name="T11" fmla="*/ 50 w 5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72">
                  <a:moveTo>
                    <a:pt x="0" y="0"/>
                  </a:moveTo>
                  <a:cubicBezTo>
                    <a:pt x="24" y="112"/>
                    <a:pt x="46" y="118"/>
                    <a:pt x="48" y="336"/>
                  </a:cubicBezTo>
                  <a:cubicBezTo>
                    <a:pt x="50" y="554"/>
                    <a:pt x="24" y="560"/>
                    <a:pt x="0" y="67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70713" name="Picture 362" descr="PE02002_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692275" y="4149725"/>
            <a:ext cx="9493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14" name="Line 377"/>
          <p:cNvSpPr>
            <a:spLocks noChangeShapeType="1"/>
          </p:cNvSpPr>
          <p:nvPr/>
        </p:nvSpPr>
        <p:spPr bwMode="auto">
          <a:xfrm>
            <a:off x="4103688" y="4616450"/>
            <a:ext cx="180975" cy="730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0715" name="Group 378"/>
          <p:cNvGrpSpPr>
            <a:grpSpLocks/>
          </p:cNvGrpSpPr>
          <p:nvPr/>
        </p:nvGrpSpPr>
        <p:grpSpPr bwMode="auto">
          <a:xfrm>
            <a:off x="4248150" y="4616450"/>
            <a:ext cx="180975" cy="209550"/>
            <a:chOff x="1633" y="2251"/>
            <a:chExt cx="114" cy="132"/>
          </a:xfrm>
        </p:grpSpPr>
        <p:sp>
          <p:nvSpPr>
            <p:cNvPr id="70883" name="AutoShape 37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884" name="Group 38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0885" name="AutoShape 38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886" name="AutoShape 38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0716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468313" y="263525"/>
            <a:ext cx="8377237" cy="808038"/>
          </a:xfrm>
        </p:spPr>
        <p:txBody>
          <a:bodyPr/>
          <a:lstStyle/>
          <a:p>
            <a:r>
              <a:rPr lang="es-ES" smtClean="0"/>
              <a:t>Los pasos de la fase 1</a:t>
            </a:r>
            <a:br>
              <a:rPr lang="es-ES" smtClean="0"/>
            </a:br>
            <a:r>
              <a:rPr lang="es-ES" smtClean="0"/>
              <a:t>Cableado a los motores de aguja (cambiavías) y nuevas señales</a:t>
            </a:r>
          </a:p>
        </p:txBody>
      </p:sp>
      <p:grpSp>
        <p:nvGrpSpPr>
          <p:cNvPr id="70717" name="390 Grupo"/>
          <p:cNvGrpSpPr>
            <a:grpSpLocks/>
          </p:cNvGrpSpPr>
          <p:nvPr/>
        </p:nvGrpSpPr>
        <p:grpSpPr bwMode="auto">
          <a:xfrm>
            <a:off x="7164388" y="4610100"/>
            <a:ext cx="1431925" cy="511175"/>
            <a:chOff x="7164288" y="4610213"/>
            <a:chExt cx="1432067" cy="510975"/>
          </a:xfrm>
        </p:grpSpPr>
        <p:sp>
          <p:nvSpPr>
            <p:cNvPr id="70880" name="Line 349"/>
            <p:cNvSpPr>
              <a:spLocks noChangeShapeType="1"/>
            </p:cNvSpPr>
            <p:nvPr/>
          </p:nvSpPr>
          <p:spPr bwMode="auto">
            <a:xfrm flipV="1">
              <a:off x="7164288" y="4610214"/>
              <a:ext cx="576361" cy="51097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81" name="Line 348"/>
            <p:cNvSpPr>
              <a:spLocks noChangeShapeType="1"/>
            </p:cNvSpPr>
            <p:nvPr/>
          </p:nvSpPr>
          <p:spPr bwMode="auto">
            <a:xfrm>
              <a:off x="7737475" y="4610214"/>
              <a:ext cx="85176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82" name="Line 354"/>
            <p:cNvSpPr>
              <a:spLocks noChangeShapeType="1"/>
            </p:cNvSpPr>
            <p:nvPr/>
          </p:nvSpPr>
          <p:spPr bwMode="auto">
            <a:xfrm>
              <a:off x="8596355" y="4610213"/>
              <a:ext cx="0" cy="4422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0718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719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720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0721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</p:grpSpPr>
        <p:sp>
          <p:nvSpPr>
            <p:cNvPr id="70866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867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8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9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0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1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2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3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4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5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6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7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8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79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0722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</p:grpSpPr>
        <p:sp>
          <p:nvSpPr>
            <p:cNvPr id="70852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853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4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5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6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7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8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9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0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1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2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3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4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65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0723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0724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70838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839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0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1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2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3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4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5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6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7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8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49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0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51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0725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70824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825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26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27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28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29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0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1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2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3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4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5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6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37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0726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0727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70728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70819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820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0821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70822" name="Picture 304" descr="Reporting_ITC_2Trains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823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70729" name="Picture 306" descr="tastatur2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30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70731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70732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0733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70734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735" name="AutoShape 257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0736" name="Text Box 262"/>
          <p:cNvSpPr txBox="1">
            <a:spLocks noChangeArrowheads="1"/>
          </p:cNvSpPr>
          <p:nvPr/>
        </p:nvSpPr>
        <p:spPr bwMode="auto">
          <a:xfrm>
            <a:off x="4067175" y="2009775"/>
            <a:ext cx="18732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70737" name="Line 376"/>
          <p:cNvSpPr>
            <a:spLocks noChangeShapeType="1"/>
          </p:cNvSpPr>
          <p:nvPr/>
        </p:nvSpPr>
        <p:spPr bwMode="auto">
          <a:xfrm>
            <a:off x="4103688" y="3824288"/>
            <a:ext cx="0" cy="7921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0738" name="394 Grupo"/>
          <p:cNvGrpSpPr>
            <a:grpSpLocks/>
          </p:cNvGrpSpPr>
          <p:nvPr/>
        </p:nvGrpSpPr>
        <p:grpSpPr bwMode="auto">
          <a:xfrm>
            <a:off x="5040313" y="3136900"/>
            <a:ext cx="2936875" cy="946150"/>
            <a:chOff x="5040052" y="3137677"/>
            <a:chExt cx="2936382" cy="945588"/>
          </a:xfrm>
        </p:grpSpPr>
        <p:sp>
          <p:nvSpPr>
            <p:cNvPr id="70813" name="Line 349"/>
            <p:cNvSpPr>
              <a:spLocks noChangeShapeType="1"/>
            </p:cNvSpPr>
            <p:nvPr/>
          </p:nvSpPr>
          <p:spPr bwMode="auto">
            <a:xfrm>
              <a:off x="5040052" y="4077072"/>
              <a:ext cx="1258218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14" name="Line 349"/>
            <p:cNvSpPr>
              <a:spLocks noChangeShapeType="1"/>
            </p:cNvSpPr>
            <p:nvPr/>
          </p:nvSpPr>
          <p:spPr bwMode="auto">
            <a:xfrm flipH="1">
              <a:off x="6294437" y="3889879"/>
              <a:ext cx="438151" cy="19338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15" name="Line 349"/>
            <p:cNvSpPr>
              <a:spLocks noChangeShapeType="1"/>
            </p:cNvSpPr>
            <p:nvPr/>
          </p:nvSpPr>
          <p:spPr bwMode="auto">
            <a:xfrm flipV="1">
              <a:off x="6730912" y="3497717"/>
              <a:ext cx="381080" cy="39216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16" name="Line 349"/>
            <p:cNvSpPr>
              <a:spLocks noChangeShapeType="1"/>
            </p:cNvSpPr>
            <p:nvPr/>
          </p:nvSpPr>
          <p:spPr bwMode="auto">
            <a:xfrm flipH="1">
              <a:off x="7100391" y="3137677"/>
              <a:ext cx="844670" cy="360039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17" name="Line 354"/>
            <p:cNvSpPr>
              <a:spLocks noChangeShapeType="1"/>
            </p:cNvSpPr>
            <p:nvPr/>
          </p:nvSpPr>
          <p:spPr bwMode="auto">
            <a:xfrm>
              <a:off x="7933510" y="3146670"/>
              <a:ext cx="42924" cy="1023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818" name="Line 354"/>
            <p:cNvSpPr>
              <a:spLocks noChangeShapeType="1"/>
            </p:cNvSpPr>
            <p:nvPr/>
          </p:nvSpPr>
          <p:spPr bwMode="auto">
            <a:xfrm>
              <a:off x="5046663" y="3827463"/>
              <a:ext cx="0" cy="25580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0739" name="Line 356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0740" name="Line 355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0741" name="485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70773" name="Gruppieren 225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70806" name="Gerade Verbindung 93"/>
              <p:cNvCxnSpPr>
                <a:cxnSpLocks noChangeShapeType="1"/>
                <a:stCxn id="70812" idx="0"/>
              </p:cNvCxnSpPr>
              <p:nvPr>
                <p:custDataLst>
                  <p:tags r:id="rId3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07" name="Gerade Verbindung 94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08" name="Gerade Verbindung 96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09" name="Gerade Verbindung 98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10" name="Gerade Verbindung 99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0811" name="Flussdiagramm: Verbindungsstell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0812" name="Flussdiagramm: Verbindungsstelle 10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774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0799" name="Gerade Verbindung 93"/>
              <p:cNvCxnSpPr>
                <a:cxnSpLocks noChangeShapeType="1"/>
                <a:stCxn id="70805" idx="0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00" name="Gerade Verbindung 94"/>
              <p:cNvCxnSpPr>
                <a:cxnSpLocks noChangeShapeType="1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01" name="Gerade Verbindung 96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02" name="Gerade Verbindung 98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803" name="Gerade Verbindung 99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0804" name="Flussdiagramm: Verbindungsstelle 10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0805" name="Flussdiagramm: Verbindungsstelle 10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775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0792" name="Gerade Verbindung 93"/>
              <p:cNvCxnSpPr>
                <a:cxnSpLocks noChangeShapeType="1"/>
                <a:stCxn id="70798" idx="0"/>
              </p:cNvCxnSpPr>
              <p:nvPr>
                <p:custDataLst>
                  <p:tags r:id="rId20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93" name="Gerade Verbindung 94"/>
              <p:cNvCxnSpPr>
                <a:cxnSpLocks noChangeShapeType="1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94" name="Gerade Verbindung 96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95" name="Gerade Verbindung 98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96" name="Gerade Verbindung 99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0797" name="Flussdiagramm: Verbindungsstelle 10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0798" name="Flussdiagramm: Verbindungsstelle 10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776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0785" name="Gerade Verbindung 93"/>
              <p:cNvCxnSpPr>
                <a:cxnSpLocks noChangeShapeType="1"/>
                <a:stCxn id="70791" idx="0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86" name="Gerade Verbindung 94"/>
              <p:cNvCxnSpPr>
                <a:cxnSpLocks noChangeShapeType="1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87" name="Gerade Verbindung 96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88" name="Gerade Verbindung 98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89" name="Gerade Verbindung 99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0790" name="Flussdiagramm: Verbindungsstelle 10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0791" name="Flussdiagramm: Verbindungsstelle 10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777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70778" name="Gerade Verbindung 93"/>
              <p:cNvCxnSpPr>
                <a:cxnSpLocks noChangeShapeType="1"/>
                <a:stCxn id="70784" idx="0"/>
              </p:cNvCxnSpPr>
              <p:nvPr>
                <p:custDataLst>
                  <p:tags r:id="rId6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79" name="Gerade Verbindung 94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80" name="Gerade Verbindung 96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81" name="Gerade Verbindung 98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0782" name="Gerade Verbindung 99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0783" name="Flussdiagramm: Verbindungsstelle 10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0784" name="Flussdiagramm: Verbindungsstelle 10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0742" name="526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70768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769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770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771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0772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0743" name="Group 343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70764" name="AutoShape 34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765" name="Group 34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0766" name="AutoShape 34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767" name="AutoShape 34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0744" name="Group 335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70760" name="AutoShape 336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761" name="Group 337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0762" name="AutoShape 338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763" name="AutoShape 339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0745" name="Group 330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70756" name="AutoShape 331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757" name="Group 332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0758" name="AutoShape 333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759" name="AutoShape 334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0746" name="Group 350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70752" name="AutoShape 351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0753" name="Group 352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0754" name="AutoShape 353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0755" name="AutoShape 354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pic>
        <p:nvPicPr>
          <p:cNvPr id="70747" name="Picture 6" descr="RSTW_1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48" name="Text Box 224"/>
          <p:cNvSpPr txBox="1">
            <a:spLocks noChangeArrowheads="1"/>
          </p:cNvSpPr>
          <p:nvPr/>
        </p:nvSpPr>
        <p:spPr bwMode="auto">
          <a:xfrm>
            <a:off x="709613" y="2009775"/>
            <a:ext cx="1846262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IXL Relés + PA135</a:t>
            </a:r>
            <a:endParaRPr lang="en-US" sz="1600">
              <a:latin typeface="Vineta BT"/>
            </a:endParaRPr>
          </a:p>
        </p:txBody>
      </p:sp>
      <p:sp>
        <p:nvSpPr>
          <p:cNvPr id="70749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70750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70751" name="Picture 5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" name="313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71683" name="Line 356"/>
          <p:cNvSpPr>
            <a:spLocks noChangeShapeType="1"/>
          </p:cNvSpPr>
          <p:nvPr/>
        </p:nvSpPr>
        <p:spPr bwMode="auto">
          <a:xfrm flipH="1">
            <a:off x="2698750" y="5116513"/>
            <a:ext cx="781050" cy="12287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684" name="Line 3"/>
          <p:cNvSpPr>
            <a:spLocks noChangeShapeType="1"/>
          </p:cNvSpPr>
          <p:nvPr/>
        </p:nvSpPr>
        <p:spPr bwMode="auto">
          <a:xfrm>
            <a:off x="503238" y="5121275"/>
            <a:ext cx="66611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685" name="Line 4"/>
          <p:cNvSpPr>
            <a:spLocks noChangeShapeType="1"/>
          </p:cNvSpPr>
          <p:nvPr/>
        </p:nvSpPr>
        <p:spPr bwMode="auto">
          <a:xfrm flipV="1">
            <a:off x="863600" y="4005263"/>
            <a:ext cx="179388" cy="1979612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686" name="AutoShape 10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87" name="AutoShape 11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88" name="AutoShape 12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89" name="AutoShape 1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0" name="AutoShape 14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1" name="AutoShape 15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2" name="AutoShape 16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3" name="AutoShape 17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4" name="AutoShape 18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5" name="AutoShape 19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6" name="AutoShape 20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7" name="AutoShape 21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8" name="AutoShape 22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699" name="AutoShape 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1700" name="Group 24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72012" name="AutoShape 25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13" name="AutoShape 26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14" name="AutoShape 27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15" name="AutoShape 28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16" name="AutoShape 29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17" name="AutoShape 30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18" name="AutoShape 31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19" name="AutoShape 32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0" name="AutoShape 33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1" name="AutoShape 34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2" name="AutoShape 35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3" name="AutoShape 36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4" name="AutoShape 37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5" name="AutoShape 38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6" name="AutoShape 39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7" name="AutoShape 40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8" name="AutoShape 41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29" name="AutoShape 42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0" name="AutoShape 43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1" name="AutoShape 44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2" name="AutoShape 45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3" name="AutoShape 46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4" name="AutoShape 47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5" name="AutoShape 48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6" name="AutoShape 49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7" name="AutoShape 50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038" name="Line 51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39" name="Line 52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40" name="Line 53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41" name="Line 54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1701" name="Line 5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2" name="Line 56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3" name="Line 88"/>
          <p:cNvSpPr>
            <a:spLocks noChangeShapeType="1"/>
          </p:cNvSpPr>
          <p:nvPr/>
        </p:nvSpPr>
        <p:spPr bwMode="auto">
          <a:xfrm>
            <a:off x="287338" y="6129338"/>
            <a:ext cx="8353425" cy="0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4" name="Freeform 8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5" name="Freeform 90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6" name="Freeform 9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7" name="Freeform 92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8" name="Freeform 93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9" name="Freeform 94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10" name="Freeform 95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11" name="Freeform 96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1712" name="Group 97"/>
          <p:cNvGrpSpPr>
            <a:grpSpLocks/>
          </p:cNvGrpSpPr>
          <p:nvPr/>
        </p:nvGrpSpPr>
        <p:grpSpPr bwMode="auto">
          <a:xfrm>
            <a:off x="755650" y="5949950"/>
            <a:ext cx="180975" cy="209550"/>
            <a:chOff x="1633" y="2251"/>
            <a:chExt cx="114" cy="132"/>
          </a:xfrm>
        </p:grpSpPr>
        <p:sp>
          <p:nvSpPr>
            <p:cNvPr id="72008" name="AutoShape 98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009" name="Group 99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2010" name="AutoShape 100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011" name="AutoShape 101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1713" name="AutoShape 198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714" name="Freeform 199"/>
          <p:cNvSpPr>
            <a:spLocks/>
          </p:cNvSpPr>
          <p:nvPr/>
        </p:nvSpPr>
        <p:spPr bwMode="auto">
          <a:xfrm rot="10800000">
            <a:off x="4572000" y="4724400"/>
            <a:ext cx="474663" cy="153988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pattFill prst="pct60">
              <a:fgClr>
                <a:srgbClr val="003366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1715" name="Group 200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72004" name="AutoShape 201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005" name="Group 202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72006" name="AutoShape 203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007" name="AutoShape 204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1716" name="Line 205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17" name="Freeform 206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18" name="Freeform 207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19" name="Freeform 208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0" name="Freeform 209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1" name="Freeform 210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2" name="Freeform 211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3" name="Freeform 212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4" name="Freeform 213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5" name="Line 214"/>
          <p:cNvSpPr>
            <a:spLocks noChangeShapeType="1"/>
          </p:cNvSpPr>
          <p:nvPr/>
        </p:nvSpPr>
        <p:spPr bwMode="auto">
          <a:xfrm flipH="1" flipV="1">
            <a:off x="1908175" y="4005263"/>
            <a:ext cx="250825" cy="900112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6" name="Line 215"/>
          <p:cNvSpPr>
            <a:spLocks noChangeShapeType="1"/>
          </p:cNvSpPr>
          <p:nvPr/>
        </p:nvSpPr>
        <p:spPr bwMode="auto">
          <a:xfrm flipH="1" flipV="1">
            <a:off x="2159000" y="4905375"/>
            <a:ext cx="2341563" cy="0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1727" name="Group 216"/>
          <p:cNvGrpSpPr>
            <a:grpSpLocks/>
          </p:cNvGrpSpPr>
          <p:nvPr/>
        </p:nvGrpSpPr>
        <p:grpSpPr bwMode="auto">
          <a:xfrm rot="5400000">
            <a:off x="2781300" y="5543550"/>
            <a:ext cx="315913" cy="982663"/>
            <a:chOff x="3671" y="1677"/>
            <a:chExt cx="222" cy="688"/>
          </a:xfrm>
        </p:grpSpPr>
        <p:sp>
          <p:nvSpPr>
            <p:cNvPr id="71997" name="Line 217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8" name="Rectangle 218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9" name="Rectangle 219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000" name="Freeform 220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001" name="Freeform 221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002" name="Oval 222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003" name="Oval 223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728" name="Group 224"/>
          <p:cNvGrpSpPr>
            <a:grpSpLocks/>
          </p:cNvGrpSpPr>
          <p:nvPr/>
        </p:nvGrpSpPr>
        <p:grpSpPr bwMode="auto">
          <a:xfrm rot="-5400000">
            <a:off x="7785100" y="4679950"/>
            <a:ext cx="315913" cy="982663"/>
            <a:chOff x="3671" y="1677"/>
            <a:chExt cx="222" cy="688"/>
          </a:xfrm>
        </p:grpSpPr>
        <p:sp>
          <p:nvSpPr>
            <p:cNvPr id="71990" name="Line 225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1" name="Rectangle 226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2" name="Rectangle 227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3" name="Freeform 228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4" name="Freeform 229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5" name="Oval 230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96" name="Oval 231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729" name="Group 232"/>
          <p:cNvGrpSpPr>
            <a:grpSpLocks/>
          </p:cNvGrpSpPr>
          <p:nvPr/>
        </p:nvGrpSpPr>
        <p:grpSpPr bwMode="auto">
          <a:xfrm rot="-6741833">
            <a:off x="8253413" y="3024188"/>
            <a:ext cx="315912" cy="982662"/>
            <a:chOff x="3671" y="1677"/>
            <a:chExt cx="222" cy="688"/>
          </a:xfrm>
        </p:grpSpPr>
        <p:sp>
          <p:nvSpPr>
            <p:cNvPr id="71983" name="Line 233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84" name="Rectangle 234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85" name="Rectangle 235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86" name="Freeform 236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87" name="Freeform 237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88" name="Oval 238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89" name="Oval 239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730" name="Group 240"/>
          <p:cNvGrpSpPr>
            <a:grpSpLocks/>
          </p:cNvGrpSpPr>
          <p:nvPr/>
        </p:nvGrpSpPr>
        <p:grpSpPr bwMode="auto">
          <a:xfrm rot="5400000">
            <a:off x="2502694" y="5930106"/>
            <a:ext cx="142875" cy="252413"/>
            <a:chOff x="2449" y="3294"/>
            <a:chExt cx="136" cy="233"/>
          </a:xfrm>
        </p:grpSpPr>
        <p:sp>
          <p:nvSpPr>
            <p:cNvPr id="71979" name="AutoShape 24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980" name="Group 24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71981" name="AutoShape 24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982" name="AutoShape 24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31" name="Group 245"/>
          <p:cNvGrpSpPr>
            <a:grpSpLocks/>
          </p:cNvGrpSpPr>
          <p:nvPr/>
        </p:nvGrpSpPr>
        <p:grpSpPr bwMode="auto">
          <a:xfrm rot="-5400000">
            <a:off x="8227219" y="4995069"/>
            <a:ext cx="142875" cy="252413"/>
            <a:chOff x="2449" y="3294"/>
            <a:chExt cx="136" cy="233"/>
          </a:xfrm>
        </p:grpSpPr>
        <p:sp>
          <p:nvSpPr>
            <p:cNvPr id="71975" name="AutoShape 246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976" name="Group 247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71977" name="AutoShape 248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978" name="AutoShape 249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32" name="Group 250"/>
          <p:cNvGrpSpPr>
            <a:grpSpLocks/>
          </p:cNvGrpSpPr>
          <p:nvPr/>
        </p:nvGrpSpPr>
        <p:grpSpPr bwMode="auto">
          <a:xfrm rot="-6691578">
            <a:off x="8659019" y="3194844"/>
            <a:ext cx="142875" cy="252413"/>
            <a:chOff x="2449" y="3294"/>
            <a:chExt cx="136" cy="233"/>
          </a:xfrm>
        </p:grpSpPr>
        <p:sp>
          <p:nvSpPr>
            <p:cNvPr id="71971" name="AutoShape 25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972" name="Group 25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71973" name="AutoShape 25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974" name="AutoShape 25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1733" name="Rectangle 304"/>
          <p:cNvSpPr>
            <a:spLocks noChangeArrowheads="1"/>
          </p:cNvSpPr>
          <p:nvPr/>
        </p:nvSpPr>
        <p:spPr bwMode="auto">
          <a:xfrm>
            <a:off x="6985000" y="2384425"/>
            <a:ext cx="2160588" cy="3381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>
              <a:buClr>
                <a:srgbClr val="0099CC"/>
              </a:buClr>
              <a:buFont typeface="Wingdings" pitchFamily="2" charset="2"/>
              <a:buChar char="Ø"/>
            </a:pPr>
            <a:r>
              <a:rPr lang="fr-FR" sz="1600">
                <a:solidFill>
                  <a:srgbClr val="000000"/>
                </a:solidFill>
              </a:rPr>
              <a:t>Se dejan tapadas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1734" name="Line 348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35" name="Line 356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36" name="AutoShape 357"/>
          <p:cNvSpPr>
            <a:spLocks noChangeArrowheads="1"/>
          </p:cNvSpPr>
          <p:nvPr/>
        </p:nvSpPr>
        <p:spPr bwMode="auto">
          <a:xfrm flipH="1">
            <a:off x="8316913" y="1484313"/>
            <a:ext cx="560387" cy="881062"/>
          </a:xfrm>
          <a:prstGeom prst="moon">
            <a:avLst>
              <a:gd name="adj" fmla="val 56782"/>
            </a:avLst>
          </a:prstGeom>
          <a:solidFill>
            <a:srgbClr val="8187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1737" name="Picture 371" descr="PE02002_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547813" y="5589588"/>
            <a:ext cx="949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8" name="Line 373"/>
          <p:cNvSpPr>
            <a:spLocks noChangeShapeType="1"/>
          </p:cNvSpPr>
          <p:nvPr/>
        </p:nvSpPr>
        <p:spPr bwMode="auto">
          <a:xfrm>
            <a:off x="4103688" y="4616450"/>
            <a:ext cx="180975" cy="730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1739" name="Group 374"/>
          <p:cNvGrpSpPr>
            <a:grpSpLocks/>
          </p:cNvGrpSpPr>
          <p:nvPr/>
        </p:nvGrpSpPr>
        <p:grpSpPr bwMode="auto">
          <a:xfrm>
            <a:off x="4248150" y="4616450"/>
            <a:ext cx="180975" cy="209550"/>
            <a:chOff x="1633" y="2251"/>
            <a:chExt cx="114" cy="132"/>
          </a:xfrm>
        </p:grpSpPr>
        <p:sp>
          <p:nvSpPr>
            <p:cNvPr id="71967" name="AutoShape 375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968" name="Group 376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1969" name="AutoShape 377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970" name="AutoShape 378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40" name="Group 379"/>
          <p:cNvGrpSpPr>
            <a:grpSpLocks/>
          </p:cNvGrpSpPr>
          <p:nvPr/>
        </p:nvGrpSpPr>
        <p:grpSpPr bwMode="auto">
          <a:xfrm rot="5400000">
            <a:off x="2903538" y="5854700"/>
            <a:ext cx="365125" cy="987425"/>
            <a:chOff x="522" y="2543"/>
            <a:chExt cx="230" cy="622"/>
          </a:xfrm>
        </p:grpSpPr>
        <p:sp>
          <p:nvSpPr>
            <p:cNvPr id="71956" name="Rectangle 381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57" name="Rectangle 382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58" name="Freeform 383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59" name="Freeform 384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60" name="Oval 385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61" name="Oval 386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62" name="AutoShape 387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963" name="Group 388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1965" name="AutoShape 390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966" name="AutoShape 389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  <p:sp>
          <p:nvSpPr>
            <p:cNvPr id="71964" name="Line 380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741" name="Group 391"/>
          <p:cNvGrpSpPr>
            <a:grpSpLocks/>
          </p:cNvGrpSpPr>
          <p:nvPr/>
        </p:nvGrpSpPr>
        <p:grpSpPr bwMode="auto">
          <a:xfrm rot="-6671549">
            <a:off x="7620000" y="2973388"/>
            <a:ext cx="365125" cy="987425"/>
            <a:chOff x="522" y="2543"/>
            <a:chExt cx="230" cy="622"/>
          </a:xfrm>
        </p:grpSpPr>
        <p:sp>
          <p:nvSpPr>
            <p:cNvPr id="71945" name="Line 392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46" name="Rectangle 393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47" name="Rectangle 394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48" name="Freeform 395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49" name="Freeform 396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50" name="Oval 397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51" name="Oval 398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52" name="AutoShape 399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953" name="Group 400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1954" name="AutoShape 401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955" name="AutoShape 402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42" name="Group 417"/>
          <p:cNvGrpSpPr>
            <a:grpSpLocks/>
          </p:cNvGrpSpPr>
          <p:nvPr/>
        </p:nvGrpSpPr>
        <p:grpSpPr bwMode="auto">
          <a:xfrm rot="5400000">
            <a:off x="3203575" y="6057901"/>
            <a:ext cx="542925" cy="685800"/>
            <a:chOff x="2812" y="3702"/>
            <a:chExt cx="342" cy="432"/>
          </a:xfrm>
        </p:grpSpPr>
        <p:sp>
          <p:nvSpPr>
            <p:cNvPr id="71943" name="AutoShape 415"/>
            <p:cNvSpPr>
              <a:spLocks noChangeArrowheads="1"/>
            </p:cNvSpPr>
            <p:nvPr/>
          </p:nvSpPr>
          <p:spPr bwMode="auto">
            <a:xfrm>
              <a:off x="2812" y="3702"/>
              <a:ext cx="242" cy="345"/>
            </a:xfrm>
            <a:prstGeom prst="can">
              <a:avLst>
                <a:gd name="adj" fmla="val 3564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44" name="Line 416"/>
            <p:cNvSpPr>
              <a:spLocks noChangeShapeType="1"/>
            </p:cNvSpPr>
            <p:nvPr/>
          </p:nvSpPr>
          <p:spPr bwMode="auto">
            <a:xfrm>
              <a:off x="3154" y="3831"/>
              <a:ext cx="0" cy="30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1743" name="AutoShape 419"/>
          <p:cNvSpPr>
            <a:spLocks noChangeArrowheads="1"/>
          </p:cNvSpPr>
          <p:nvPr/>
        </p:nvSpPr>
        <p:spPr bwMode="auto">
          <a:xfrm rot="-5400000">
            <a:off x="7822406" y="4571207"/>
            <a:ext cx="384175" cy="547688"/>
          </a:xfrm>
          <a:prstGeom prst="can">
            <a:avLst>
              <a:gd name="adj" fmla="val 35641"/>
            </a:avLst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1744" name="Group 422"/>
          <p:cNvGrpSpPr>
            <a:grpSpLocks/>
          </p:cNvGrpSpPr>
          <p:nvPr/>
        </p:nvGrpSpPr>
        <p:grpSpPr bwMode="auto">
          <a:xfrm rot="-6825872">
            <a:off x="7127875" y="3249613"/>
            <a:ext cx="542925" cy="685800"/>
            <a:chOff x="2812" y="3702"/>
            <a:chExt cx="342" cy="432"/>
          </a:xfrm>
        </p:grpSpPr>
        <p:sp>
          <p:nvSpPr>
            <p:cNvPr id="71941" name="AutoShape 423"/>
            <p:cNvSpPr>
              <a:spLocks noChangeArrowheads="1"/>
            </p:cNvSpPr>
            <p:nvPr/>
          </p:nvSpPr>
          <p:spPr bwMode="auto">
            <a:xfrm>
              <a:off x="2812" y="3702"/>
              <a:ext cx="242" cy="345"/>
            </a:xfrm>
            <a:prstGeom prst="can">
              <a:avLst>
                <a:gd name="adj" fmla="val 3564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942" name="Line 424"/>
            <p:cNvSpPr>
              <a:spLocks noChangeShapeType="1"/>
            </p:cNvSpPr>
            <p:nvPr/>
          </p:nvSpPr>
          <p:spPr bwMode="auto">
            <a:xfrm>
              <a:off x="3154" y="3831"/>
              <a:ext cx="0" cy="30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1745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539750" y="263525"/>
            <a:ext cx="6696075" cy="808038"/>
          </a:xfrm>
        </p:spPr>
        <p:txBody>
          <a:bodyPr/>
          <a:lstStyle/>
          <a:p>
            <a:r>
              <a:rPr lang="en-US" smtClean="0"/>
              <a:t>Los pasos de la fase 1</a:t>
            </a:r>
            <a:br>
              <a:rPr lang="en-US" smtClean="0"/>
            </a:br>
            <a:r>
              <a:rPr lang="en-US" smtClean="0"/>
              <a:t>Instalación de las nuevas señales LED</a:t>
            </a:r>
          </a:p>
        </p:txBody>
      </p:sp>
      <p:sp>
        <p:nvSpPr>
          <p:cNvPr id="71746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747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748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1749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</p:grpSpPr>
        <p:sp>
          <p:nvSpPr>
            <p:cNvPr id="71927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1928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9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0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1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2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3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4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5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6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7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8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9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40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1750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</p:grpSpPr>
        <p:sp>
          <p:nvSpPr>
            <p:cNvPr id="71913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1914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5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6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7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8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9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0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1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2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3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4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5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6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1751" name="Freeform 88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2" name="Freeform 89"/>
          <p:cNvSpPr>
            <a:spLocks/>
          </p:cNvSpPr>
          <p:nvPr/>
        </p:nvSpPr>
        <p:spPr bwMode="auto">
          <a:xfrm>
            <a:off x="647700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3" name="Freeform 90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4" name="Freeform 91"/>
          <p:cNvSpPr>
            <a:spLocks/>
          </p:cNvSpPr>
          <p:nvPr/>
        </p:nvSpPr>
        <p:spPr bwMode="auto">
          <a:xfrm>
            <a:off x="782638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5" name="Freeform 92"/>
          <p:cNvSpPr>
            <a:spLocks/>
          </p:cNvSpPr>
          <p:nvPr/>
        </p:nvSpPr>
        <p:spPr bwMode="auto">
          <a:xfrm>
            <a:off x="927100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6" name="Freeform 93"/>
          <p:cNvSpPr>
            <a:spLocks/>
          </p:cNvSpPr>
          <p:nvPr/>
        </p:nvSpPr>
        <p:spPr bwMode="auto">
          <a:xfrm>
            <a:off x="1035050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7" name="Freeform 94"/>
          <p:cNvSpPr>
            <a:spLocks/>
          </p:cNvSpPr>
          <p:nvPr/>
        </p:nvSpPr>
        <p:spPr bwMode="auto">
          <a:xfrm>
            <a:off x="1035050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8" name="Freeform 95"/>
          <p:cNvSpPr>
            <a:spLocks/>
          </p:cNvSpPr>
          <p:nvPr/>
        </p:nvSpPr>
        <p:spPr bwMode="auto">
          <a:xfrm>
            <a:off x="1035050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9" name="Freeform 205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0" name="Freeform 206"/>
          <p:cNvSpPr>
            <a:spLocks/>
          </p:cNvSpPr>
          <p:nvPr/>
        </p:nvSpPr>
        <p:spPr bwMode="auto">
          <a:xfrm>
            <a:off x="1520825" y="3814763"/>
            <a:ext cx="385763" cy="193675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2147483647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2147483647 w 243"/>
              <a:gd name="T15" fmla="*/ 2147483647 h 122"/>
              <a:gd name="T16" fmla="*/ 2147483647 w 243"/>
              <a:gd name="T17" fmla="*/ 2147483647 h 122"/>
              <a:gd name="T18" fmla="*/ 0 w 243"/>
              <a:gd name="T19" fmla="*/ 0 h 1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"/>
              <a:gd name="T31" fmla="*/ 0 h 122"/>
              <a:gd name="T32" fmla="*/ 243 w 243"/>
              <a:gd name="T33" fmla="*/ 122 h 1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" h="122">
                <a:moveTo>
                  <a:pt x="243" y="122"/>
                </a:moveTo>
                <a:cubicBezTo>
                  <a:pt x="204" y="120"/>
                  <a:pt x="203" y="114"/>
                  <a:pt x="172" y="110"/>
                </a:cubicBezTo>
                <a:cubicBezTo>
                  <a:pt x="151" y="101"/>
                  <a:pt x="127" y="90"/>
                  <a:pt x="105" y="86"/>
                </a:cubicBezTo>
                <a:cubicBezTo>
                  <a:pt x="90" y="80"/>
                  <a:pt x="76" y="77"/>
                  <a:pt x="61" y="72"/>
                </a:cubicBezTo>
                <a:cubicBezTo>
                  <a:pt x="57" y="71"/>
                  <a:pt x="49" y="65"/>
                  <a:pt x="49" y="65"/>
                </a:cubicBezTo>
                <a:cubicBezTo>
                  <a:pt x="45" y="60"/>
                  <a:pt x="36" y="53"/>
                  <a:pt x="36" y="53"/>
                </a:cubicBezTo>
                <a:cubicBezTo>
                  <a:pt x="32" y="46"/>
                  <a:pt x="24" y="41"/>
                  <a:pt x="18" y="35"/>
                </a:cubicBezTo>
                <a:cubicBezTo>
                  <a:pt x="14" y="32"/>
                  <a:pt x="7" y="26"/>
                  <a:pt x="7" y="26"/>
                </a:cubicBezTo>
                <a:cubicBezTo>
                  <a:pt x="6" y="20"/>
                  <a:pt x="3" y="17"/>
                  <a:pt x="1" y="12"/>
                </a:cubicBezTo>
                <a:cubicBezTo>
                  <a:pt x="0" y="4"/>
                  <a:pt x="0" y="8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1" name="Freeform 207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2" name="Freeform 208"/>
          <p:cNvSpPr>
            <a:spLocks/>
          </p:cNvSpPr>
          <p:nvPr/>
        </p:nvSpPr>
        <p:spPr bwMode="auto">
          <a:xfrm>
            <a:off x="1655763" y="3824288"/>
            <a:ext cx="252412" cy="184150"/>
          </a:xfrm>
          <a:custGeom>
            <a:avLst/>
            <a:gdLst>
              <a:gd name="T0" fmla="*/ 2147483647 w 159"/>
              <a:gd name="T1" fmla="*/ 2147483647 h 116"/>
              <a:gd name="T2" fmla="*/ 2147483647 w 159"/>
              <a:gd name="T3" fmla="*/ 2147483647 h 116"/>
              <a:gd name="T4" fmla="*/ 2147483647 w 159"/>
              <a:gd name="T5" fmla="*/ 2147483647 h 116"/>
              <a:gd name="T6" fmla="*/ 2147483647 w 159"/>
              <a:gd name="T7" fmla="*/ 2147483647 h 116"/>
              <a:gd name="T8" fmla="*/ 2147483647 w 159"/>
              <a:gd name="T9" fmla="*/ 2147483647 h 116"/>
              <a:gd name="T10" fmla="*/ 2147483647 w 159"/>
              <a:gd name="T11" fmla="*/ 2147483647 h 116"/>
              <a:gd name="T12" fmla="*/ 2147483647 w 159"/>
              <a:gd name="T13" fmla="*/ 2147483647 h 116"/>
              <a:gd name="T14" fmla="*/ 0 w 159"/>
              <a:gd name="T15" fmla="*/ 0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116"/>
              <a:gd name="T26" fmla="*/ 159 w 159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116">
                <a:moveTo>
                  <a:pt x="159" y="116"/>
                </a:moveTo>
                <a:cubicBezTo>
                  <a:pt x="138" y="109"/>
                  <a:pt x="119" y="96"/>
                  <a:pt x="98" y="87"/>
                </a:cubicBezTo>
                <a:cubicBezTo>
                  <a:pt x="91" y="80"/>
                  <a:pt x="83" y="77"/>
                  <a:pt x="75" y="71"/>
                </a:cubicBezTo>
                <a:cubicBezTo>
                  <a:pt x="64" y="63"/>
                  <a:pt x="54" y="51"/>
                  <a:pt x="42" y="44"/>
                </a:cubicBezTo>
                <a:cubicBezTo>
                  <a:pt x="37" y="37"/>
                  <a:pt x="31" y="31"/>
                  <a:pt x="24" y="26"/>
                </a:cubicBezTo>
                <a:cubicBezTo>
                  <a:pt x="19" y="18"/>
                  <a:pt x="23" y="22"/>
                  <a:pt x="12" y="14"/>
                </a:cubicBezTo>
                <a:cubicBezTo>
                  <a:pt x="8" y="9"/>
                  <a:pt x="0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3" name="Freeform 209"/>
          <p:cNvSpPr>
            <a:spLocks/>
          </p:cNvSpPr>
          <p:nvPr/>
        </p:nvSpPr>
        <p:spPr bwMode="auto">
          <a:xfrm>
            <a:off x="1800225" y="3827463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14"/>
              <a:gd name="T23" fmla="*/ 70 w 7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14">
                <a:moveTo>
                  <a:pt x="70" y="114"/>
                </a:moveTo>
                <a:cubicBezTo>
                  <a:pt x="67" y="109"/>
                  <a:pt x="62" y="104"/>
                  <a:pt x="58" y="100"/>
                </a:cubicBezTo>
                <a:cubicBezTo>
                  <a:pt x="55" y="97"/>
                  <a:pt x="49" y="93"/>
                  <a:pt x="49" y="93"/>
                </a:cubicBezTo>
                <a:cubicBezTo>
                  <a:pt x="42" y="81"/>
                  <a:pt x="31" y="72"/>
                  <a:pt x="23" y="60"/>
                </a:cubicBezTo>
                <a:cubicBezTo>
                  <a:pt x="20" y="55"/>
                  <a:pt x="15" y="43"/>
                  <a:pt x="10" y="40"/>
                </a:cubicBezTo>
                <a:cubicBezTo>
                  <a:pt x="7" y="36"/>
                  <a:pt x="4" y="32"/>
                  <a:pt x="2" y="27"/>
                </a:cubicBezTo>
                <a:cubicBezTo>
                  <a:pt x="0" y="18"/>
                  <a:pt x="3" y="9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4" name="Freeform 210"/>
          <p:cNvSpPr>
            <a:spLocks/>
          </p:cNvSpPr>
          <p:nvPr/>
        </p:nvSpPr>
        <p:spPr bwMode="auto">
          <a:xfrm>
            <a:off x="1908175" y="3824288"/>
            <a:ext cx="36513" cy="188912"/>
          </a:xfrm>
          <a:custGeom>
            <a:avLst/>
            <a:gdLst>
              <a:gd name="T0" fmla="*/ 0 w 23"/>
              <a:gd name="T1" fmla="*/ 2147483647 h 119"/>
              <a:gd name="T2" fmla="*/ 2147483647 w 23"/>
              <a:gd name="T3" fmla="*/ 2147483647 h 119"/>
              <a:gd name="T4" fmla="*/ 2147483647 w 23"/>
              <a:gd name="T5" fmla="*/ 2147483647 h 119"/>
              <a:gd name="T6" fmla="*/ 2147483647 w 23"/>
              <a:gd name="T7" fmla="*/ 2147483647 h 119"/>
              <a:gd name="T8" fmla="*/ 2147483647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119"/>
                </a:moveTo>
                <a:cubicBezTo>
                  <a:pt x="1" y="103"/>
                  <a:pt x="0" y="92"/>
                  <a:pt x="5" y="78"/>
                </a:cubicBezTo>
                <a:cubicBezTo>
                  <a:pt x="6" y="68"/>
                  <a:pt x="8" y="59"/>
                  <a:pt x="11" y="50"/>
                </a:cubicBezTo>
                <a:cubicBezTo>
                  <a:pt x="12" y="39"/>
                  <a:pt x="13" y="38"/>
                  <a:pt x="17" y="29"/>
                </a:cubicBezTo>
                <a:cubicBezTo>
                  <a:pt x="20" y="14"/>
                  <a:pt x="23" y="21"/>
                  <a:pt x="2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5" name="Freeform 211"/>
          <p:cNvSpPr>
            <a:spLocks/>
          </p:cNvSpPr>
          <p:nvPr/>
        </p:nvSpPr>
        <p:spPr bwMode="auto">
          <a:xfrm>
            <a:off x="1908175" y="3814763"/>
            <a:ext cx="176213" cy="193675"/>
          </a:xfrm>
          <a:custGeom>
            <a:avLst/>
            <a:gdLst>
              <a:gd name="T0" fmla="*/ 0 w 111"/>
              <a:gd name="T1" fmla="*/ 2147483647 h 122"/>
              <a:gd name="T2" fmla="*/ 2147483647 w 111"/>
              <a:gd name="T3" fmla="*/ 2147483647 h 122"/>
              <a:gd name="T4" fmla="*/ 2147483647 w 111"/>
              <a:gd name="T5" fmla="*/ 2147483647 h 122"/>
              <a:gd name="T6" fmla="*/ 2147483647 w 111"/>
              <a:gd name="T7" fmla="*/ 2147483647 h 122"/>
              <a:gd name="T8" fmla="*/ 2147483647 w 111"/>
              <a:gd name="T9" fmla="*/ 2147483647 h 122"/>
              <a:gd name="T10" fmla="*/ 2147483647 w 111"/>
              <a:gd name="T11" fmla="*/ 2147483647 h 122"/>
              <a:gd name="T12" fmla="*/ 2147483647 w 111"/>
              <a:gd name="T13" fmla="*/ 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22"/>
              <a:gd name="T23" fmla="*/ 111 w 111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22">
                <a:moveTo>
                  <a:pt x="0" y="122"/>
                </a:moveTo>
                <a:cubicBezTo>
                  <a:pt x="5" y="119"/>
                  <a:pt x="9" y="116"/>
                  <a:pt x="14" y="113"/>
                </a:cubicBezTo>
                <a:cubicBezTo>
                  <a:pt x="25" y="100"/>
                  <a:pt x="46" y="92"/>
                  <a:pt x="59" y="81"/>
                </a:cubicBezTo>
                <a:cubicBezTo>
                  <a:pt x="69" y="73"/>
                  <a:pt x="75" y="63"/>
                  <a:pt x="86" y="56"/>
                </a:cubicBezTo>
                <a:cubicBezTo>
                  <a:pt x="87" y="49"/>
                  <a:pt x="91" y="49"/>
                  <a:pt x="96" y="44"/>
                </a:cubicBezTo>
                <a:cubicBezTo>
                  <a:pt x="99" y="37"/>
                  <a:pt x="101" y="34"/>
                  <a:pt x="107" y="30"/>
                </a:cubicBezTo>
                <a:cubicBezTo>
                  <a:pt x="109" y="20"/>
                  <a:pt x="111" y="11"/>
                  <a:pt x="11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6" name="Freeform 212"/>
          <p:cNvSpPr>
            <a:spLocks/>
          </p:cNvSpPr>
          <p:nvPr/>
        </p:nvSpPr>
        <p:spPr bwMode="auto">
          <a:xfrm>
            <a:off x="1908175" y="3808413"/>
            <a:ext cx="319088" cy="196850"/>
          </a:xfrm>
          <a:custGeom>
            <a:avLst/>
            <a:gdLst>
              <a:gd name="T0" fmla="*/ 0 w 201"/>
              <a:gd name="T1" fmla="*/ 2147483647 h 124"/>
              <a:gd name="T2" fmla="*/ 2147483647 w 201"/>
              <a:gd name="T3" fmla="*/ 2147483647 h 124"/>
              <a:gd name="T4" fmla="*/ 2147483647 w 201"/>
              <a:gd name="T5" fmla="*/ 2147483647 h 124"/>
              <a:gd name="T6" fmla="*/ 2147483647 w 201"/>
              <a:gd name="T7" fmla="*/ 2147483647 h 124"/>
              <a:gd name="T8" fmla="*/ 2147483647 w 201"/>
              <a:gd name="T9" fmla="*/ 2147483647 h 124"/>
              <a:gd name="T10" fmla="*/ 2147483647 w 201"/>
              <a:gd name="T11" fmla="*/ 2147483647 h 124"/>
              <a:gd name="T12" fmla="*/ 2147483647 w 201"/>
              <a:gd name="T13" fmla="*/ 2147483647 h 124"/>
              <a:gd name="T14" fmla="*/ 2147483647 w 201"/>
              <a:gd name="T15" fmla="*/ 0 h 1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"/>
              <a:gd name="T25" fmla="*/ 0 h 124"/>
              <a:gd name="T26" fmla="*/ 201 w 201"/>
              <a:gd name="T27" fmla="*/ 124 h 1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" h="124">
                <a:moveTo>
                  <a:pt x="0" y="124"/>
                </a:moveTo>
                <a:cubicBezTo>
                  <a:pt x="31" y="122"/>
                  <a:pt x="53" y="119"/>
                  <a:pt x="87" y="118"/>
                </a:cubicBezTo>
                <a:cubicBezTo>
                  <a:pt x="95" y="117"/>
                  <a:pt x="103" y="115"/>
                  <a:pt x="111" y="114"/>
                </a:cubicBezTo>
                <a:cubicBezTo>
                  <a:pt x="117" y="111"/>
                  <a:pt x="128" y="102"/>
                  <a:pt x="128" y="102"/>
                </a:cubicBezTo>
                <a:cubicBezTo>
                  <a:pt x="132" y="95"/>
                  <a:pt x="140" y="86"/>
                  <a:pt x="147" y="81"/>
                </a:cubicBezTo>
                <a:cubicBezTo>
                  <a:pt x="153" y="70"/>
                  <a:pt x="179" y="46"/>
                  <a:pt x="191" y="39"/>
                </a:cubicBezTo>
                <a:cubicBezTo>
                  <a:pt x="195" y="34"/>
                  <a:pt x="200" y="22"/>
                  <a:pt x="200" y="22"/>
                </a:cubicBezTo>
                <a:cubicBezTo>
                  <a:pt x="201" y="7"/>
                  <a:pt x="201" y="14"/>
                  <a:pt x="20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7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1768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71899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1900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1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2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3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4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5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6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7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8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9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0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1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2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1769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71885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1886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87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88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89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0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1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2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3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4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5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6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7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8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1770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1771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71772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71880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1881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1882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71883" name="Picture 304" descr="Reporting_ITC_2Trains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4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71773" name="Picture 306" descr="tastatur2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4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71775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71776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1777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71778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1779" name="Line 372"/>
          <p:cNvSpPr>
            <a:spLocks noChangeShapeType="1"/>
          </p:cNvSpPr>
          <p:nvPr/>
        </p:nvSpPr>
        <p:spPr bwMode="auto">
          <a:xfrm>
            <a:off x="4103688" y="3824288"/>
            <a:ext cx="0" cy="7921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80" name="Line 354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81" name="Line 355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82" name="Line 349"/>
          <p:cNvSpPr>
            <a:spLocks noChangeShapeType="1"/>
          </p:cNvSpPr>
          <p:nvPr/>
        </p:nvSpPr>
        <p:spPr bwMode="auto">
          <a:xfrm>
            <a:off x="8027988" y="4868863"/>
            <a:ext cx="614362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1783" name="Group 403"/>
          <p:cNvGrpSpPr>
            <a:grpSpLocks/>
          </p:cNvGrpSpPr>
          <p:nvPr/>
        </p:nvGrpSpPr>
        <p:grpSpPr bwMode="auto">
          <a:xfrm rot="-5400000">
            <a:off x="8159750" y="4341813"/>
            <a:ext cx="365125" cy="987425"/>
            <a:chOff x="522" y="2543"/>
            <a:chExt cx="230" cy="622"/>
          </a:xfrm>
        </p:grpSpPr>
        <p:sp>
          <p:nvSpPr>
            <p:cNvPr id="71869" name="Line 404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870" name="Rectangle 405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871" name="Rectangle 406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872" name="Freeform 407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873" name="Freeform 408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874" name="Oval 409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875" name="Oval 410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876" name="AutoShape 411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877" name="Group 412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1878" name="AutoShape 41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879" name="AutoShape 41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84" name="528 Grupo"/>
          <p:cNvGrpSpPr>
            <a:grpSpLocks/>
          </p:cNvGrpSpPr>
          <p:nvPr/>
        </p:nvGrpSpPr>
        <p:grpSpPr bwMode="auto">
          <a:xfrm>
            <a:off x="7164388" y="4610100"/>
            <a:ext cx="1431925" cy="511175"/>
            <a:chOff x="7164288" y="4610213"/>
            <a:chExt cx="1432067" cy="510975"/>
          </a:xfrm>
        </p:grpSpPr>
        <p:sp>
          <p:nvSpPr>
            <p:cNvPr id="71866" name="Line 349"/>
            <p:cNvSpPr>
              <a:spLocks noChangeShapeType="1"/>
            </p:cNvSpPr>
            <p:nvPr/>
          </p:nvSpPr>
          <p:spPr bwMode="auto">
            <a:xfrm flipV="1">
              <a:off x="7164288" y="4610214"/>
              <a:ext cx="576361" cy="51097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7" name="Line 348"/>
            <p:cNvSpPr>
              <a:spLocks noChangeShapeType="1"/>
            </p:cNvSpPr>
            <p:nvPr/>
          </p:nvSpPr>
          <p:spPr bwMode="auto">
            <a:xfrm>
              <a:off x="7737475" y="4610214"/>
              <a:ext cx="85176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8" name="Line 354"/>
            <p:cNvSpPr>
              <a:spLocks noChangeShapeType="1"/>
            </p:cNvSpPr>
            <p:nvPr/>
          </p:nvSpPr>
          <p:spPr bwMode="auto">
            <a:xfrm>
              <a:off x="8596355" y="4610213"/>
              <a:ext cx="0" cy="4422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1785" name="527 Grupo"/>
          <p:cNvGrpSpPr>
            <a:grpSpLocks/>
          </p:cNvGrpSpPr>
          <p:nvPr/>
        </p:nvGrpSpPr>
        <p:grpSpPr bwMode="auto">
          <a:xfrm>
            <a:off x="5040313" y="3136900"/>
            <a:ext cx="2936875" cy="946150"/>
            <a:chOff x="5040052" y="3137677"/>
            <a:chExt cx="2936382" cy="945588"/>
          </a:xfrm>
        </p:grpSpPr>
        <p:sp>
          <p:nvSpPr>
            <p:cNvPr id="71860" name="Line 349"/>
            <p:cNvSpPr>
              <a:spLocks noChangeShapeType="1"/>
            </p:cNvSpPr>
            <p:nvPr/>
          </p:nvSpPr>
          <p:spPr bwMode="auto">
            <a:xfrm>
              <a:off x="5040052" y="4077072"/>
              <a:ext cx="1258218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1" name="Line 349"/>
            <p:cNvSpPr>
              <a:spLocks noChangeShapeType="1"/>
            </p:cNvSpPr>
            <p:nvPr/>
          </p:nvSpPr>
          <p:spPr bwMode="auto">
            <a:xfrm flipH="1">
              <a:off x="6294437" y="3889879"/>
              <a:ext cx="438151" cy="19338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2" name="Line 349"/>
            <p:cNvSpPr>
              <a:spLocks noChangeShapeType="1"/>
            </p:cNvSpPr>
            <p:nvPr/>
          </p:nvSpPr>
          <p:spPr bwMode="auto">
            <a:xfrm flipV="1">
              <a:off x="6730912" y="3497717"/>
              <a:ext cx="381080" cy="39216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3" name="Line 349"/>
            <p:cNvSpPr>
              <a:spLocks noChangeShapeType="1"/>
            </p:cNvSpPr>
            <p:nvPr/>
          </p:nvSpPr>
          <p:spPr bwMode="auto">
            <a:xfrm flipH="1">
              <a:off x="7100391" y="3137677"/>
              <a:ext cx="844670" cy="360039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4" name="Line 354"/>
            <p:cNvSpPr>
              <a:spLocks noChangeShapeType="1"/>
            </p:cNvSpPr>
            <p:nvPr/>
          </p:nvSpPr>
          <p:spPr bwMode="auto">
            <a:xfrm>
              <a:off x="7933510" y="3146670"/>
              <a:ext cx="42924" cy="1023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5" name="Line 354"/>
            <p:cNvSpPr>
              <a:spLocks noChangeShapeType="1"/>
            </p:cNvSpPr>
            <p:nvPr/>
          </p:nvSpPr>
          <p:spPr bwMode="auto">
            <a:xfrm>
              <a:off x="5046663" y="3827463"/>
              <a:ext cx="0" cy="25580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1786" name="AutoShape 257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1787" name="530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71820" name="Gruppieren 225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71853" name="Gerade Verbindung 93"/>
              <p:cNvCxnSpPr>
                <a:cxnSpLocks noChangeShapeType="1"/>
                <a:stCxn id="71859" idx="0"/>
              </p:cNvCxnSpPr>
              <p:nvPr>
                <p:custDataLst>
                  <p:tags r:id="rId3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54" name="Gerade Verbindung 94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55" name="Gerade Verbindung 96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56" name="Gerade Verbindung 98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57" name="Gerade Verbindung 99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1858" name="Flussdiagramm: Verbindungsstell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1859" name="Flussdiagramm: Verbindungsstelle 10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21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1846" name="Gerade Verbindung 93"/>
              <p:cNvCxnSpPr>
                <a:cxnSpLocks noChangeShapeType="1"/>
                <a:stCxn id="71852" idx="0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47" name="Gerade Verbindung 94"/>
              <p:cNvCxnSpPr>
                <a:cxnSpLocks noChangeShapeType="1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48" name="Gerade Verbindung 96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49" name="Gerade Verbindung 98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50" name="Gerade Verbindung 99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1851" name="Flussdiagramm: Verbindungsstelle 10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1852" name="Flussdiagramm: Verbindungsstelle 10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22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1839" name="Gerade Verbindung 93"/>
              <p:cNvCxnSpPr>
                <a:cxnSpLocks noChangeShapeType="1"/>
                <a:stCxn id="71845" idx="0"/>
              </p:cNvCxnSpPr>
              <p:nvPr>
                <p:custDataLst>
                  <p:tags r:id="rId20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40" name="Gerade Verbindung 94"/>
              <p:cNvCxnSpPr>
                <a:cxnSpLocks noChangeShapeType="1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41" name="Gerade Verbindung 96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42" name="Gerade Verbindung 98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43" name="Gerade Verbindung 99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1844" name="Flussdiagramm: Verbindungsstelle 10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1845" name="Flussdiagramm: Verbindungsstelle 10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23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1832" name="Gerade Verbindung 93"/>
              <p:cNvCxnSpPr>
                <a:cxnSpLocks noChangeShapeType="1"/>
                <a:stCxn id="71838" idx="0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33" name="Gerade Verbindung 94"/>
              <p:cNvCxnSpPr>
                <a:cxnSpLocks noChangeShapeType="1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34" name="Gerade Verbindung 96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35" name="Gerade Verbindung 98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36" name="Gerade Verbindung 99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1837" name="Flussdiagramm: Verbindungsstelle 10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1838" name="Flussdiagramm: Verbindungsstelle 10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824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71825" name="Gerade Verbindung 93"/>
              <p:cNvCxnSpPr>
                <a:cxnSpLocks noChangeShapeType="1"/>
                <a:stCxn id="71831" idx="0"/>
              </p:cNvCxnSpPr>
              <p:nvPr>
                <p:custDataLst>
                  <p:tags r:id="rId6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26" name="Gerade Verbindung 94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27" name="Gerade Verbindung 96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28" name="Gerade Verbindung 98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1829" name="Gerade Verbindung 99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1830" name="Flussdiagramm: Verbindungsstelle 10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1831" name="Flussdiagramm: Verbindungsstelle 10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1788" name="571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71815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16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17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18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19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1789" name="Group 342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71811" name="AutoShape 343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812" name="Group 344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1813" name="AutoShape 345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814" name="AutoShape 346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90" name="Group 334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71807" name="AutoShape 335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808" name="Group 336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1809" name="AutoShape 337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810" name="AutoShape 338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91" name="Group 329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71803" name="AutoShape 330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804" name="Group 331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1805" name="AutoShape 332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806" name="AutoShape 333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1792" name="Group 349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71799" name="AutoShape 350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1800" name="Group 351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1801" name="AutoShape 352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1802" name="AutoShape 353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pic>
        <p:nvPicPr>
          <p:cNvPr id="71793" name="Picture 6" descr="RSTW_1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4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71795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71796" name="Picture 5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7" name="Text Box 262"/>
          <p:cNvSpPr txBox="1">
            <a:spLocks noChangeArrowheads="1"/>
          </p:cNvSpPr>
          <p:nvPr/>
        </p:nvSpPr>
        <p:spPr bwMode="auto">
          <a:xfrm>
            <a:off x="4067175" y="2009775"/>
            <a:ext cx="18732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71798" name="Text Box 224"/>
          <p:cNvSpPr txBox="1">
            <a:spLocks noChangeArrowheads="1"/>
          </p:cNvSpPr>
          <p:nvPr/>
        </p:nvSpPr>
        <p:spPr bwMode="auto">
          <a:xfrm>
            <a:off x="709613" y="2009775"/>
            <a:ext cx="1846262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IXL Relés + PA135</a:t>
            </a:r>
            <a:endParaRPr lang="en-US" sz="1600">
              <a:latin typeface="Vineta BT"/>
            </a:endParaRPr>
          </a:p>
        </p:txBody>
      </p:sp>
      <p:sp>
        <p:nvSpPr>
          <p:cNvPr id="362" name="361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28676" name="Line 356"/>
          <p:cNvSpPr>
            <a:spLocks noChangeShapeType="1"/>
          </p:cNvSpPr>
          <p:nvPr/>
        </p:nvSpPr>
        <p:spPr bwMode="auto">
          <a:xfrm flipH="1">
            <a:off x="2698750" y="5116513"/>
            <a:ext cx="781050" cy="12287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7" name="Line 3"/>
          <p:cNvSpPr>
            <a:spLocks noChangeShapeType="1"/>
          </p:cNvSpPr>
          <p:nvPr/>
        </p:nvSpPr>
        <p:spPr bwMode="auto">
          <a:xfrm>
            <a:off x="503238" y="5121275"/>
            <a:ext cx="66611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8" name="AutoShape 10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0" name="AutoShape 12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1" name="AutoShape 1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2" name="AutoShape 14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3" name="AutoShape 15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4" name="AutoShape 16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5" name="AutoShape 17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6" name="AutoShape 18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7" name="AutoShape 19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8" name="AutoShape 20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89" name="AutoShape 21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90" name="AutoShape 22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91" name="AutoShape 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8692" name="Group 24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28976" name="AutoShape 25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77" name="AutoShape 26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78" name="AutoShape 27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79" name="AutoShape 28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0" name="AutoShape 29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1" name="AutoShape 30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2" name="AutoShape 31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3" name="AutoShape 32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4" name="AutoShape 33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5" name="AutoShape 34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6" name="AutoShape 35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7" name="AutoShape 36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8" name="AutoShape 37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89" name="AutoShape 38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0" name="AutoShape 39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1" name="AutoShape 40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2" name="AutoShape 41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3" name="AutoShape 42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4" name="AutoShape 43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5" name="AutoShape 44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6" name="AutoShape 45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7" name="AutoShape 46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8" name="AutoShape 47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999" name="AutoShape 48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000" name="AutoShape 49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001" name="AutoShape 50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002" name="Line 51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003" name="Line 52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004" name="Line 53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005" name="Line 54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8693" name="Line 5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4" name="Line 56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5" name="Line 88"/>
          <p:cNvSpPr>
            <a:spLocks noChangeShapeType="1"/>
          </p:cNvSpPr>
          <p:nvPr/>
        </p:nvSpPr>
        <p:spPr bwMode="auto">
          <a:xfrm>
            <a:off x="287338" y="6129338"/>
            <a:ext cx="8353425" cy="0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8696" name="Group 97"/>
          <p:cNvGrpSpPr>
            <a:grpSpLocks/>
          </p:cNvGrpSpPr>
          <p:nvPr/>
        </p:nvGrpSpPr>
        <p:grpSpPr bwMode="auto">
          <a:xfrm>
            <a:off x="755650" y="5949950"/>
            <a:ext cx="180975" cy="209550"/>
            <a:chOff x="1633" y="2251"/>
            <a:chExt cx="114" cy="132"/>
          </a:xfrm>
        </p:grpSpPr>
        <p:sp>
          <p:nvSpPr>
            <p:cNvPr id="28972" name="AutoShape 98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73" name="Group 99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8974" name="AutoShape 100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75" name="AutoShape 101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8697" name="AutoShape 198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698" name="Freeform 199"/>
          <p:cNvSpPr>
            <a:spLocks/>
          </p:cNvSpPr>
          <p:nvPr/>
        </p:nvSpPr>
        <p:spPr bwMode="auto">
          <a:xfrm rot="10800000">
            <a:off x="4418013" y="4494213"/>
            <a:ext cx="474662" cy="360362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8699" name="Group 200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28968" name="AutoShape 201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69" name="Group 202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28970" name="AutoShape 203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71" name="AutoShape 204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>
                  <a:alpha val="2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8700" name="Line 205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1" name="Line 214"/>
          <p:cNvSpPr>
            <a:spLocks noChangeShapeType="1"/>
          </p:cNvSpPr>
          <p:nvPr/>
        </p:nvSpPr>
        <p:spPr bwMode="auto">
          <a:xfrm flipH="1" flipV="1">
            <a:off x="1908175" y="4005263"/>
            <a:ext cx="250825" cy="900112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2" name="Line 215"/>
          <p:cNvSpPr>
            <a:spLocks noChangeShapeType="1"/>
          </p:cNvSpPr>
          <p:nvPr/>
        </p:nvSpPr>
        <p:spPr bwMode="auto">
          <a:xfrm flipH="1" flipV="1">
            <a:off x="2159000" y="4905375"/>
            <a:ext cx="2341563" cy="0"/>
          </a:xfrm>
          <a:prstGeom prst="line">
            <a:avLst/>
          </a:prstGeom>
          <a:noFill/>
          <a:ln w="28575">
            <a:pattFill prst="pct60">
              <a:fgClr>
                <a:srgbClr val="003366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8703" name="Group 216"/>
          <p:cNvGrpSpPr>
            <a:grpSpLocks/>
          </p:cNvGrpSpPr>
          <p:nvPr/>
        </p:nvGrpSpPr>
        <p:grpSpPr bwMode="auto">
          <a:xfrm rot="5400000">
            <a:off x="2781300" y="5543550"/>
            <a:ext cx="315913" cy="982663"/>
            <a:chOff x="3671" y="1677"/>
            <a:chExt cx="222" cy="688"/>
          </a:xfrm>
        </p:grpSpPr>
        <p:sp>
          <p:nvSpPr>
            <p:cNvPr id="28961" name="Line 217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62" name="Rectangle 218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>
                <a:alpha val="25098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63" name="Rectangle 219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>
                <a:alpha val="25098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64" name="Freeform 220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25098"/>
              </a:srgbClr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65" name="Freeform 221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25098"/>
              </a:srgbClr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66" name="Oval 222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67" name="Oval 223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>
                <a:alpha val="25098"/>
              </a:srgbClr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8704" name="Group 224"/>
          <p:cNvGrpSpPr>
            <a:grpSpLocks/>
          </p:cNvGrpSpPr>
          <p:nvPr/>
        </p:nvGrpSpPr>
        <p:grpSpPr bwMode="auto">
          <a:xfrm rot="-5400000">
            <a:off x="7785100" y="4679950"/>
            <a:ext cx="315913" cy="982663"/>
            <a:chOff x="3671" y="1677"/>
            <a:chExt cx="222" cy="688"/>
          </a:xfrm>
        </p:grpSpPr>
        <p:sp>
          <p:nvSpPr>
            <p:cNvPr id="28954" name="Line 225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5" name="Rectangle 226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>
                <a:alpha val="25098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6" name="Rectangle 227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>
                <a:alpha val="25098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7" name="Freeform 228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25098"/>
              </a:srgbClr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8" name="Freeform 229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25098"/>
              </a:srgbClr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9" name="Oval 230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60" name="Oval 231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>
                <a:alpha val="25098"/>
              </a:srgbClr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8705" name="Group 232"/>
          <p:cNvGrpSpPr>
            <a:grpSpLocks/>
          </p:cNvGrpSpPr>
          <p:nvPr/>
        </p:nvGrpSpPr>
        <p:grpSpPr bwMode="auto">
          <a:xfrm rot="-6741833">
            <a:off x="8253413" y="3024188"/>
            <a:ext cx="315912" cy="982662"/>
            <a:chOff x="3671" y="1677"/>
            <a:chExt cx="222" cy="688"/>
          </a:xfrm>
        </p:grpSpPr>
        <p:sp>
          <p:nvSpPr>
            <p:cNvPr id="28947" name="Line 233"/>
            <p:cNvSpPr>
              <a:spLocks noChangeShapeType="1"/>
            </p:cNvSpPr>
            <p:nvPr/>
          </p:nvSpPr>
          <p:spPr bwMode="auto">
            <a:xfrm>
              <a:off x="3771" y="1851"/>
              <a:ext cx="0" cy="514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48" name="Rectangle 234"/>
            <p:cNvSpPr>
              <a:spLocks noChangeArrowheads="1"/>
            </p:cNvSpPr>
            <p:nvPr/>
          </p:nvSpPr>
          <p:spPr bwMode="auto">
            <a:xfrm>
              <a:off x="3744" y="1680"/>
              <a:ext cx="144" cy="246"/>
            </a:xfrm>
            <a:prstGeom prst="rect">
              <a:avLst/>
            </a:prstGeom>
            <a:solidFill>
              <a:srgbClr val="969696">
                <a:alpha val="20000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49" name="Rectangle 235"/>
            <p:cNvSpPr>
              <a:spLocks noChangeArrowheads="1"/>
            </p:cNvSpPr>
            <p:nvPr/>
          </p:nvSpPr>
          <p:spPr bwMode="auto">
            <a:xfrm>
              <a:off x="3674" y="1725"/>
              <a:ext cx="144" cy="246"/>
            </a:xfrm>
            <a:prstGeom prst="rect">
              <a:avLst/>
            </a:prstGeom>
            <a:solidFill>
              <a:srgbClr val="969696">
                <a:alpha val="20000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0" name="Freeform 236"/>
            <p:cNvSpPr>
              <a:spLocks/>
            </p:cNvSpPr>
            <p:nvPr/>
          </p:nvSpPr>
          <p:spPr bwMode="auto">
            <a:xfrm flipH="1">
              <a:off x="3822" y="1680"/>
              <a:ext cx="70" cy="291"/>
            </a:xfrm>
            <a:custGeom>
              <a:avLst/>
              <a:gdLst>
                <a:gd name="T0" fmla="*/ 0 w 96"/>
                <a:gd name="T1" fmla="*/ 0 h 624"/>
                <a:gd name="T2" fmla="*/ 37 w 96"/>
                <a:gd name="T3" fmla="*/ 10 h 624"/>
                <a:gd name="T4" fmla="*/ 37 w 96"/>
                <a:gd name="T5" fmla="*/ 63 h 624"/>
                <a:gd name="T6" fmla="*/ 0 w 96"/>
                <a:gd name="T7" fmla="*/ 54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20000"/>
              </a:srgbClr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1" name="Freeform 237"/>
            <p:cNvSpPr>
              <a:spLocks/>
            </p:cNvSpPr>
            <p:nvPr/>
          </p:nvSpPr>
          <p:spPr bwMode="auto">
            <a:xfrm flipH="1">
              <a:off x="3671" y="1677"/>
              <a:ext cx="222" cy="45"/>
            </a:xfrm>
            <a:custGeom>
              <a:avLst/>
              <a:gdLst>
                <a:gd name="T0" fmla="*/ 0 w 336"/>
                <a:gd name="T1" fmla="*/ 0 h 96"/>
                <a:gd name="T2" fmla="*/ 69 w 336"/>
                <a:gd name="T3" fmla="*/ 0 h 96"/>
                <a:gd name="T4" fmla="*/ 97 w 336"/>
                <a:gd name="T5" fmla="*/ 10 h 96"/>
                <a:gd name="T6" fmla="*/ 28 w 336"/>
                <a:gd name="T7" fmla="*/ 10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20000"/>
              </a:srgbClr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2" name="Oval 238"/>
            <p:cNvSpPr>
              <a:spLocks noChangeArrowheads="1"/>
            </p:cNvSpPr>
            <p:nvPr/>
          </p:nvSpPr>
          <p:spPr bwMode="auto">
            <a:xfrm>
              <a:off x="3703" y="1747"/>
              <a:ext cx="86" cy="6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53" name="Oval 239"/>
            <p:cNvSpPr>
              <a:spLocks noChangeArrowheads="1"/>
            </p:cNvSpPr>
            <p:nvPr/>
          </p:nvSpPr>
          <p:spPr bwMode="auto">
            <a:xfrm>
              <a:off x="3703" y="1859"/>
              <a:ext cx="86" cy="67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8706" name="Group 240"/>
          <p:cNvGrpSpPr>
            <a:grpSpLocks/>
          </p:cNvGrpSpPr>
          <p:nvPr/>
        </p:nvGrpSpPr>
        <p:grpSpPr bwMode="auto">
          <a:xfrm rot="5400000">
            <a:off x="2502694" y="5930106"/>
            <a:ext cx="142875" cy="252413"/>
            <a:chOff x="2449" y="3294"/>
            <a:chExt cx="136" cy="233"/>
          </a:xfrm>
        </p:grpSpPr>
        <p:sp>
          <p:nvSpPr>
            <p:cNvPr id="28943" name="AutoShape 24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>
                <a:alpha val="2509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44" name="Group 24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8945" name="AutoShape 24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alpha val="25098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46" name="AutoShape 24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>
                  <a:alpha val="25098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07" name="Group 245"/>
          <p:cNvGrpSpPr>
            <a:grpSpLocks/>
          </p:cNvGrpSpPr>
          <p:nvPr/>
        </p:nvGrpSpPr>
        <p:grpSpPr bwMode="auto">
          <a:xfrm rot="-5400000">
            <a:off x="8227219" y="4995069"/>
            <a:ext cx="142875" cy="252413"/>
            <a:chOff x="2449" y="3294"/>
            <a:chExt cx="136" cy="233"/>
          </a:xfrm>
        </p:grpSpPr>
        <p:sp>
          <p:nvSpPr>
            <p:cNvPr id="28939" name="AutoShape 246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40" name="Group 247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8941" name="AutoShape 248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42" name="AutoShape 249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>
                  <a:alpha val="2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08" name="Group 250"/>
          <p:cNvGrpSpPr>
            <a:grpSpLocks/>
          </p:cNvGrpSpPr>
          <p:nvPr/>
        </p:nvGrpSpPr>
        <p:grpSpPr bwMode="auto">
          <a:xfrm rot="-6691578">
            <a:off x="8659019" y="3194844"/>
            <a:ext cx="142875" cy="252413"/>
            <a:chOff x="2449" y="3294"/>
            <a:chExt cx="136" cy="233"/>
          </a:xfrm>
        </p:grpSpPr>
        <p:sp>
          <p:nvSpPr>
            <p:cNvPr id="28935" name="AutoShape 251"/>
            <p:cNvSpPr>
              <a:spLocks noChangeArrowheads="1"/>
            </p:cNvSpPr>
            <p:nvPr/>
          </p:nvSpPr>
          <p:spPr bwMode="auto">
            <a:xfrm>
              <a:off x="2449" y="3459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36" name="Group 252"/>
            <p:cNvGrpSpPr>
              <a:grpSpLocks/>
            </p:cNvGrpSpPr>
            <p:nvPr/>
          </p:nvGrpSpPr>
          <p:grpSpPr bwMode="auto">
            <a:xfrm>
              <a:off x="2449" y="3294"/>
              <a:ext cx="136" cy="204"/>
              <a:chOff x="2449" y="3294"/>
              <a:chExt cx="136" cy="204"/>
            </a:xfrm>
          </p:grpSpPr>
          <p:sp>
            <p:nvSpPr>
              <p:cNvPr id="28937" name="AutoShape 25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38" name="AutoShape 25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chemeClr val="bg2">
                  <a:alpha val="2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8709" name="Line 347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0" name="Line 353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1" name="Line 354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2" name="Line 355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3" name="Line 356"/>
          <p:cNvSpPr>
            <a:spLocks noChangeShapeType="1"/>
          </p:cNvSpPr>
          <p:nvPr/>
        </p:nvSpPr>
        <p:spPr bwMode="auto">
          <a:xfrm>
            <a:off x="4103688" y="3824288"/>
            <a:ext cx="0" cy="7921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4" name="Line 357"/>
          <p:cNvSpPr>
            <a:spLocks noChangeShapeType="1"/>
          </p:cNvSpPr>
          <p:nvPr/>
        </p:nvSpPr>
        <p:spPr bwMode="auto">
          <a:xfrm>
            <a:off x="4103688" y="4616450"/>
            <a:ext cx="180975" cy="730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8715" name="Group 358"/>
          <p:cNvGrpSpPr>
            <a:grpSpLocks/>
          </p:cNvGrpSpPr>
          <p:nvPr/>
        </p:nvGrpSpPr>
        <p:grpSpPr bwMode="auto">
          <a:xfrm>
            <a:off x="4248150" y="4616450"/>
            <a:ext cx="180975" cy="209550"/>
            <a:chOff x="1633" y="2251"/>
            <a:chExt cx="114" cy="132"/>
          </a:xfrm>
        </p:grpSpPr>
        <p:sp>
          <p:nvSpPr>
            <p:cNvPr id="28931" name="AutoShape 35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32" name="Group 36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8933" name="AutoShape 36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34" name="AutoShape 36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16" name="Group 363"/>
          <p:cNvGrpSpPr>
            <a:grpSpLocks/>
          </p:cNvGrpSpPr>
          <p:nvPr/>
        </p:nvGrpSpPr>
        <p:grpSpPr bwMode="auto">
          <a:xfrm rot="5400000">
            <a:off x="2903538" y="5854700"/>
            <a:ext cx="365125" cy="987425"/>
            <a:chOff x="522" y="2543"/>
            <a:chExt cx="230" cy="622"/>
          </a:xfrm>
        </p:grpSpPr>
        <p:sp>
          <p:nvSpPr>
            <p:cNvPr id="28920" name="Line 364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21" name="Rectangle 365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22" name="Rectangle 366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23" name="Freeform 367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24" name="Freeform 368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25" name="Oval 369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26" name="Oval 370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27" name="AutoShape 371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28" name="Group 372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28929" name="AutoShape 37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30" name="AutoShape 37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17" name="Group 375"/>
          <p:cNvGrpSpPr>
            <a:grpSpLocks/>
          </p:cNvGrpSpPr>
          <p:nvPr/>
        </p:nvGrpSpPr>
        <p:grpSpPr bwMode="auto">
          <a:xfrm rot="-6671549">
            <a:off x="7620000" y="2973388"/>
            <a:ext cx="365125" cy="987425"/>
            <a:chOff x="522" y="2543"/>
            <a:chExt cx="230" cy="622"/>
          </a:xfrm>
        </p:grpSpPr>
        <p:sp>
          <p:nvSpPr>
            <p:cNvPr id="28909" name="Line 376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10" name="Rectangle 377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11" name="Rectangle 378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12" name="Freeform 379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13" name="Freeform 380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14" name="Oval 381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15" name="Oval 382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16" name="AutoShape 383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17" name="Group 384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28918" name="AutoShape 385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19" name="AutoShape 386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18" name="Group 387"/>
          <p:cNvGrpSpPr>
            <a:grpSpLocks/>
          </p:cNvGrpSpPr>
          <p:nvPr/>
        </p:nvGrpSpPr>
        <p:grpSpPr bwMode="auto">
          <a:xfrm rot="-5400000">
            <a:off x="8159750" y="4341813"/>
            <a:ext cx="365125" cy="987425"/>
            <a:chOff x="522" y="2543"/>
            <a:chExt cx="230" cy="622"/>
          </a:xfrm>
        </p:grpSpPr>
        <p:sp>
          <p:nvSpPr>
            <p:cNvPr id="28898" name="Line 388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899" name="Rectangle 389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00" name="Rectangle 390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01" name="Freeform 391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02" name="Freeform 392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03" name="Oval 393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04" name="Oval 394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05" name="AutoShape 395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906" name="Group 396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28907" name="AutoShape 397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908" name="AutoShape 398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8719" name="AutoShape 424"/>
          <p:cNvSpPr>
            <a:spLocks noChangeArrowheads="1"/>
          </p:cNvSpPr>
          <p:nvPr/>
        </p:nvSpPr>
        <p:spPr bwMode="auto">
          <a:xfrm flipH="1">
            <a:off x="8316913" y="1484313"/>
            <a:ext cx="560387" cy="881062"/>
          </a:xfrm>
          <a:prstGeom prst="moon">
            <a:avLst>
              <a:gd name="adj" fmla="val 56782"/>
            </a:avLst>
          </a:prstGeom>
          <a:solidFill>
            <a:srgbClr val="8187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4" name="Group 477"/>
          <p:cNvGrpSpPr>
            <a:grpSpLocks/>
          </p:cNvGrpSpPr>
          <p:nvPr/>
        </p:nvGrpSpPr>
        <p:grpSpPr bwMode="auto">
          <a:xfrm>
            <a:off x="9412288" y="4883150"/>
            <a:ext cx="8278812" cy="855663"/>
            <a:chOff x="5929" y="3076"/>
            <a:chExt cx="5215" cy="539"/>
          </a:xfrm>
        </p:grpSpPr>
        <p:graphicFrame>
          <p:nvGraphicFramePr>
            <p:cNvPr id="28674" name="Object 423"/>
            <p:cNvGraphicFramePr>
              <a:graphicFrameLocks noChangeAspect="1"/>
            </p:cNvGraphicFramePr>
            <p:nvPr/>
          </p:nvGraphicFramePr>
          <p:xfrm>
            <a:off x="5948" y="3158"/>
            <a:ext cx="5167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0" name="Visio" r:id="rId43" imgW="9828276" imgH="870585" progId="">
                    <p:embed/>
                  </p:oleObj>
                </mc:Choice>
                <mc:Fallback>
                  <p:oleObj name="Visio" r:id="rId43" imgW="9828276" imgH="870585" progId="">
                    <p:embed/>
                    <p:pic>
                      <p:nvPicPr>
                        <p:cNvPr id="0" name="Object 4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" y="3158"/>
                          <a:ext cx="5167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86" name="AutoShape 430"/>
            <p:cNvSpPr>
              <a:spLocks noChangeArrowheads="1"/>
            </p:cNvSpPr>
            <p:nvPr/>
          </p:nvSpPr>
          <p:spPr bwMode="auto">
            <a:xfrm rot="17306096" flipH="1">
              <a:off x="6023" y="3144"/>
              <a:ext cx="34" cy="49"/>
            </a:xfrm>
            <a:prstGeom prst="can">
              <a:avLst>
                <a:gd name="adj" fmla="val 61764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887" name="Group 470"/>
            <p:cNvGrpSpPr>
              <a:grpSpLocks/>
            </p:cNvGrpSpPr>
            <p:nvPr/>
          </p:nvGrpSpPr>
          <p:grpSpPr bwMode="auto">
            <a:xfrm rot="-2489148">
              <a:off x="5929" y="3076"/>
              <a:ext cx="127" cy="78"/>
              <a:chOff x="6072" y="2510"/>
              <a:chExt cx="307" cy="78"/>
            </a:xfrm>
          </p:grpSpPr>
          <p:sp>
            <p:nvSpPr>
              <p:cNvPr id="28894" name="Freeform 462"/>
              <p:cNvSpPr>
                <a:spLocks/>
              </p:cNvSpPr>
              <p:nvPr/>
            </p:nvSpPr>
            <p:spPr bwMode="auto">
              <a:xfrm>
                <a:off x="6072" y="2510"/>
                <a:ext cx="307" cy="30"/>
              </a:xfrm>
              <a:custGeom>
                <a:avLst/>
                <a:gdLst>
                  <a:gd name="T0" fmla="*/ 307 w 307"/>
                  <a:gd name="T1" fmla="*/ 30 h 30"/>
                  <a:gd name="T2" fmla="*/ 264 w 307"/>
                  <a:gd name="T3" fmla="*/ 15 h 30"/>
                  <a:gd name="T4" fmla="*/ 220 w 307"/>
                  <a:gd name="T5" fmla="*/ 5 h 30"/>
                  <a:gd name="T6" fmla="*/ 176 w 307"/>
                  <a:gd name="T7" fmla="*/ 0 h 30"/>
                  <a:gd name="T8" fmla="*/ 132 w 307"/>
                  <a:gd name="T9" fmla="*/ 0 h 30"/>
                  <a:gd name="T10" fmla="*/ 88 w 307"/>
                  <a:gd name="T11" fmla="*/ 5 h 30"/>
                  <a:gd name="T12" fmla="*/ 44 w 307"/>
                  <a:gd name="T13" fmla="*/ 15 h 30"/>
                  <a:gd name="T14" fmla="*/ 0 w 307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7"/>
                  <a:gd name="T25" fmla="*/ 0 h 30"/>
                  <a:gd name="T26" fmla="*/ 307 w 307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7" h="30">
                    <a:moveTo>
                      <a:pt x="307" y="30"/>
                    </a:moveTo>
                    <a:lnTo>
                      <a:pt x="264" y="15"/>
                    </a:lnTo>
                    <a:lnTo>
                      <a:pt x="220" y="5"/>
                    </a:lnTo>
                    <a:lnTo>
                      <a:pt x="176" y="0"/>
                    </a:lnTo>
                    <a:lnTo>
                      <a:pt x="132" y="0"/>
                    </a:lnTo>
                    <a:lnTo>
                      <a:pt x="88" y="5"/>
                    </a:lnTo>
                    <a:lnTo>
                      <a:pt x="44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95" name="Freeform 463"/>
              <p:cNvSpPr>
                <a:spLocks/>
              </p:cNvSpPr>
              <p:nvPr/>
            </p:nvSpPr>
            <p:spPr bwMode="auto">
              <a:xfrm>
                <a:off x="6095" y="2526"/>
                <a:ext cx="261" cy="30"/>
              </a:xfrm>
              <a:custGeom>
                <a:avLst/>
                <a:gdLst>
                  <a:gd name="T0" fmla="*/ 261 w 261"/>
                  <a:gd name="T1" fmla="*/ 30 h 30"/>
                  <a:gd name="T2" fmla="*/ 224 w 261"/>
                  <a:gd name="T3" fmla="*/ 15 h 30"/>
                  <a:gd name="T4" fmla="*/ 186 w 261"/>
                  <a:gd name="T5" fmla="*/ 5 h 30"/>
                  <a:gd name="T6" fmla="*/ 149 w 261"/>
                  <a:gd name="T7" fmla="*/ 0 h 30"/>
                  <a:gd name="T8" fmla="*/ 112 w 261"/>
                  <a:gd name="T9" fmla="*/ 0 h 30"/>
                  <a:gd name="T10" fmla="*/ 75 w 261"/>
                  <a:gd name="T11" fmla="*/ 5 h 30"/>
                  <a:gd name="T12" fmla="*/ 37 w 261"/>
                  <a:gd name="T13" fmla="*/ 15 h 30"/>
                  <a:gd name="T14" fmla="*/ 0 w 261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1"/>
                  <a:gd name="T25" fmla="*/ 0 h 30"/>
                  <a:gd name="T26" fmla="*/ 261 w 261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1" h="30">
                    <a:moveTo>
                      <a:pt x="261" y="30"/>
                    </a:moveTo>
                    <a:lnTo>
                      <a:pt x="224" y="15"/>
                    </a:lnTo>
                    <a:lnTo>
                      <a:pt x="186" y="5"/>
                    </a:lnTo>
                    <a:lnTo>
                      <a:pt x="149" y="0"/>
                    </a:lnTo>
                    <a:lnTo>
                      <a:pt x="112" y="0"/>
                    </a:lnTo>
                    <a:lnTo>
                      <a:pt x="75" y="5"/>
                    </a:lnTo>
                    <a:lnTo>
                      <a:pt x="37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96" name="Freeform 464"/>
              <p:cNvSpPr>
                <a:spLocks/>
              </p:cNvSpPr>
              <p:nvPr/>
            </p:nvSpPr>
            <p:spPr bwMode="auto">
              <a:xfrm>
                <a:off x="6119" y="2542"/>
                <a:ext cx="213" cy="30"/>
              </a:xfrm>
              <a:custGeom>
                <a:avLst/>
                <a:gdLst>
                  <a:gd name="T0" fmla="*/ 213 w 213"/>
                  <a:gd name="T1" fmla="*/ 30 h 30"/>
                  <a:gd name="T2" fmla="*/ 183 w 213"/>
                  <a:gd name="T3" fmla="*/ 15 h 30"/>
                  <a:gd name="T4" fmla="*/ 152 w 213"/>
                  <a:gd name="T5" fmla="*/ 5 h 30"/>
                  <a:gd name="T6" fmla="*/ 122 w 213"/>
                  <a:gd name="T7" fmla="*/ 0 h 30"/>
                  <a:gd name="T8" fmla="*/ 91 w 213"/>
                  <a:gd name="T9" fmla="*/ 0 h 30"/>
                  <a:gd name="T10" fmla="*/ 61 w 213"/>
                  <a:gd name="T11" fmla="*/ 5 h 30"/>
                  <a:gd name="T12" fmla="*/ 30 w 213"/>
                  <a:gd name="T13" fmla="*/ 15 h 30"/>
                  <a:gd name="T14" fmla="*/ 0 w 213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30"/>
                  <a:gd name="T26" fmla="*/ 213 w 213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30">
                    <a:moveTo>
                      <a:pt x="213" y="30"/>
                    </a:moveTo>
                    <a:lnTo>
                      <a:pt x="183" y="15"/>
                    </a:lnTo>
                    <a:lnTo>
                      <a:pt x="152" y="5"/>
                    </a:lnTo>
                    <a:lnTo>
                      <a:pt x="122" y="0"/>
                    </a:lnTo>
                    <a:lnTo>
                      <a:pt x="91" y="0"/>
                    </a:lnTo>
                    <a:lnTo>
                      <a:pt x="61" y="5"/>
                    </a:lnTo>
                    <a:lnTo>
                      <a:pt x="30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97" name="Freeform 465"/>
              <p:cNvSpPr>
                <a:spLocks/>
              </p:cNvSpPr>
              <p:nvPr/>
            </p:nvSpPr>
            <p:spPr bwMode="auto">
              <a:xfrm>
                <a:off x="6143" y="2558"/>
                <a:ext cx="165" cy="30"/>
              </a:xfrm>
              <a:custGeom>
                <a:avLst/>
                <a:gdLst>
                  <a:gd name="T0" fmla="*/ 165 w 165"/>
                  <a:gd name="T1" fmla="*/ 30 h 30"/>
                  <a:gd name="T2" fmla="*/ 142 w 165"/>
                  <a:gd name="T3" fmla="*/ 15 h 30"/>
                  <a:gd name="T4" fmla="*/ 118 w 165"/>
                  <a:gd name="T5" fmla="*/ 5 h 30"/>
                  <a:gd name="T6" fmla="*/ 94 w 165"/>
                  <a:gd name="T7" fmla="*/ 0 h 30"/>
                  <a:gd name="T8" fmla="*/ 71 w 165"/>
                  <a:gd name="T9" fmla="*/ 0 h 30"/>
                  <a:gd name="T10" fmla="*/ 47 w 165"/>
                  <a:gd name="T11" fmla="*/ 5 h 30"/>
                  <a:gd name="T12" fmla="*/ 23 w 165"/>
                  <a:gd name="T13" fmla="*/ 15 h 30"/>
                  <a:gd name="T14" fmla="*/ 0 w 165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30"/>
                  <a:gd name="T26" fmla="*/ 165 w 165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30">
                    <a:moveTo>
                      <a:pt x="165" y="30"/>
                    </a:moveTo>
                    <a:lnTo>
                      <a:pt x="142" y="15"/>
                    </a:lnTo>
                    <a:lnTo>
                      <a:pt x="118" y="5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5"/>
                    </a:lnTo>
                    <a:lnTo>
                      <a:pt x="23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8888" name="AutoShape 471"/>
            <p:cNvSpPr>
              <a:spLocks noChangeArrowheads="1"/>
            </p:cNvSpPr>
            <p:nvPr/>
          </p:nvSpPr>
          <p:spPr bwMode="auto">
            <a:xfrm rot="4271858" flipH="1">
              <a:off x="10994" y="3144"/>
              <a:ext cx="34" cy="49"/>
            </a:xfrm>
            <a:prstGeom prst="can">
              <a:avLst>
                <a:gd name="adj" fmla="val 61764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889" name="Group 472"/>
            <p:cNvGrpSpPr>
              <a:grpSpLocks/>
            </p:cNvGrpSpPr>
            <p:nvPr/>
          </p:nvGrpSpPr>
          <p:grpSpPr bwMode="auto">
            <a:xfrm rot="2460623">
              <a:off x="11017" y="3081"/>
              <a:ext cx="127" cy="78"/>
              <a:chOff x="6072" y="2510"/>
              <a:chExt cx="307" cy="78"/>
            </a:xfrm>
          </p:grpSpPr>
          <p:sp>
            <p:nvSpPr>
              <p:cNvPr id="28890" name="Freeform 473"/>
              <p:cNvSpPr>
                <a:spLocks/>
              </p:cNvSpPr>
              <p:nvPr/>
            </p:nvSpPr>
            <p:spPr bwMode="auto">
              <a:xfrm>
                <a:off x="6072" y="2510"/>
                <a:ext cx="307" cy="30"/>
              </a:xfrm>
              <a:custGeom>
                <a:avLst/>
                <a:gdLst>
                  <a:gd name="T0" fmla="*/ 307 w 307"/>
                  <a:gd name="T1" fmla="*/ 30 h 30"/>
                  <a:gd name="T2" fmla="*/ 264 w 307"/>
                  <a:gd name="T3" fmla="*/ 15 h 30"/>
                  <a:gd name="T4" fmla="*/ 220 w 307"/>
                  <a:gd name="T5" fmla="*/ 5 h 30"/>
                  <a:gd name="T6" fmla="*/ 176 w 307"/>
                  <a:gd name="T7" fmla="*/ 0 h 30"/>
                  <a:gd name="T8" fmla="*/ 132 w 307"/>
                  <a:gd name="T9" fmla="*/ 0 h 30"/>
                  <a:gd name="T10" fmla="*/ 88 w 307"/>
                  <a:gd name="T11" fmla="*/ 5 h 30"/>
                  <a:gd name="T12" fmla="*/ 44 w 307"/>
                  <a:gd name="T13" fmla="*/ 15 h 30"/>
                  <a:gd name="T14" fmla="*/ 0 w 307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7"/>
                  <a:gd name="T25" fmla="*/ 0 h 30"/>
                  <a:gd name="T26" fmla="*/ 307 w 307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7" h="30">
                    <a:moveTo>
                      <a:pt x="307" y="30"/>
                    </a:moveTo>
                    <a:lnTo>
                      <a:pt x="264" y="15"/>
                    </a:lnTo>
                    <a:lnTo>
                      <a:pt x="220" y="5"/>
                    </a:lnTo>
                    <a:lnTo>
                      <a:pt x="176" y="0"/>
                    </a:lnTo>
                    <a:lnTo>
                      <a:pt x="132" y="0"/>
                    </a:lnTo>
                    <a:lnTo>
                      <a:pt x="88" y="5"/>
                    </a:lnTo>
                    <a:lnTo>
                      <a:pt x="44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91" name="Freeform 474"/>
              <p:cNvSpPr>
                <a:spLocks/>
              </p:cNvSpPr>
              <p:nvPr/>
            </p:nvSpPr>
            <p:spPr bwMode="auto">
              <a:xfrm>
                <a:off x="6095" y="2526"/>
                <a:ext cx="261" cy="30"/>
              </a:xfrm>
              <a:custGeom>
                <a:avLst/>
                <a:gdLst>
                  <a:gd name="T0" fmla="*/ 261 w 261"/>
                  <a:gd name="T1" fmla="*/ 30 h 30"/>
                  <a:gd name="T2" fmla="*/ 224 w 261"/>
                  <a:gd name="T3" fmla="*/ 15 h 30"/>
                  <a:gd name="T4" fmla="*/ 186 w 261"/>
                  <a:gd name="T5" fmla="*/ 5 h 30"/>
                  <a:gd name="T6" fmla="*/ 149 w 261"/>
                  <a:gd name="T7" fmla="*/ 0 h 30"/>
                  <a:gd name="T8" fmla="*/ 112 w 261"/>
                  <a:gd name="T9" fmla="*/ 0 h 30"/>
                  <a:gd name="T10" fmla="*/ 75 w 261"/>
                  <a:gd name="T11" fmla="*/ 5 h 30"/>
                  <a:gd name="T12" fmla="*/ 37 w 261"/>
                  <a:gd name="T13" fmla="*/ 15 h 30"/>
                  <a:gd name="T14" fmla="*/ 0 w 261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1"/>
                  <a:gd name="T25" fmla="*/ 0 h 30"/>
                  <a:gd name="T26" fmla="*/ 261 w 261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1" h="30">
                    <a:moveTo>
                      <a:pt x="261" y="30"/>
                    </a:moveTo>
                    <a:lnTo>
                      <a:pt x="224" y="15"/>
                    </a:lnTo>
                    <a:lnTo>
                      <a:pt x="186" y="5"/>
                    </a:lnTo>
                    <a:lnTo>
                      <a:pt x="149" y="0"/>
                    </a:lnTo>
                    <a:lnTo>
                      <a:pt x="112" y="0"/>
                    </a:lnTo>
                    <a:lnTo>
                      <a:pt x="75" y="5"/>
                    </a:lnTo>
                    <a:lnTo>
                      <a:pt x="37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92" name="Freeform 475"/>
              <p:cNvSpPr>
                <a:spLocks/>
              </p:cNvSpPr>
              <p:nvPr/>
            </p:nvSpPr>
            <p:spPr bwMode="auto">
              <a:xfrm>
                <a:off x="6119" y="2542"/>
                <a:ext cx="213" cy="30"/>
              </a:xfrm>
              <a:custGeom>
                <a:avLst/>
                <a:gdLst>
                  <a:gd name="T0" fmla="*/ 213 w 213"/>
                  <a:gd name="T1" fmla="*/ 30 h 30"/>
                  <a:gd name="T2" fmla="*/ 183 w 213"/>
                  <a:gd name="T3" fmla="*/ 15 h 30"/>
                  <a:gd name="T4" fmla="*/ 152 w 213"/>
                  <a:gd name="T5" fmla="*/ 5 h 30"/>
                  <a:gd name="T6" fmla="*/ 122 w 213"/>
                  <a:gd name="T7" fmla="*/ 0 h 30"/>
                  <a:gd name="T8" fmla="*/ 91 w 213"/>
                  <a:gd name="T9" fmla="*/ 0 h 30"/>
                  <a:gd name="T10" fmla="*/ 61 w 213"/>
                  <a:gd name="T11" fmla="*/ 5 h 30"/>
                  <a:gd name="T12" fmla="*/ 30 w 213"/>
                  <a:gd name="T13" fmla="*/ 15 h 30"/>
                  <a:gd name="T14" fmla="*/ 0 w 213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30"/>
                  <a:gd name="T26" fmla="*/ 213 w 213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30">
                    <a:moveTo>
                      <a:pt x="213" y="30"/>
                    </a:moveTo>
                    <a:lnTo>
                      <a:pt x="183" y="15"/>
                    </a:lnTo>
                    <a:lnTo>
                      <a:pt x="152" y="5"/>
                    </a:lnTo>
                    <a:lnTo>
                      <a:pt x="122" y="0"/>
                    </a:lnTo>
                    <a:lnTo>
                      <a:pt x="91" y="0"/>
                    </a:lnTo>
                    <a:lnTo>
                      <a:pt x="61" y="5"/>
                    </a:lnTo>
                    <a:lnTo>
                      <a:pt x="30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893" name="Freeform 476"/>
              <p:cNvSpPr>
                <a:spLocks/>
              </p:cNvSpPr>
              <p:nvPr/>
            </p:nvSpPr>
            <p:spPr bwMode="auto">
              <a:xfrm>
                <a:off x="6143" y="2558"/>
                <a:ext cx="165" cy="30"/>
              </a:xfrm>
              <a:custGeom>
                <a:avLst/>
                <a:gdLst>
                  <a:gd name="T0" fmla="*/ 165 w 165"/>
                  <a:gd name="T1" fmla="*/ 30 h 30"/>
                  <a:gd name="T2" fmla="*/ 142 w 165"/>
                  <a:gd name="T3" fmla="*/ 15 h 30"/>
                  <a:gd name="T4" fmla="*/ 118 w 165"/>
                  <a:gd name="T5" fmla="*/ 5 h 30"/>
                  <a:gd name="T6" fmla="*/ 94 w 165"/>
                  <a:gd name="T7" fmla="*/ 0 h 30"/>
                  <a:gd name="T8" fmla="*/ 71 w 165"/>
                  <a:gd name="T9" fmla="*/ 0 h 30"/>
                  <a:gd name="T10" fmla="*/ 47 w 165"/>
                  <a:gd name="T11" fmla="*/ 5 h 30"/>
                  <a:gd name="T12" fmla="*/ 23 w 165"/>
                  <a:gd name="T13" fmla="*/ 15 h 30"/>
                  <a:gd name="T14" fmla="*/ 0 w 165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30"/>
                  <a:gd name="T26" fmla="*/ 165 w 165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30">
                    <a:moveTo>
                      <a:pt x="165" y="30"/>
                    </a:moveTo>
                    <a:lnTo>
                      <a:pt x="142" y="15"/>
                    </a:lnTo>
                    <a:lnTo>
                      <a:pt x="118" y="5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5"/>
                    </a:lnTo>
                    <a:lnTo>
                      <a:pt x="23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8721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503238" y="352425"/>
            <a:ext cx="8054975" cy="808038"/>
          </a:xfrm>
        </p:spPr>
        <p:txBody>
          <a:bodyPr/>
          <a:lstStyle/>
          <a:p>
            <a:r>
              <a:rPr lang="es-ES" smtClean="0"/>
              <a:t>Los pasos de la fase 1 </a:t>
            </a:r>
            <a:br>
              <a:rPr lang="es-ES" smtClean="0"/>
            </a:br>
            <a:r>
              <a:rPr lang="es-ES" smtClean="0"/>
              <a:t>Pruebas. PA135 con el Westrace</a:t>
            </a:r>
          </a:p>
        </p:txBody>
      </p:sp>
      <p:sp>
        <p:nvSpPr>
          <p:cNvPr id="28722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723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724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8725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</p:grpSpPr>
        <p:sp>
          <p:nvSpPr>
            <p:cNvPr id="28872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873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4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5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6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7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8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9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80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81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82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83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84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85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8726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</p:grpSpPr>
        <p:sp>
          <p:nvSpPr>
            <p:cNvPr id="28858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859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0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1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2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3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4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5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6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7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8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69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0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71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8727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8728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28844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845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6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7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8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9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0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1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2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3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4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5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6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57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8729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28830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831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2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3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4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5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6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7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8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39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0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1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2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43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8730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28731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28732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28825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826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8827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28828" name="Picture 304" descr="Reporting_ITC_2Trains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29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28733" name="Picture 306" descr="tastatur2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34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28735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28736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28737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28738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8739" name="AutoShape 257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8740" name="523 Grupo"/>
          <p:cNvGrpSpPr>
            <a:grpSpLocks/>
          </p:cNvGrpSpPr>
          <p:nvPr/>
        </p:nvGrpSpPr>
        <p:grpSpPr bwMode="auto">
          <a:xfrm>
            <a:off x="7164388" y="4610100"/>
            <a:ext cx="1431925" cy="511175"/>
            <a:chOff x="7164288" y="4610213"/>
            <a:chExt cx="1432067" cy="510975"/>
          </a:xfrm>
        </p:grpSpPr>
        <p:sp>
          <p:nvSpPr>
            <p:cNvPr id="28822" name="Line 349"/>
            <p:cNvSpPr>
              <a:spLocks noChangeShapeType="1"/>
            </p:cNvSpPr>
            <p:nvPr/>
          </p:nvSpPr>
          <p:spPr bwMode="auto">
            <a:xfrm flipV="1">
              <a:off x="7164288" y="4610214"/>
              <a:ext cx="576361" cy="51097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23" name="Line 348"/>
            <p:cNvSpPr>
              <a:spLocks noChangeShapeType="1"/>
            </p:cNvSpPr>
            <p:nvPr/>
          </p:nvSpPr>
          <p:spPr bwMode="auto">
            <a:xfrm>
              <a:off x="7737475" y="4610214"/>
              <a:ext cx="85176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24" name="Line 354"/>
            <p:cNvSpPr>
              <a:spLocks noChangeShapeType="1"/>
            </p:cNvSpPr>
            <p:nvPr/>
          </p:nvSpPr>
          <p:spPr bwMode="auto">
            <a:xfrm>
              <a:off x="8596355" y="4610213"/>
              <a:ext cx="0" cy="4422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8741" name="527 Grupo"/>
          <p:cNvGrpSpPr>
            <a:grpSpLocks/>
          </p:cNvGrpSpPr>
          <p:nvPr/>
        </p:nvGrpSpPr>
        <p:grpSpPr bwMode="auto">
          <a:xfrm>
            <a:off x="5040313" y="3136900"/>
            <a:ext cx="2936875" cy="946150"/>
            <a:chOff x="5040052" y="3137677"/>
            <a:chExt cx="2936382" cy="945588"/>
          </a:xfrm>
        </p:grpSpPr>
        <p:sp>
          <p:nvSpPr>
            <p:cNvPr id="28816" name="Line 349"/>
            <p:cNvSpPr>
              <a:spLocks noChangeShapeType="1"/>
            </p:cNvSpPr>
            <p:nvPr/>
          </p:nvSpPr>
          <p:spPr bwMode="auto">
            <a:xfrm>
              <a:off x="5040052" y="4077072"/>
              <a:ext cx="1258218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17" name="Line 349"/>
            <p:cNvSpPr>
              <a:spLocks noChangeShapeType="1"/>
            </p:cNvSpPr>
            <p:nvPr/>
          </p:nvSpPr>
          <p:spPr bwMode="auto">
            <a:xfrm flipH="1">
              <a:off x="6294437" y="3889879"/>
              <a:ext cx="438151" cy="19338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18" name="Line 349"/>
            <p:cNvSpPr>
              <a:spLocks noChangeShapeType="1"/>
            </p:cNvSpPr>
            <p:nvPr/>
          </p:nvSpPr>
          <p:spPr bwMode="auto">
            <a:xfrm flipV="1">
              <a:off x="6730912" y="3497717"/>
              <a:ext cx="381080" cy="39216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19" name="Line 349"/>
            <p:cNvSpPr>
              <a:spLocks noChangeShapeType="1"/>
            </p:cNvSpPr>
            <p:nvPr/>
          </p:nvSpPr>
          <p:spPr bwMode="auto">
            <a:xfrm flipH="1">
              <a:off x="7100391" y="3137677"/>
              <a:ext cx="844670" cy="360039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20" name="Line 354"/>
            <p:cNvSpPr>
              <a:spLocks noChangeShapeType="1"/>
            </p:cNvSpPr>
            <p:nvPr/>
          </p:nvSpPr>
          <p:spPr bwMode="auto">
            <a:xfrm>
              <a:off x="7933510" y="3146670"/>
              <a:ext cx="42924" cy="1023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821" name="Line 354"/>
            <p:cNvSpPr>
              <a:spLocks noChangeShapeType="1"/>
            </p:cNvSpPr>
            <p:nvPr/>
          </p:nvSpPr>
          <p:spPr bwMode="auto">
            <a:xfrm>
              <a:off x="5046663" y="3827463"/>
              <a:ext cx="0" cy="25580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8742" name="534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28776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28809" name="Gerade Verbindung 93"/>
              <p:cNvCxnSpPr>
                <a:cxnSpLocks noChangeShapeType="1"/>
                <a:stCxn id="28815" idx="0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10" name="Gerade Verbindung 94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11" name="Gerade Verbindung 96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12" name="Gerade Verbindung 98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13" name="Gerade Verbindung 99"/>
              <p:cNvCxnSpPr>
                <a:cxnSpLocks noChangeShapeType="1"/>
              </p:cNvCxnSpPr>
              <p:nvPr>
                <p:custDataLst>
                  <p:tags r:id="rId39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8814" name="Flussdiagramm: Verbindungsstelle 10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8815" name="Flussdiagramm: Verbindungsstelle 10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777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28802" name="Gerade Verbindung 93"/>
              <p:cNvCxnSpPr>
                <a:cxnSpLocks noChangeShapeType="1"/>
                <a:stCxn id="28808" idx="0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03" name="Gerade Verbindung 94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04" name="Gerade Verbindung 96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05" name="Gerade Verbindung 98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806" name="Gerade Verbindung 99"/>
              <p:cNvCxnSpPr>
                <a:cxnSpLocks noChangeShapeType="1"/>
              </p:cNvCxnSpPr>
              <p:nvPr>
                <p:custDataLst>
                  <p:tags r:id="rId32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8807" name="Flussdiagramm: Verbindungsstelle 10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8808" name="Flussdiagramm: Verbindungsstelle 10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778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28795" name="Gerade Verbindung 93"/>
              <p:cNvCxnSpPr>
                <a:cxnSpLocks noChangeShapeType="1"/>
                <a:stCxn id="28801" idx="0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96" name="Gerade Verbindung 94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97" name="Gerade Verbindung 96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98" name="Gerade Verbindung 98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99" name="Gerade Verbindung 99"/>
              <p:cNvCxnSpPr>
                <a:cxnSpLocks noChangeShapeType="1"/>
              </p:cNvCxnSpPr>
              <p:nvPr>
                <p:custDataLst>
                  <p:tags r:id="rId25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8800" name="Flussdiagramm: Verbindungsstelle 10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8801" name="Flussdiagramm: Verbindungsstelle 10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779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28788" name="Gerade Verbindung 93"/>
              <p:cNvCxnSpPr>
                <a:cxnSpLocks noChangeShapeType="1"/>
                <a:stCxn id="28794" idx="0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89" name="Gerade Verbindung 94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90" name="Gerade Verbindung 96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91" name="Gerade Verbindung 98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92" name="Gerade Verbindung 99"/>
              <p:cNvCxnSpPr>
                <a:cxnSpLocks noChangeShapeType="1"/>
              </p:cNvCxnSpPr>
              <p:nvPr>
                <p:custDataLst>
                  <p:tags r:id="rId1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8793" name="Flussdiagramm: Verbindungsstelle 10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8794" name="Flussdiagramm: Verbindungsstelle 10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780" name="Gruppieren 225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28781" name="Gerade Verbindung 93"/>
              <p:cNvCxnSpPr>
                <a:cxnSpLocks noChangeShapeType="1"/>
                <a:stCxn id="28787" idx="0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82" name="Gerade Verbindung 94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83" name="Gerade Verbindung 96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84" name="Gerade Verbindung 98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785" name="Gerade Verbindung 99"/>
              <p:cNvCxnSpPr>
                <a:cxnSpLocks noChangeShapeType="1"/>
              </p:cNvCxnSpPr>
              <p:nvPr>
                <p:custDataLst>
                  <p:tags r:id="rId1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8786" name="Flussdiagramm: Verbindungsstelle 10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8787" name="Flussdiagramm: Verbindungsstelle 10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743" name="575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28771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772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773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774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8775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8744" name="Group 341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28767" name="AutoShape 342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768" name="Group 343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8769" name="AutoShape 344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770" name="AutoShape 345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45" name="Group 333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28763" name="AutoShape 33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764" name="Group 33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8765" name="AutoShape 33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766" name="AutoShape 33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46" name="Group 348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28759" name="AutoShape 34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760" name="Group 35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8761" name="AutoShape 35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762" name="AutoShape 35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8747" name="Group 328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28755" name="AutoShape 32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8756" name="Group 33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8757" name="AutoShape 33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8758" name="AutoShape 33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8748" name="Line 4"/>
          <p:cNvSpPr>
            <a:spLocks noChangeShapeType="1"/>
          </p:cNvSpPr>
          <p:nvPr/>
        </p:nvSpPr>
        <p:spPr bwMode="auto">
          <a:xfrm flipV="1">
            <a:off x="863600" y="4005263"/>
            <a:ext cx="179388" cy="1979612"/>
          </a:xfrm>
          <a:prstGeom prst="line">
            <a:avLst/>
          </a:prstGeom>
          <a:noFill/>
          <a:ln w="28575">
            <a:pattFill prst="pct60">
              <a:fgClr>
                <a:srgbClr val="9900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pic>
        <p:nvPicPr>
          <p:cNvPr id="28749" name="Picture 6" descr="RSTW_1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50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28751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28752" name="Picture 5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53" name="Text Box 262"/>
          <p:cNvSpPr txBox="1">
            <a:spLocks noChangeArrowheads="1"/>
          </p:cNvSpPr>
          <p:nvPr/>
        </p:nvSpPr>
        <p:spPr bwMode="auto">
          <a:xfrm>
            <a:off x="4067175" y="2009775"/>
            <a:ext cx="18732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28754" name="Text Box 224"/>
          <p:cNvSpPr txBox="1">
            <a:spLocks noChangeArrowheads="1"/>
          </p:cNvSpPr>
          <p:nvPr/>
        </p:nvSpPr>
        <p:spPr bwMode="auto">
          <a:xfrm>
            <a:off x="709613" y="2009775"/>
            <a:ext cx="1846262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IXL Relés + PA135</a:t>
            </a:r>
            <a:endParaRPr lang="en-US" sz="1600">
              <a:latin typeface="Vineta BT"/>
            </a:endParaRPr>
          </a:p>
        </p:txBody>
      </p:sp>
      <p:sp>
        <p:nvSpPr>
          <p:cNvPr id="334" name="333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503238" y="5121275"/>
            <a:ext cx="6697662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08" name="AutoShape 10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09" name="AutoShape 11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0" name="AutoShape 12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1" name="AutoShape 1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2" name="AutoShape 14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3" name="AutoShape 15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4" name="AutoShape 16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5" name="AutoShape 17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6" name="AutoShape 18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7" name="AutoShape 19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8" name="AutoShape 20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19" name="AutoShape 21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20" name="AutoShape 22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21" name="AutoShape 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2722" name="Group 24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72966" name="AutoShape 25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67" name="AutoShape 26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68" name="AutoShape 27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69" name="AutoShape 28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0" name="AutoShape 29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1" name="AutoShape 30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2" name="AutoShape 31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3" name="AutoShape 32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4" name="AutoShape 33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5" name="AutoShape 34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6" name="AutoShape 35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7" name="AutoShape 36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8" name="AutoShape 37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79" name="AutoShape 38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0" name="AutoShape 39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1" name="AutoShape 40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2" name="AutoShape 41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3" name="AutoShape 42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4" name="AutoShape 43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5" name="AutoShape 44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6" name="AutoShape 45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7" name="AutoShape 46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8" name="AutoShape 47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89" name="AutoShape 48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90" name="AutoShape 49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91" name="AutoShape 50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992" name="Line 51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93" name="Line 52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94" name="Line 53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95" name="Line 54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2723" name="Line 5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24" name="Line 56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25" name="AutoShape 198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26" name="Freeform 199"/>
          <p:cNvSpPr>
            <a:spLocks/>
          </p:cNvSpPr>
          <p:nvPr/>
        </p:nvSpPr>
        <p:spPr bwMode="auto">
          <a:xfrm rot="10800000">
            <a:off x="4418013" y="4494213"/>
            <a:ext cx="474662" cy="360362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3" name="Group 200"/>
          <p:cNvGrpSpPr>
            <a:grpSpLocks/>
          </p:cNvGrpSpPr>
          <p:nvPr/>
        </p:nvGrpSpPr>
        <p:grpSpPr bwMode="auto">
          <a:xfrm>
            <a:off x="4427538" y="4724400"/>
            <a:ext cx="180975" cy="209550"/>
            <a:chOff x="2222" y="2727"/>
            <a:chExt cx="114" cy="132"/>
          </a:xfrm>
        </p:grpSpPr>
        <p:sp>
          <p:nvSpPr>
            <p:cNvPr id="72962" name="AutoShape 201"/>
            <p:cNvSpPr>
              <a:spLocks noChangeArrowheads="1"/>
            </p:cNvSpPr>
            <p:nvPr/>
          </p:nvSpPr>
          <p:spPr bwMode="auto">
            <a:xfrm>
              <a:off x="2252" y="2791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963" name="Group 202"/>
            <p:cNvGrpSpPr>
              <a:grpSpLocks/>
            </p:cNvGrpSpPr>
            <p:nvPr/>
          </p:nvGrpSpPr>
          <p:grpSpPr bwMode="auto">
            <a:xfrm>
              <a:off x="2222" y="2727"/>
              <a:ext cx="114" cy="91"/>
              <a:chOff x="2222" y="2727"/>
              <a:chExt cx="114" cy="91"/>
            </a:xfrm>
          </p:grpSpPr>
          <p:sp>
            <p:nvSpPr>
              <p:cNvPr id="72964" name="AutoShape 203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chemeClr val="accent2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965" name="AutoShape 204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chemeClr val="accent2">
                  <a:alpha val="2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2728" name="Line 205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5" name="Group 437"/>
          <p:cNvGrpSpPr>
            <a:grpSpLocks/>
          </p:cNvGrpSpPr>
          <p:nvPr/>
        </p:nvGrpSpPr>
        <p:grpSpPr bwMode="auto">
          <a:xfrm>
            <a:off x="2447925" y="5876925"/>
            <a:ext cx="982663" cy="315913"/>
            <a:chOff x="1542" y="3702"/>
            <a:chExt cx="619" cy="199"/>
          </a:xfrm>
        </p:grpSpPr>
        <p:grpSp>
          <p:nvGrpSpPr>
            <p:cNvPr id="72949" name="Group 216"/>
            <p:cNvGrpSpPr>
              <a:grpSpLocks/>
            </p:cNvGrpSpPr>
            <p:nvPr/>
          </p:nvGrpSpPr>
          <p:grpSpPr bwMode="auto">
            <a:xfrm rot="5400000">
              <a:off x="1752" y="3492"/>
              <a:ext cx="199" cy="619"/>
              <a:chOff x="3671" y="1677"/>
              <a:chExt cx="222" cy="688"/>
            </a:xfrm>
          </p:grpSpPr>
          <p:sp>
            <p:nvSpPr>
              <p:cNvPr id="72955" name="Line 217"/>
              <p:cNvSpPr>
                <a:spLocks noChangeShapeType="1"/>
              </p:cNvSpPr>
              <p:nvPr/>
            </p:nvSpPr>
            <p:spPr bwMode="auto">
              <a:xfrm>
                <a:off x="3771" y="1851"/>
                <a:ext cx="0" cy="514"/>
              </a:xfrm>
              <a:prstGeom prst="line">
                <a:avLst/>
              </a:prstGeom>
              <a:noFill/>
              <a:ln w="762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56" name="Rectangle 218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144" cy="246"/>
              </a:xfrm>
              <a:prstGeom prst="rect">
                <a:avLst/>
              </a:prstGeom>
              <a:solidFill>
                <a:srgbClr val="969696">
                  <a:alpha val="25098"/>
                </a:srgbClr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57" name="Rectangle 219"/>
              <p:cNvSpPr>
                <a:spLocks noChangeArrowheads="1"/>
              </p:cNvSpPr>
              <p:nvPr/>
            </p:nvSpPr>
            <p:spPr bwMode="auto">
              <a:xfrm>
                <a:off x="3674" y="1725"/>
                <a:ext cx="144" cy="246"/>
              </a:xfrm>
              <a:prstGeom prst="rect">
                <a:avLst/>
              </a:prstGeom>
              <a:solidFill>
                <a:srgbClr val="969696">
                  <a:alpha val="25098"/>
                </a:srgbClr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58" name="Freeform 220"/>
              <p:cNvSpPr>
                <a:spLocks/>
              </p:cNvSpPr>
              <p:nvPr/>
            </p:nvSpPr>
            <p:spPr bwMode="auto">
              <a:xfrm flipH="1">
                <a:off x="3822" y="1680"/>
                <a:ext cx="70" cy="291"/>
              </a:xfrm>
              <a:custGeom>
                <a:avLst/>
                <a:gdLst>
                  <a:gd name="T0" fmla="*/ 0 w 96"/>
                  <a:gd name="T1" fmla="*/ 0 h 624"/>
                  <a:gd name="T2" fmla="*/ 37 w 96"/>
                  <a:gd name="T3" fmla="*/ 10 h 624"/>
                  <a:gd name="T4" fmla="*/ 37 w 96"/>
                  <a:gd name="T5" fmla="*/ 63 h 624"/>
                  <a:gd name="T6" fmla="*/ 0 w 96"/>
                  <a:gd name="T7" fmla="*/ 54 h 624"/>
                  <a:gd name="T8" fmla="*/ 0 w 96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624"/>
                  <a:gd name="T17" fmla="*/ 96 w 96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624">
                    <a:moveTo>
                      <a:pt x="0" y="0"/>
                    </a:moveTo>
                    <a:lnTo>
                      <a:pt x="96" y="96"/>
                    </a:lnTo>
                    <a:lnTo>
                      <a:pt x="96" y="624"/>
                    </a:lnTo>
                    <a:lnTo>
                      <a:pt x="0" y="5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25098"/>
                </a:srgbClr>
              </a:solidFill>
              <a:ln w="95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59" name="Freeform 221"/>
              <p:cNvSpPr>
                <a:spLocks/>
              </p:cNvSpPr>
              <p:nvPr/>
            </p:nvSpPr>
            <p:spPr bwMode="auto">
              <a:xfrm flipH="1">
                <a:off x="3671" y="1677"/>
                <a:ext cx="222" cy="45"/>
              </a:xfrm>
              <a:custGeom>
                <a:avLst/>
                <a:gdLst>
                  <a:gd name="T0" fmla="*/ 0 w 336"/>
                  <a:gd name="T1" fmla="*/ 0 h 96"/>
                  <a:gd name="T2" fmla="*/ 69 w 336"/>
                  <a:gd name="T3" fmla="*/ 0 h 96"/>
                  <a:gd name="T4" fmla="*/ 97 w 336"/>
                  <a:gd name="T5" fmla="*/ 10 h 96"/>
                  <a:gd name="T6" fmla="*/ 28 w 336"/>
                  <a:gd name="T7" fmla="*/ 10 h 96"/>
                  <a:gd name="T8" fmla="*/ 0 w 336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0"/>
                    </a:moveTo>
                    <a:lnTo>
                      <a:pt x="240" y="0"/>
                    </a:lnTo>
                    <a:lnTo>
                      <a:pt x="336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25098"/>
                </a:srgbClr>
              </a:solidFill>
              <a:ln w="95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60" name="Oval 222"/>
              <p:cNvSpPr>
                <a:spLocks noChangeArrowheads="1"/>
              </p:cNvSpPr>
              <p:nvPr/>
            </p:nvSpPr>
            <p:spPr bwMode="auto">
              <a:xfrm>
                <a:off x="3703" y="1747"/>
                <a:ext cx="86" cy="67"/>
              </a:xfrm>
              <a:prstGeom prst="ellipse">
                <a:avLst/>
              </a:prstGeom>
              <a:solidFill>
                <a:srgbClr val="FF0000">
                  <a:alpha val="25098"/>
                </a:srgb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61" name="Oval 223"/>
              <p:cNvSpPr>
                <a:spLocks noChangeArrowheads="1"/>
              </p:cNvSpPr>
              <p:nvPr/>
            </p:nvSpPr>
            <p:spPr bwMode="auto">
              <a:xfrm>
                <a:off x="3703" y="1859"/>
                <a:ext cx="86" cy="67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72950" name="Group 240"/>
            <p:cNvGrpSpPr>
              <a:grpSpLocks/>
            </p:cNvGrpSpPr>
            <p:nvPr/>
          </p:nvGrpSpPr>
          <p:grpSpPr bwMode="auto">
            <a:xfrm rot="5400000">
              <a:off x="1577" y="3735"/>
              <a:ext cx="90" cy="159"/>
              <a:chOff x="2449" y="3294"/>
              <a:chExt cx="136" cy="233"/>
            </a:xfrm>
          </p:grpSpPr>
          <p:sp>
            <p:nvSpPr>
              <p:cNvPr id="72951" name="AutoShape 241"/>
              <p:cNvSpPr>
                <a:spLocks noChangeArrowheads="1"/>
              </p:cNvSpPr>
              <p:nvPr/>
            </p:nvSpPr>
            <p:spPr bwMode="auto">
              <a:xfrm>
                <a:off x="2449" y="3459"/>
                <a:ext cx="135" cy="68"/>
              </a:xfrm>
              <a:prstGeom prst="cube">
                <a:avLst>
                  <a:gd name="adj" fmla="val 60296"/>
                </a:avLst>
              </a:prstGeom>
              <a:solidFill>
                <a:schemeClr val="tx1">
                  <a:alpha val="25098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72952" name="Group 242"/>
              <p:cNvGrpSpPr>
                <a:grpSpLocks/>
              </p:cNvGrpSpPr>
              <p:nvPr/>
            </p:nvGrpSpPr>
            <p:grpSpPr bwMode="auto">
              <a:xfrm>
                <a:off x="2449" y="3294"/>
                <a:ext cx="136" cy="204"/>
                <a:chOff x="2449" y="3294"/>
                <a:chExt cx="136" cy="204"/>
              </a:xfrm>
            </p:grpSpPr>
            <p:sp>
              <p:nvSpPr>
                <p:cNvPr id="72953" name="AutoShape 243"/>
                <p:cNvSpPr>
                  <a:spLocks noChangeArrowheads="1"/>
                </p:cNvSpPr>
                <p:nvPr/>
              </p:nvSpPr>
              <p:spPr bwMode="auto">
                <a:xfrm>
                  <a:off x="2449" y="3294"/>
                  <a:ext cx="136" cy="204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2">
                    <a:alpha val="25098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72954" name="AutoShape 24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467" y="3379"/>
                  <a:ext cx="200" cy="34"/>
                </a:xfrm>
                <a:prstGeom prst="parallelogram">
                  <a:avLst>
                    <a:gd name="adj" fmla="val 102642"/>
                  </a:avLst>
                </a:prstGeom>
                <a:solidFill>
                  <a:schemeClr val="bg2">
                    <a:alpha val="25098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9" name="Group 440"/>
          <p:cNvGrpSpPr>
            <a:grpSpLocks/>
          </p:cNvGrpSpPr>
          <p:nvPr/>
        </p:nvGrpSpPr>
        <p:grpSpPr bwMode="auto">
          <a:xfrm>
            <a:off x="7451725" y="5013325"/>
            <a:ext cx="982663" cy="315913"/>
            <a:chOff x="4694" y="3158"/>
            <a:chExt cx="619" cy="199"/>
          </a:xfrm>
        </p:grpSpPr>
        <p:grpSp>
          <p:nvGrpSpPr>
            <p:cNvPr id="72936" name="Group 224"/>
            <p:cNvGrpSpPr>
              <a:grpSpLocks/>
            </p:cNvGrpSpPr>
            <p:nvPr/>
          </p:nvGrpSpPr>
          <p:grpSpPr bwMode="auto">
            <a:xfrm rot="-5400000">
              <a:off x="4904" y="2948"/>
              <a:ext cx="199" cy="619"/>
              <a:chOff x="3671" y="1677"/>
              <a:chExt cx="222" cy="688"/>
            </a:xfrm>
          </p:grpSpPr>
          <p:sp>
            <p:nvSpPr>
              <p:cNvPr id="72942" name="Line 225"/>
              <p:cNvSpPr>
                <a:spLocks noChangeShapeType="1"/>
              </p:cNvSpPr>
              <p:nvPr/>
            </p:nvSpPr>
            <p:spPr bwMode="auto">
              <a:xfrm>
                <a:off x="3771" y="1851"/>
                <a:ext cx="0" cy="514"/>
              </a:xfrm>
              <a:prstGeom prst="line">
                <a:avLst/>
              </a:prstGeom>
              <a:noFill/>
              <a:ln w="762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43" name="Rectangle 22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144" cy="246"/>
              </a:xfrm>
              <a:prstGeom prst="rect">
                <a:avLst/>
              </a:prstGeom>
              <a:solidFill>
                <a:srgbClr val="969696">
                  <a:alpha val="25098"/>
                </a:srgbClr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44" name="Rectangle 227"/>
              <p:cNvSpPr>
                <a:spLocks noChangeArrowheads="1"/>
              </p:cNvSpPr>
              <p:nvPr/>
            </p:nvSpPr>
            <p:spPr bwMode="auto">
              <a:xfrm>
                <a:off x="3674" y="1725"/>
                <a:ext cx="144" cy="246"/>
              </a:xfrm>
              <a:prstGeom prst="rect">
                <a:avLst/>
              </a:prstGeom>
              <a:solidFill>
                <a:srgbClr val="969696">
                  <a:alpha val="25098"/>
                </a:srgbClr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45" name="Freeform 228"/>
              <p:cNvSpPr>
                <a:spLocks/>
              </p:cNvSpPr>
              <p:nvPr/>
            </p:nvSpPr>
            <p:spPr bwMode="auto">
              <a:xfrm flipH="1">
                <a:off x="3822" y="1680"/>
                <a:ext cx="70" cy="291"/>
              </a:xfrm>
              <a:custGeom>
                <a:avLst/>
                <a:gdLst>
                  <a:gd name="T0" fmla="*/ 0 w 96"/>
                  <a:gd name="T1" fmla="*/ 0 h 624"/>
                  <a:gd name="T2" fmla="*/ 37 w 96"/>
                  <a:gd name="T3" fmla="*/ 10 h 624"/>
                  <a:gd name="T4" fmla="*/ 37 w 96"/>
                  <a:gd name="T5" fmla="*/ 63 h 624"/>
                  <a:gd name="T6" fmla="*/ 0 w 96"/>
                  <a:gd name="T7" fmla="*/ 54 h 624"/>
                  <a:gd name="T8" fmla="*/ 0 w 96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624"/>
                  <a:gd name="T17" fmla="*/ 96 w 96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624">
                    <a:moveTo>
                      <a:pt x="0" y="0"/>
                    </a:moveTo>
                    <a:lnTo>
                      <a:pt x="96" y="96"/>
                    </a:lnTo>
                    <a:lnTo>
                      <a:pt x="96" y="624"/>
                    </a:lnTo>
                    <a:lnTo>
                      <a:pt x="0" y="5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25098"/>
                </a:srgbClr>
              </a:solidFill>
              <a:ln w="95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46" name="Freeform 229"/>
              <p:cNvSpPr>
                <a:spLocks/>
              </p:cNvSpPr>
              <p:nvPr/>
            </p:nvSpPr>
            <p:spPr bwMode="auto">
              <a:xfrm flipH="1">
                <a:off x="3671" y="1677"/>
                <a:ext cx="222" cy="45"/>
              </a:xfrm>
              <a:custGeom>
                <a:avLst/>
                <a:gdLst>
                  <a:gd name="T0" fmla="*/ 0 w 336"/>
                  <a:gd name="T1" fmla="*/ 0 h 96"/>
                  <a:gd name="T2" fmla="*/ 69 w 336"/>
                  <a:gd name="T3" fmla="*/ 0 h 96"/>
                  <a:gd name="T4" fmla="*/ 97 w 336"/>
                  <a:gd name="T5" fmla="*/ 10 h 96"/>
                  <a:gd name="T6" fmla="*/ 28 w 336"/>
                  <a:gd name="T7" fmla="*/ 10 h 96"/>
                  <a:gd name="T8" fmla="*/ 0 w 336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0"/>
                    </a:moveTo>
                    <a:lnTo>
                      <a:pt x="240" y="0"/>
                    </a:lnTo>
                    <a:lnTo>
                      <a:pt x="336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25098"/>
                </a:srgbClr>
              </a:solidFill>
              <a:ln w="95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47" name="Oval 230"/>
              <p:cNvSpPr>
                <a:spLocks noChangeArrowheads="1"/>
              </p:cNvSpPr>
              <p:nvPr/>
            </p:nvSpPr>
            <p:spPr bwMode="auto">
              <a:xfrm>
                <a:off x="3703" y="1747"/>
                <a:ext cx="86" cy="67"/>
              </a:xfrm>
              <a:prstGeom prst="ellipse">
                <a:avLst/>
              </a:prstGeom>
              <a:solidFill>
                <a:srgbClr val="FF0000">
                  <a:alpha val="25098"/>
                </a:srgb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48" name="Oval 231"/>
              <p:cNvSpPr>
                <a:spLocks noChangeArrowheads="1"/>
              </p:cNvSpPr>
              <p:nvPr/>
            </p:nvSpPr>
            <p:spPr bwMode="auto">
              <a:xfrm>
                <a:off x="3703" y="1859"/>
                <a:ext cx="86" cy="67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72937" name="Group 245"/>
            <p:cNvGrpSpPr>
              <a:grpSpLocks/>
            </p:cNvGrpSpPr>
            <p:nvPr/>
          </p:nvGrpSpPr>
          <p:grpSpPr bwMode="auto">
            <a:xfrm rot="-5400000">
              <a:off x="5183" y="3146"/>
              <a:ext cx="90" cy="159"/>
              <a:chOff x="2449" y="3294"/>
              <a:chExt cx="136" cy="233"/>
            </a:xfrm>
          </p:grpSpPr>
          <p:sp>
            <p:nvSpPr>
              <p:cNvPr id="72938" name="AutoShape 246"/>
              <p:cNvSpPr>
                <a:spLocks noChangeArrowheads="1"/>
              </p:cNvSpPr>
              <p:nvPr/>
            </p:nvSpPr>
            <p:spPr bwMode="auto">
              <a:xfrm>
                <a:off x="2449" y="3459"/>
                <a:ext cx="135" cy="68"/>
              </a:xfrm>
              <a:prstGeom prst="cube">
                <a:avLst>
                  <a:gd name="adj" fmla="val 60296"/>
                </a:avLst>
              </a:prstGeom>
              <a:solidFill>
                <a:schemeClr val="tx1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72939" name="Group 247"/>
              <p:cNvGrpSpPr>
                <a:grpSpLocks/>
              </p:cNvGrpSpPr>
              <p:nvPr/>
            </p:nvGrpSpPr>
            <p:grpSpPr bwMode="auto">
              <a:xfrm>
                <a:off x="2449" y="3294"/>
                <a:ext cx="136" cy="204"/>
                <a:chOff x="2449" y="3294"/>
                <a:chExt cx="136" cy="204"/>
              </a:xfrm>
            </p:grpSpPr>
            <p:sp>
              <p:nvSpPr>
                <p:cNvPr id="72940" name="AutoShape 248"/>
                <p:cNvSpPr>
                  <a:spLocks noChangeArrowheads="1"/>
                </p:cNvSpPr>
                <p:nvPr/>
              </p:nvSpPr>
              <p:spPr bwMode="auto">
                <a:xfrm>
                  <a:off x="2449" y="3294"/>
                  <a:ext cx="136" cy="204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2">
                    <a:alpha val="2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72941" name="AutoShape 24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467" y="3379"/>
                  <a:ext cx="200" cy="34"/>
                </a:xfrm>
                <a:prstGeom prst="parallelogram">
                  <a:avLst>
                    <a:gd name="adj" fmla="val 102642"/>
                  </a:avLst>
                </a:prstGeom>
                <a:solidFill>
                  <a:schemeClr val="bg2">
                    <a:alpha val="2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3" name="Group 441"/>
          <p:cNvGrpSpPr>
            <a:grpSpLocks/>
          </p:cNvGrpSpPr>
          <p:nvPr/>
        </p:nvGrpSpPr>
        <p:grpSpPr bwMode="auto">
          <a:xfrm>
            <a:off x="7920038" y="3249613"/>
            <a:ext cx="982662" cy="423862"/>
            <a:chOff x="4989" y="2047"/>
            <a:chExt cx="619" cy="267"/>
          </a:xfrm>
        </p:grpSpPr>
        <p:grpSp>
          <p:nvGrpSpPr>
            <p:cNvPr id="72923" name="Group 232"/>
            <p:cNvGrpSpPr>
              <a:grpSpLocks/>
            </p:cNvGrpSpPr>
            <p:nvPr/>
          </p:nvGrpSpPr>
          <p:grpSpPr bwMode="auto">
            <a:xfrm rot="-6741833">
              <a:off x="5199" y="1905"/>
              <a:ext cx="199" cy="619"/>
              <a:chOff x="3671" y="1677"/>
              <a:chExt cx="222" cy="688"/>
            </a:xfrm>
          </p:grpSpPr>
          <p:sp>
            <p:nvSpPr>
              <p:cNvPr id="72929" name="Line 233"/>
              <p:cNvSpPr>
                <a:spLocks noChangeShapeType="1"/>
              </p:cNvSpPr>
              <p:nvPr/>
            </p:nvSpPr>
            <p:spPr bwMode="auto">
              <a:xfrm>
                <a:off x="3771" y="1851"/>
                <a:ext cx="0" cy="514"/>
              </a:xfrm>
              <a:prstGeom prst="line">
                <a:avLst/>
              </a:prstGeom>
              <a:noFill/>
              <a:ln w="762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30" name="Rectangle 234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144" cy="246"/>
              </a:xfrm>
              <a:prstGeom prst="rect">
                <a:avLst/>
              </a:prstGeom>
              <a:solidFill>
                <a:srgbClr val="969696">
                  <a:alpha val="20000"/>
                </a:srgbClr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31" name="Rectangle 235"/>
              <p:cNvSpPr>
                <a:spLocks noChangeArrowheads="1"/>
              </p:cNvSpPr>
              <p:nvPr/>
            </p:nvSpPr>
            <p:spPr bwMode="auto">
              <a:xfrm>
                <a:off x="3674" y="1725"/>
                <a:ext cx="144" cy="246"/>
              </a:xfrm>
              <a:prstGeom prst="rect">
                <a:avLst/>
              </a:prstGeom>
              <a:solidFill>
                <a:srgbClr val="969696">
                  <a:alpha val="20000"/>
                </a:srgbClr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32" name="Freeform 236"/>
              <p:cNvSpPr>
                <a:spLocks/>
              </p:cNvSpPr>
              <p:nvPr/>
            </p:nvSpPr>
            <p:spPr bwMode="auto">
              <a:xfrm flipH="1">
                <a:off x="3822" y="1680"/>
                <a:ext cx="70" cy="291"/>
              </a:xfrm>
              <a:custGeom>
                <a:avLst/>
                <a:gdLst>
                  <a:gd name="T0" fmla="*/ 0 w 96"/>
                  <a:gd name="T1" fmla="*/ 0 h 624"/>
                  <a:gd name="T2" fmla="*/ 37 w 96"/>
                  <a:gd name="T3" fmla="*/ 10 h 624"/>
                  <a:gd name="T4" fmla="*/ 37 w 96"/>
                  <a:gd name="T5" fmla="*/ 63 h 624"/>
                  <a:gd name="T6" fmla="*/ 0 w 96"/>
                  <a:gd name="T7" fmla="*/ 54 h 624"/>
                  <a:gd name="T8" fmla="*/ 0 w 96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624"/>
                  <a:gd name="T17" fmla="*/ 96 w 96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624">
                    <a:moveTo>
                      <a:pt x="0" y="0"/>
                    </a:moveTo>
                    <a:lnTo>
                      <a:pt x="96" y="96"/>
                    </a:lnTo>
                    <a:lnTo>
                      <a:pt x="96" y="624"/>
                    </a:lnTo>
                    <a:lnTo>
                      <a:pt x="0" y="5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20000"/>
                </a:srgbClr>
              </a:solidFill>
              <a:ln w="95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33" name="Freeform 237"/>
              <p:cNvSpPr>
                <a:spLocks/>
              </p:cNvSpPr>
              <p:nvPr/>
            </p:nvSpPr>
            <p:spPr bwMode="auto">
              <a:xfrm flipH="1">
                <a:off x="3671" y="1677"/>
                <a:ext cx="222" cy="45"/>
              </a:xfrm>
              <a:custGeom>
                <a:avLst/>
                <a:gdLst>
                  <a:gd name="T0" fmla="*/ 0 w 336"/>
                  <a:gd name="T1" fmla="*/ 0 h 96"/>
                  <a:gd name="T2" fmla="*/ 69 w 336"/>
                  <a:gd name="T3" fmla="*/ 0 h 96"/>
                  <a:gd name="T4" fmla="*/ 97 w 336"/>
                  <a:gd name="T5" fmla="*/ 10 h 96"/>
                  <a:gd name="T6" fmla="*/ 28 w 336"/>
                  <a:gd name="T7" fmla="*/ 10 h 96"/>
                  <a:gd name="T8" fmla="*/ 0 w 336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0"/>
                    </a:moveTo>
                    <a:lnTo>
                      <a:pt x="240" y="0"/>
                    </a:lnTo>
                    <a:lnTo>
                      <a:pt x="336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20000"/>
                </a:srgbClr>
              </a:solidFill>
              <a:ln w="95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34" name="Oval 238"/>
              <p:cNvSpPr>
                <a:spLocks noChangeArrowheads="1"/>
              </p:cNvSpPr>
              <p:nvPr/>
            </p:nvSpPr>
            <p:spPr bwMode="auto">
              <a:xfrm>
                <a:off x="3703" y="1747"/>
                <a:ext cx="86" cy="6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935" name="Oval 239"/>
              <p:cNvSpPr>
                <a:spLocks noChangeArrowheads="1"/>
              </p:cNvSpPr>
              <p:nvPr/>
            </p:nvSpPr>
            <p:spPr bwMode="auto">
              <a:xfrm>
                <a:off x="3703" y="1859"/>
                <a:ext cx="86" cy="67"/>
              </a:xfrm>
              <a:prstGeom prst="ellipse">
                <a:avLst/>
              </a:prstGeom>
              <a:solidFill>
                <a:srgbClr val="008000">
                  <a:alpha val="20000"/>
                </a:srgbClr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72924" name="Group 250"/>
            <p:cNvGrpSpPr>
              <a:grpSpLocks/>
            </p:cNvGrpSpPr>
            <p:nvPr/>
          </p:nvGrpSpPr>
          <p:grpSpPr bwMode="auto">
            <a:xfrm rot="-6691578">
              <a:off x="5455" y="2012"/>
              <a:ext cx="90" cy="159"/>
              <a:chOff x="2449" y="3294"/>
              <a:chExt cx="136" cy="233"/>
            </a:xfrm>
          </p:grpSpPr>
          <p:sp>
            <p:nvSpPr>
              <p:cNvPr id="72925" name="AutoShape 251"/>
              <p:cNvSpPr>
                <a:spLocks noChangeArrowheads="1"/>
              </p:cNvSpPr>
              <p:nvPr/>
            </p:nvSpPr>
            <p:spPr bwMode="auto">
              <a:xfrm>
                <a:off x="2449" y="3459"/>
                <a:ext cx="135" cy="68"/>
              </a:xfrm>
              <a:prstGeom prst="cube">
                <a:avLst>
                  <a:gd name="adj" fmla="val 60296"/>
                </a:avLst>
              </a:prstGeom>
              <a:solidFill>
                <a:schemeClr val="tx1"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grpSp>
            <p:nvGrpSpPr>
              <p:cNvPr id="72926" name="Group 252"/>
              <p:cNvGrpSpPr>
                <a:grpSpLocks/>
              </p:cNvGrpSpPr>
              <p:nvPr/>
            </p:nvGrpSpPr>
            <p:grpSpPr bwMode="auto">
              <a:xfrm>
                <a:off x="2449" y="3294"/>
                <a:ext cx="136" cy="204"/>
                <a:chOff x="2449" y="3294"/>
                <a:chExt cx="136" cy="204"/>
              </a:xfrm>
            </p:grpSpPr>
            <p:sp>
              <p:nvSpPr>
                <p:cNvPr id="72927" name="AutoShape 253"/>
                <p:cNvSpPr>
                  <a:spLocks noChangeArrowheads="1"/>
                </p:cNvSpPr>
                <p:nvPr/>
              </p:nvSpPr>
              <p:spPr bwMode="auto">
                <a:xfrm>
                  <a:off x="2449" y="3294"/>
                  <a:ext cx="136" cy="204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2">
                    <a:alpha val="2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  <p:sp>
              <p:nvSpPr>
                <p:cNvPr id="72928" name="AutoShape 25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467" y="3379"/>
                  <a:ext cx="200" cy="34"/>
                </a:xfrm>
                <a:prstGeom prst="parallelogram">
                  <a:avLst>
                    <a:gd name="adj" fmla="val 102642"/>
                  </a:avLst>
                </a:prstGeom>
                <a:solidFill>
                  <a:schemeClr val="bg2">
                    <a:alpha val="20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72732" name="AutoShape 256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2733" name="Line 347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34" name="Line 355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35" name="Line 357"/>
          <p:cNvSpPr>
            <a:spLocks noChangeShapeType="1"/>
          </p:cNvSpPr>
          <p:nvPr/>
        </p:nvSpPr>
        <p:spPr bwMode="auto">
          <a:xfrm>
            <a:off x="4103688" y="4616450"/>
            <a:ext cx="180975" cy="730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2736" name="Group 358"/>
          <p:cNvGrpSpPr>
            <a:grpSpLocks/>
          </p:cNvGrpSpPr>
          <p:nvPr/>
        </p:nvGrpSpPr>
        <p:grpSpPr bwMode="auto">
          <a:xfrm>
            <a:off x="4248150" y="4616450"/>
            <a:ext cx="180975" cy="209550"/>
            <a:chOff x="1633" y="2251"/>
            <a:chExt cx="114" cy="132"/>
          </a:xfrm>
        </p:grpSpPr>
        <p:sp>
          <p:nvSpPr>
            <p:cNvPr id="72919" name="AutoShape 35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920" name="Group 36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2921" name="AutoShape 36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922" name="AutoShape 36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2737" name="Group 387"/>
          <p:cNvGrpSpPr>
            <a:grpSpLocks/>
          </p:cNvGrpSpPr>
          <p:nvPr/>
        </p:nvGrpSpPr>
        <p:grpSpPr bwMode="auto">
          <a:xfrm rot="-5400000">
            <a:off x="8159750" y="4341813"/>
            <a:ext cx="365125" cy="987425"/>
            <a:chOff x="522" y="2543"/>
            <a:chExt cx="230" cy="622"/>
          </a:xfrm>
        </p:grpSpPr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909" name="Rectangle 389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910" name="Rectangle 390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911" name="Freeform 391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912" name="Freeform 392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913" name="Oval 393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914" name="Oval 394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915" name="AutoShape 395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916" name="Group 396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2917" name="AutoShape 397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918" name="AutoShape 398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2738" name="AutoShape 410"/>
          <p:cNvSpPr>
            <a:spLocks noChangeArrowheads="1"/>
          </p:cNvSpPr>
          <p:nvPr/>
        </p:nvSpPr>
        <p:spPr bwMode="auto">
          <a:xfrm flipH="1">
            <a:off x="8316913" y="1484313"/>
            <a:ext cx="560387" cy="881062"/>
          </a:xfrm>
          <a:prstGeom prst="moon">
            <a:avLst>
              <a:gd name="adj" fmla="val 56782"/>
            </a:avLst>
          </a:prstGeom>
          <a:solidFill>
            <a:srgbClr val="8187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432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433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grpSp>
        <p:nvGrpSpPr>
          <p:cNvPr id="21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35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36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37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38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39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0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1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2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3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4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5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6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7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48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22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50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1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2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3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4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5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6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7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8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59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0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1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2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63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72744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2745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72894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895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6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7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8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9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0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1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2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3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4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5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6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907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2746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72880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881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2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3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4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5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6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7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8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89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0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1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2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93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2747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2748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72749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72875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876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2877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72878" name="Picture 304" descr="Reporting_ITC_2Trains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79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72750" name="Picture 306" descr="tastatur2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51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72752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72753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2754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72755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511" name="Text Box 224"/>
          <p:cNvSpPr txBox="1">
            <a:spLocks noChangeArrowheads="1"/>
          </p:cNvSpPr>
          <p:nvPr/>
        </p:nvSpPr>
        <p:spPr bwMode="auto">
          <a:xfrm>
            <a:off x="971550" y="1989138"/>
            <a:ext cx="755650" cy="2460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1600" dirty="0">
                <a:solidFill>
                  <a:schemeClr val="accent3">
                    <a:lumMod val="75000"/>
                  </a:schemeClr>
                </a:solidFill>
                <a:latin typeface="Vineta BT" pitchFamily="82" charset="0"/>
              </a:rPr>
              <a:t>IXL </a:t>
            </a:r>
            <a:r>
              <a:rPr lang="de-DE" sz="1600" dirty="0" err="1">
                <a:solidFill>
                  <a:schemeClr val="accent3">
                    <a:lumMod val="75000"/>
                  </a:schemeClr>
                </a:solidFill>
                <a:latin typeface="Vineta BT" pitchFamily="82" charset="0"/>
              </a:rPr>
              <a:t>Relés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Vineta BT" pitchFamily="82" charset="0"/>
            </a:endParaRPr>
          </a:p>
        </p:txBody>
      </p:sp>
      <p:sp>
        <p:nvSpPr>
          <p:cNvPr id="72757" name="Text Box 262"/>
          <p:cNvSpPr txBox="1">
            <a:spLocks noChangeArrowheads="1"/>
          </p:cNvSpPr>
          <p:nvPr/>
        </p:nvSpPr>
        <p:spPr bwMode="auto">
          <a:xfrm>
            <a:off x="4095750" y="2009775"/>
            <a:ext cx="18446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72758" name="Line 356"/>
          <p:cNvSpPr>
            <a:spLocks noChangeShapeType="1"/>
          </p:cNvSpPr>
          <p:nvPr/>
        </p:nvSpPr>
        <p:spPr bwMode="auto">
          <a:xfrm>
            <a:off x="4103688" y="3824288"/>
            <a:ext cx="0" cy="7921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59" name="Line 353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60" name="Line 354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2761" name="513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72835" name="Gruppieren 225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72868" name="Gerade Verbindung 93"/>
              <p:cNvCxnSpPr>
                <a:cxnSpLocks noChangeShapeType="1"/>
                <a:stCxn id="72874" idx="0"/>
              </p:cNvCxnSpPr>
              <p:nvPr>
                <p:custDataLst>
                  <p:tags r:id="rId3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69" name="Gerade Verbindung 94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70" name="Gerade Verbindung 96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71" name="Gerade Verbindung 98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72" name="Gerade Verbindung 99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2873" name="Flussdiagramm: Verbindungsstell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2874" name="Flussdiagramm: Verbindungsstelle 10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836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2861" name="Gerade Verbindung 93"/>
              <p:cNvCxnSpPr>
                <a:cxnSpLocks noChangeShapeType="1"/>
                <a:stCxn id="72867" idx="0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62" name="Gerade Verbindung 94"/>
              <p:cNvCxnSpPr>
                <a:cxnSpLocks noChangeShapeType="1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63" name="Gerade Verbindung 96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64" name="Gerade Verbindung 98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65" name="Gerade Verbindung 99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2866" name="Flussdiagramm: Verbindungsstelle 10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2867" name="Flussdiagramm: Verbindungsstelle 10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837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2854" name="Gerade Verbindung 93"/>
              <p:cNvCxnSpPr>
                <a:cxnSpLocks noChangeShapeType="1"/>
                <a:stCxn id="72860" idx="0"/>
              </p:cNvCxnSpPr>
              <p:nvPr>
                <p:custDataLst>
                  <p:tags r:id="rId20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55" name="Gerade Verbindung 94"/>
              <p:cNvCxnSpPr>
                <a:cxnSpLocks noChangeShapeType="1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56" name="Gerade Verbindung 96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57" name="Gerade Verbindung 98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58" name="Gerade Verbindung 99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2859" name="Flussdiagramm: Verbindungsstelle 10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2860" name="Flussdiagramm: Verbindungsstelle 10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838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2847" name="Gerade Verbindung 93"/>
              <p:cNvCxnSpPr>
                <a:cxnSpLocks noChangeShapeType="1"/>
                <a:stCxn id="72853" idx="0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48" name="Gerade Verbindung 94"/>
              <p:cNvCxnSpPr>
                <a:cxnSpLocks noChangeShapeType="1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49" name="Gerade Verbindung 96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50" name="Gerade Verbindung 98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51" name="Gerade Verbindung 99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2852" name="Flussdiagramm: Verbindungsstelle 10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2853" name="Flussdiagramm: Verbindungsstelle 10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839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72840" name="Gerade Verbindung 93"/>
              <p:cNvCxnSpPr>
                <a:cxnSpLocks noChangeShapeType="1"/>
                <a:stCxn id="72846" idx="0"/>
              </p:cNvCxnSpPr>
              <p:nvPr>
                <p:custDataLst>
                  <p:tags r:id="rId6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41" name="Gerade Verbindung 94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42" name="Gerade Verbindung 96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43" name="Gerade Verbindung 98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2844" name="Gerade Verbindung 99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2845" name="Flussdiagramm: Verbindungsstelle 10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2846" name="Flussdiagramm: Verbindungsstelle 10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2762" name="554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72830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31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32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33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34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2763" name="Group 341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72826" name="AutoShape 342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827" name="Group 343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2828" name="AutoShape 344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829" name="AutoShape 345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2764" name="Group 348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72822" name="AutoShape 34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823" name="Group 35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2824" name="AutoShape 35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825" name="AutoShape 35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2765" name="Group 328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72818" name="AutoShape 32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819" name="Group 33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2820" name="AutoShape 33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821" name="AutoShape 33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2766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503238" y="352425"/>
            <a:ext cx="8666162" cy="808038"/>
          </a:xfrm>
        </p:spPr>
        <p:txBody>
          <a:bodyPr/>
          <a:lstStyle/>
          <a:p>
            <a:r>
              <a:rPr lang="es-ES" smtClean="0"/>
              <a:t>Los pasos de la fase 1. </a:t>
            </a:r>
            <a:br>
              <a:rPr lang="es-ES" smtClean="0"/>
            </a:br>
            <a:r>
              <a:rPr lang="es-ES" smtClean="0"/>
              <a:t>Desmantelamiento de equipos (cables, señales, IXL de relés)</a:t>
            </a:r>
          </a:p>
        </p:txBody>
      </p:sp>
      <p:grpSp>
        <p:nvGrpSpPr>
          <p:cNvPr id="72767" name="Group 193"/>
          <p:cNvGrpSpPr>
            <a:grpSpLocks/>
          </p:cNvGrpSpPr>
          <p:nvPr/>
        </p:nvGrpSpPr>
        <p:grpSpPr bwMode="auto">
          <a:xfrm>
            <a:off x="773113" y="5961063"/>
            <a:ext cx="180975" cy="209550"/>
            <a:chOff x="1633" y="2251"/>
            <a:chExt cx="114" cy="132"/>
          </a:xfrm>
        </p:grpSpPr>
        <p:sp>
          <p:nvSpPr>
            <p:cNvPr id="72814" name="AutoShape 19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815" name="Group 19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2816" name="AutoShape 19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>
                  <a:alpha val="2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817" name="AutoShape 19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>
                  <a:alpha val="2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2768" name="Line 356"/>
          <p:cNvSpPr>
            <a:spLocks noChangeShapeType="1"/>
          </p:cNvSpPr>
          <p:nvPr/>
        </p:nvSpPr>
        <p:spPr bwMode="auto">
          <a:xfrm flipH="1">
            <a:off x="2698750" y="5116513"/>
            <a:ext cx="781050" cy="12287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2769" name="587 Grupo"/>
          <p:cNvGrpSpPr>
            <a:grpSpLocks/>
          </p:cNvGrpSpPr>
          <p:nvPr/>
        </p:nvGrpSpPr>
        <p:grpSpPr bwMode="auto">
          <a:xfrm>
            <a:off x="7164388" y="4610100"/>
            <a:ext cx="1431925" cy="511175"/>
            <a:chOff x="7164288" y="4610213"/>
            <a:chExt cx="1432067" cy="510975"/>
          </a:xfrm>
        </p:grpSpPr>
        <p:sp>
          <p:nvSpPr>
            <p:cNvPr id="72811" name="Line 349"/>
            <p:cNvSpPr>
              <a:spLocks noChangeShapeType="1"/>
            </p:cNvSpPr>
            <p:nvPr/>
          </p:nvSpPr>
          <p:spPr bwMode="auto">
            <a:xfrm flipV="1">
              <a:off x="7164288" y="4610214"/>
              <a:ext cx="576361" cy="51097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12" name="Line 348"/>
            <p:cNvSpPr>
              <a:spLocks noChangeShapeType="1"/>
            </p:cNvSpPr>
            <p:nvPr/>
          </p:nvSpPr>
          <p:spPr bwMode="auto">
            <a:xfrm>
              <a:off x="7737475" y="4610214"/>
              <a:ext cx="85176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13" name="Line 354"/>
            <p:cNvSpPr>
              <a:spLocks noChangeShapeType="1"/>
            </p:cNvSpPr>
            <p:nvPr/>
          </p:nvSpPr>
          <p:spPr bwMode="auto">
            <a:xfrm>
              <a:off x="8596355" y="4610213"/>
              <a:ext cx="0" cy="4422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2770" name="591 Grupo"/>
          <p:cNvGrpSpPr>
            <a:grpSpLocks/>
          </p:cNvGrpSpPr>
          <p:nvPr/>
        </p:nvGrpSpPr>
        <p:grpSpPr bwMode="auto">
          <a:xfrm>
            <a:off x="5040313" y="3136900"/>
            <a:ext cx="2936875" cy="946150"/>
            <a:chOff x="5040052" y="3137677"/>
            <a:chExt cx="2936382" cy="945588"/>
          </a:xfrm>
        </p:grpSpPr>
        <p:sp>
          <p:nvSpPr>
            <p:cNvPr id="72805" name="Line 349"/>
            <p:cNvSpPr>
              <a:spLocks noChangeShapeType="1"/>
            </p:cNvSpPr>
            <p:nvPr/>
          </p:nvSpPr>
          <p:spPr bwMode="auto">
            <a:xfrm>
              <a:off x="5040052" y="4077072"/>
              <a:ext cx="1258218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06" name="Line 349"/>
            <p:cNvSpPr>
              <a:spLocks noChangeShapeType="1"/>
            </p:cNvSpPr>
            <p:nvPr/>
          </p:nvSpPr>
          <p:spPr bwMode="auto">
            <a:xfrm flipH="1">
              <a:off x="6294437" y="3889879"/>
              <a:ext cx="438151" cy="19338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07" name="Line 349"/>
            <p:cNvSpPr>
              <a:spLocks noChangeShapeType="1"/>
            </p:cNvSpPr>
            <p:nvPr/>
          </p:nvSpPr>
          <p:spPr bwMode="auto">
            <a:xfrm flipV="1">
              <a:off x="6730912" y="3497717"/>
              <a:ext cx="381080" cy="39216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08" name="Line 349"/>
            <p:cNvSpPr>
              <a:spLocks noChangeShapeType="1"/>
            </p:cNvSpPr>
            <p:nvPr/>
          </p:nvSpPr>
          <p:spPr bwMode="auto">
            <a:xfrm flipH="1">
              <a:off x="7100391" y="3137677"/>
              <a:ext cx="844670" cy="360039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09" name="Line 354"/>
            <p:cNvSpPr>
              <a:spLocks noChangeShapeType="1"/>
            </p:cNvSpPr>
            <p:nvPr/>
          </p:nvSpPr>
          <p:spPr bwMode="auto">
            <a:xfrm>
              <a:off x="7933510" y="3146670"/>
              <a:ext cx="42924" cy="1023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810" name="Line 354"/>
            <p:cNvSpPr>
              <a:spLocks noChangeShapeType="1"/>
            </p:cNvSpPr>
            <p:nvPr/>
          </p:nvSpPr>
          <p:spPr bwMode="auto">
            <a:xfrm>
              <a:off x="5046663" y="3827463"/>
              <a:ext cx="0" cy="25580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2771" name="Group 375"/>
          <p:cNvGrpSpPr>
            <a:grpSpLocks/>
          </p:cNvGrpSpPr>
          <p:nvPr/>
        </p:nvGrpSpPr>
        <p:grpSpPr bwMode="auto">
          <a:xfrm rot="-6671549">
            <a:off x="7620000" y="2973388"/>
            <a:ext cx="365125" cy="987425"/>
            <a:chOff x="522" y="2543"/>
            <a:chExt cx="230" cy="622"/>
          </a:xfrm>
        </p:grpSpPr>
        <p:sp>
          <p:nvSpPr>
            <p:cNvPr id="72794" name="Line 376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95" name="Rectangle 377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96" name="Rectangle 378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97" name="Freeform 379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98" name="Freeform 380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99" name="Oval 381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800" name="Oval 382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801" name="AutoShape 383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802" name="Group 384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2803" name="AutoShape 385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804" name="AutoShape 386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2772" name="Group 363"/>
          <p:cNvGrpSpPr>
            <a:grpSpLocks/>
          </p:cNvGrpSpPr>
          <p:nvPr/>
        </p:nvGrpSpPr>
        <p:grpSpPr bwMode="auto">
          <a:xfrm rot="5400000">
            <a:off x="2903538" y="5854700"/>
            <a:ext cx="365125" cy="987425"/>
            <a:chOff x="522" y="2543"/>
            <a:chExt cx="230" cy="622"/>
          </a:xfrm>
        </p:grpSpPr>
        <p:sp>
          <p:nvSpPr>
            <p:cNvPr id="72783" name="Line 364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84" name="Rectangle 365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85" name="Rectangle 366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86" name="Freeform 367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87" name="Freeform 368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88" name="Oval 369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89" name="Oval 370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90" name="AutoShape 371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791" name="Group 372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2792" name="AutoShape 37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793" name="AutoShape 37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2773" name="Group 333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72779" name="AutoShape 33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2780" name="Group 33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2781" name="AutoShape 33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2782" name="AutoShape 33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pic>
        <p:nvPicPr>
          <p:cNvPr id="72774" name="Picture 6" descr="RSTW_1"/>
          <p:cNvPicPr>
            <a:picLocks noChangeAspect="1" noChangeArrowheads="1"/>
          </p:cNvPicPr>
          <p:nvPr/>
        </p:nvPicPr>
        <p:blipFill>
          <a:blip r:embed="rId44" cstate="print">
            <a:lum bright="30000"/>
          </a:blip>
          <a:srcRect/>
          <a:stretch>
            <a:fillRect/>
          </a:stretch>
        </p:blipFill>
        <p:spPr bwMode="auto">
          <a:xfrm>
            <a:off x="611188" y="2276475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75" name="Text Box 224"/>
          <p:cNvSpPr txBox="1">
            <a:spLocks noChangeArrowheads="1"/>
          </p:cNvSpPr>
          <p:nvPr/>
        </p:nvSpPr>
        <p:spPr bwMode="auto">
          <a:xfrm>
            <a:off x="1800225" y="2009775"/>
            <a:ext cx="657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PA135</a:t>
            </a:r>
            <a:endParaRPr lang="en-US" sz="1600">
              <a:latin typeface="Vineta BT"/>
            </a:endParaRPr>
          </a:p>
        </p:txBody>
      </p:sp>
      <p:sp>
        <p:nvSpPr>
          <p:cNvPr id="72776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72777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72778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" name="319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29700" name="AutoShape 442"/>
          <p:cNvSpPr>
            <a:spLocks noChangeArrowheads="1"/>
          </p:cNvSpPr>
          <p:nvPr/>
        </p:nvSpPr>
        <p:spPr bwMode="auto">
          <a:xfrm>
            <a:off x="7885113" y="1520825"/>
            <a:ext cx="847725" cy="7842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1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821737" cy="360362"/>
          </a:xfrm>
        </p:spPr>
        <p:txBody>
          <a:bodyPr/>
          <a:lstStyle/>
          <a:p>
            <a:r>
              <a:rPr lang="es-ES" smtClean="0"/>
              <a:t>Fin de la fase 1</a:t>
            </a:r>
            <a:br>
              <a:rPr lang="es-ES" smtClean="0"/>
            </a:br>
            <a:r>
              <a:rPr lang="es-ES" smtClean="0"/>
              <a:t>Trenes existentes operando con PA135</a:t>
            </a:r>
            <a:br>
              <a:rPr lang="es-ES" smtClean="0"/>
            </a:br>
            <a:r>
              <a:rPr lang="es-ES" smtClean="0"/>
              <a:t>Códigos de velocidad listos para ser probados con el primer tren nuevo</a:t>
            </a:r>
          </a:p>
        </p:txBody>
      </p:sp>
      <p:sp>
        <p:nvSpPr>
          <p:cNvPr id="29702" name="Line 3"/>
          <p:cNvSpPr>
            <a:spLocks noChangeShapeType="1"/>
          </p:cNvSpPr>
          <p:nvPr/>
        </p:nvSpPr>
        <p:spPr bwMode="auto">
          <a:xfrm>
            <a:off x="503238" y="5121275"/>
            <a:ext cx="6697662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04" name="AutoShape 11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05" name="AutoShape 12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06" name="AutoShape 1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07" name="AutoShape 14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08" name="AutoShape 15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09" name="AutoShape 16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10" name="AutoShape 17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11" name="AutoShape 18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12" name="AutoShape 19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13" name="AutoShape 20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14" name="AutoShape 21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15" name="AutoShape 22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16" name="AutoShape 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9717" name="Group 24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29905" name="AutoShape 25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06" name="AutoShape 26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07" name="AutoShape 27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08" name="AutoShape 28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09" name="AutoShape 29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0" name="AutoShape 30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1" name="AutoShape 31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2" name="AutoShape 32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3" name="AutoShape 33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4" name="AutoShape 34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5" name="AutoShape 35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6" name="AutoShape 36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7" name="AutoShape 37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8" name="AutoShape 38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19" name="AutoShape 39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0" name="AutoShape 40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1" name="AutoShape 41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2" name="AutoShape 42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3" name="AutoShape 43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4" name="AutoShape 44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5" name="AutoShape 45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6" name="AutoShape 46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7" name="AutoShape 47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8" name="AutoShape 48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29" name="AutoShape 49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30" name="AutoShape 50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931" name="Line 51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932" name="Line 52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933" name="Line 53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934" name="Line 54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9718" name="Line 5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9" name="Line 56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0" name="AutoShape 198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21" name="Freeform 199"/>
          <p:cNvSpPr>
            <a:spLocks/>
          </p:cNvSpPr>
          <p:nvPr/>
        </p:nvSpPr>
        <p:spPr bwMode="auto">
          <a:xfrm rot="10800000">
            <a:off x="4418013" y="4494213"/>
            <a:ext cx="474662" cy="360362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2" name="Line 205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3" name="AutoShape 256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24" name="Line 347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5" name="Line 355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6" name="Line 357"/>
          <p:cNvSpPr>
            <a:spLocks noChangeShapeType="1"/>
          </p:cNvSpPr>
          <p:nvPr/>
        </p:nvSpPr>
        <p:spPr bwMode="auto">
          <a:xfrm>
            <a:off x="4103688" y="4616450"/>
            <a:ext cx="180975" cy="730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9727" name="Group 358"/>
          <p:cNvGrpSpPr>
            <a:grpSpLocks/>
          </p:cNvGrpSpPr>
          <p:nvPr/>
        </p:nvGrpSpPr>
        <p:grpSpPr bwMode="auto">
          <a:xfrm>
            <a:off x="4248150" y="4616450"/>
            <a:ext cx="180975" cy="209550"/>
            <a:chOff x="1633" y="2251"/>
            <a:chExt cx="114" cy="132"/>
          </a:xfrm>
        </p:grpSpPr>
        <p:sp>
          <p:nvSpPr>
            <p:cNvPr id="29901" name="AutoShape 35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902" name="Group 36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9903" name="AutoShape 36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904" name="AutoShape 36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9728" name="Group 387"/>
          <p:cNvGrpSpPr>
            <a:grpSpLocks/>
          </p:cNvGrpSpPr>
          <p:nvPr/>
        </p:nvGrpSpPr>
        <p:grpSpPr bwMode="auto">
          <a:xfrm rot="-5400000">
            <a:off x="8159750" y="4341813"/>
            <a:ext cx="365125" cy="987425"/>
            <a:chOff x="522" y="2543"/>
            <a:chExt cx="230" cy="622"/>
          </a:xfrm>
        </p:grpSpPr>
        <p:sp>
          <p:nvSpPr>
            <p:cNvPr id="29890" name="Line 388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91" name="Rectangle 389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92" name="Rectangle 390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93" name="Freeform 391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94" name="Freeform 392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95" name="Oval 393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96" name="Oval 394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97" name="AutoShape 395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898" name="Group 396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29899" name="AutoShape 397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900" name="AutoShape 398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378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379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380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82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3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4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5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6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7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8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9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0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1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2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3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4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5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97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8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9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0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1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2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3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4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5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6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7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8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9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0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9734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29735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29876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877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8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9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0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1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2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3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4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5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6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7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8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89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9736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29862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863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64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65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66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67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68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69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0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1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2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3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4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75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9737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29738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29739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29857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858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9859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29860" name="Picture 304" descr="Reporting_ITC_2Trains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861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29740" name="Picture 306" descr="tastatur2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1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29742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29743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29744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29745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9746" name="Text Box 262"/>
          <p:cNvSpPr txBox="1">
            <a:spLocks noChangeArrowheads="1"/>
          </p:cNvSpPr>
          <p:nvPr/>
        </p:nvSpPr>
        <p:spPr bwMode="auto">
          <a:xfrm>
            <a:off x="4095750" y="2009775"/>
            <a:ext cx="18446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29747" name="Line 356"/>
          <p:cNvSpPr>
            <a:spLocks noChangeShapeType="1"/>
          </p:cNvSpPr>
          <p:nvPr/>
        </p:nvSpPr>
        <p:spPr bwMode="auto">
          <a:xfrm>
            <a:off x="4103688" y="3824288"/>
            <a:ext cx="0" cy="7921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8" name="Line 353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9" name="Line 354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9750" name="513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29817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29850" name="Gerade Verbindung 93"/>
              <p:cNvCxnSpPr>
                <a:cxnSpLocks noChangeShapeType="1"/>
                <a:stCxn id="29856" idx="0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51" name="Gerade Verbindung 94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52" name="Gerade Verbindung 96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53" name="Gerade Verbindung 98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54" name="Gerade Verbindung 99"/>
              <p:cNvCxnSpPr>
                <a:cxnSpLocks noChangeShapeType="1"/>
              </p:cNvCxnSpPr>
              <p:nvPr>
                <p:custDataLst>
                  <p:tags r:id="rId39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9855" name="Flussdiagramm: Verbindungsstelle 10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9856" name="Flussdiagramm: Verbindungsstelle 10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818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29843" name="Gerade Verbindung 93"/>
              <p:cNvCxnSpPr>
                <a:cxnSpLocks noChangeShapeType="1"/>
                <a:stCxn id="29849" idx="0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44" name="Gerade Verbindung 94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45" name="Gerade Verbindung 96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46" name="Gerade Verbindung 98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47" name="Gerade Verbindung 99"/>
              <p:cNvCxnSpPr>
                <a:cxnSpLocks noChangeShapeType="1"/>
              </p:cNvCxnSpPr>
              <p:nvPr>
                <p:custDataLst>
                  <p:tags r:id="rId32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9848" name="Flussdiagramm: Verbindungsstelle 10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9849" name="Flussdiagramm: Verbindungsstelle 10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819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29836" name="Gerade Verbindung 93"/>
              <p:cNvCxnSpPr>
                <a:cxnSpLocks noChangeShapeType="1"/>
                <a:stCxn id="29842" idx="0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37" name="Gerade Verbindung 94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38" name="Gerade Verbindung 96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39" name="Gerade Verbindung 98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40" name="Gerade Verbindung 99"/>
              <p:cNvCxnSpPr>
                <a:cxnSpLocks noChangeShapeType="1"/>
              </p:cNvCxnSpPr>
              <p:nvPr>
                <p:custDataLst>
                  <p:tags r:id="rId25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9841" name="Flussdiagramm: Verbindungsstelle 10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9842" name="Flussdiagramm: Verbindungsstelle 10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820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29829" name="Gerade Verbindung 93"/>
              <p:cNvCxnSpPr>
                <a:cxnSpLocks noChangeShapeType="1"/>
                <a:stCxn id="29835" idx="0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30" name="Gerade Verbindung 94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31" name="Gerade Verbindung 96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32" name="Gerade Verbindung 98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33" name="Gerade Verbindung 99"/>
              <p:cNvCxnSpPr>
                <a:cxnSpLocks noChangeShapeType="1"/>
              </p:cNvCxnSpPr>
              <p:nvPr>
                <p:custDataLst>
                  <p:tags r:id="rId1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9834" name="Flussdiagramm: Verbindungsstelle 10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9835" name="Flussdiagramm: Verbindungsstelle 10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821" name="Gruppieren 225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29822" name="Gerade Verbindung 93"/>
              <p:cNvCxnSpPr>
                <a:cxnSpLocks noChangeShapeType="1"/>
                <a:stCxn id="29828" idx="0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23" name="Gerade Verbindung 94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24" name="Gerade Verbindung 96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25" name="Gerade Verbindung 98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9826" name="Gerade Verbindung 99"/>
              <p:cNvCxnSpPr>
                <a:cxnSpLocks noChangeShapeType="1"/>
              </p:cNvCxnSpPr>
              <p:nvPr>
                <p:custDataLst>
                  <p:tags r:id="rId1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9827" name="Flussdiagramm: Verbindungsstelle 10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9828" name="Flussdiagramm: Verbindungsstelle 10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751" name="554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29812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13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14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15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816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9752" name="Group 341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29808" name="AutoShape 342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809" name="Group 343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9810" name="AutoShape 344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811" name="AutoShape 345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9753" name="Group 348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29804" name="AutoShape 34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805" name="Group 35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9806" name="AutoShape 35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807" name="AutoShape 35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9754" name="Group 328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29800" name="AutoShape 32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801" name="Group 33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9802" name="AutoShape 33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803" name="AutoShape 33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9755" name="Line 356"/>
          <p:cNvSpPr>
            <a:spLocks noChangeShapeType="1"/>
          </p:cNvSpPr>
          <p:nvPr/>
        </p:nvSpPr>
        <p:spPr bwMode="auto">
          <a:xfrm flipH="1">
            <a:off x="2698750" y="5116513"/>
            <a:ext cx="781050" cy="12287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29756" name="587 Grupo"/>
          <p:cNvGrpSpPr>
            <a:grpSpLocks/>
          </p:cNvGrpSpPr>
          <p:nvPr/>
        </p:nvGrpSpPr>
        <p:grpSpPr bwMode="auto">
          <a:xfrm>
            <a:off x="7164388" y="4610100"/>
            <a:ext cx="1431925" cy="511175"/>
            <a:chOff x="7164288" y="4610213"/>
            <a:chExt cx="1432067" cy="510975"/>
          </a:xfrm>
        </p:grpSpPr>
        <p:sp>
          <p:nvSpPr>
            <p:cNvPr id="29797" name="Line 349"/>
            <p:cNvSpPr>
              <a:spLocks noChangeShapeType="1"/>
            </p:cNvSpPr>
            <p:nvPr/>
          </p:nvSpPr>
          <p:spPr bwMode="auto">
            <a:xfrm flipV="1">
              <a:off x="7164288" y="4610214"/>
              <a:ext cx="576361" cy="51097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798" name="Line 348"/>
            <p:cNvSpPr>
              <a:spLocks noChangeShapeType="1"/>
            </p:cNvSpPr>
            <p:nvPr/>
          </p:nvSpPr>
          <p:spPr bwMode="auto">
            <a:xfrm>
              <a:off x="7737475" y="4610214"/>
              <a:ext cx="85176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799" name="Line 354"/>
            <p:cNvSpPr>
              <a:spLocks noChangeShapeType="1"/>
            </p:cNvSpPr>
            <p:nvPr/>
          </p:nvSpPr>
          <p:spPr bwMode="auto">
            <a:xfrm>
              <a:off x="8596355" y="4610213"/>
              <a:ext cx="0" cy="4422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9757" name="591 Grupo"/>
          <p:cNvGrpSpPr>
            <a:grpSpLocks/>
          </p:cNvGrpSpPr>
          <p:nvPr/>
        </p:nvGrpSpPr>
        <p:grpSpPr bwMode="auto">
          <a:xfrm>
            <a:off x="5040313" y="3136900"/>
            <a:ext cx="2936875" cy="946150"/>
            <a:chOff x="5040052" y="3137677"/>
            <a:chExt cx="2936382" cy="945588"/>
          </a:xfrm>
        </p:grpSpPr>
        <p:sp>
          <p:nvSpPr>
            <p:cNvPr id="29791" name="Line 349"/>
            <p:cNvSpPr>
              <a:spLocks noChangeShapeType="1"/>
            </p:cNvSpPr>
            <p:nvPr/>
          </p:nvSpPr>
          <p:spPr bwMode="auto">
            <a:xfrm>
              <a:off x="5040052" y="4077072"/>
              <a:ext cx="1258218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792" name="Line 349"/>
            <p:cNvSpPr>
              <a:spLocks noChangeShapeType="1"/>
            </p:cNvSpPr>
            <p:nvPr/>
          </p:nvSpPr>
          <p:spPr bwMode="auto">
            <a:xfrm flipH="1">
              <a:off x="6294437" y="3889879"/>
              <a:ext cx="438151" cy="19338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793" name="Line 349"/>
            <p:cNvSpPr>
              <a:spLocks noChangeShapeType="1"/>
            </p:cNvSpPr>
            <p:nvPr/>
          </p:nvSpPr>
          <p:spPr bwMode="auto">
            <a:xfrm flipV="1">
              <a:off x="6730912" y="3497717"/>
              <a:ext cx="381080" cy="39216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794" name="Line 349"/>
            <p:cNvSpPr>
              <a:spLocks noChangeShapeType="1"/>
            </p:cNvSpPr>
            <p:nvPr/>
          </p:nvSpPr>
          <p:spPr bwMode="auto">
            <a:xfrm flipH="1">
              <a:off x="7100391" y="3137677"/>
              <a:ext cx="844670" cy="360039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795" name="Line 354"/>
            <p:cNvSpPr>
              <a:spLocks noChangeShapeType="1"/>
            </p:cNvSpPr>
            <p:nvPr/>
          </p:nvSpPr>
          <p:spPr bwMode="auto">
            <a:xfrm>
              <a:off x="7933510" y="3146670"/>
              <a:ext cx="42924" cy="1023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9796" name="Line 354"/>
            <p:cNvSpPr>
              <a:spLocks noChangeShapeType="1"/>
            </p:cNvSpPr>
            <p:nvPr/>
          </p:nvSpPr>
          <p:spPr bwMode="auto">
            <a:xfrm>
              <a:off x="5046663" y="3827463"/>
              <a:ext cx="0" cy="25580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29758" name="Group 375"/>
          <p:cNvGrpSpPr>
            <a:grpSpLocks/>
          </p:cNvGrpSpPr>
          <p:nvPr/>
        </p:nvGrpSpPr>
        <p:grpSpPr bwMode="auto">
          <a:xfrm rot="-6671549">
            <a:off x="7620000" y="2973388"/>
            <a:ext cx="365125" cy="987425"/>
            <a:chOff x="522" y="2543"/>
            <a:chExt cx="230" cy="622"/>
          </a:xfrm>
        </p:grpSpPr>
        <p:sp>
          <p:nvSpPr>
            <p:cNvPr id="29780" name="Line 376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81" name="Rectangle 377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82" name="Rectangle 378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83" name="Freeform 379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84" name="Freeform 380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85" name="Oval 381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86" name="Oval 382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87" name="AutoShape 383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788" name="Group 384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29789" name="AutoShape 385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790" name="AutoShape 386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9759" name="Group 363"/>
          <p:cNvGrpSpPr>
            <a:grpSpLocks/>
          </p:cNvGrpSpPr>
          <p:nvPr/>
        </p:nvGrpSpPr>
        <p:grpSpPr bwMode="auto">
          <a:xfrm rot="5400000">
            <a:off x="2903538" y="5854700"/>
            <a:ext cx="365125" cy="987425"/>
            <a:chOff x="522" y="2543"/>
            <a:chExt cx="230" cy="622"/>
          </a:xfrm>
        </p:grpSpPr>
        <p:sp>
          <p:nvSpPr>
            <p:cNvPr id="29769" name="Line 364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70" name="Rectangle 365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71" name="Rectangle 366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72" name="Freeform 367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73" name="Freeform 368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74" name="Oval 369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75" name="Oval 370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76" name="AutoShape 371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777" name="Group 372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29778" name="AutoShape 37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779" name="AutoShape 37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29760" name="Group 333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29765" name="AutoShape 33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9766" name="Group 33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29767" name="AutoShape 33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29768" name="AutoShape 33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29761" name="Text Box 224"/>
          <p:cNvSpPr txBox="1">
            <a:spLocks noChangeArrowheads="1"/>
          </p:cNvSpPr>
          <p:nvPr/>
        </p:nvSpPr>
        <p:spPr bwMode="auto">
          <a:xfrm>
            <a:off x="1800225" y="2009775"/>
            <a:ext cx="657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PA135</a:t>
            </a:r>
            <a:endParaRPr lang="en-US" sz="1600">
              <a:latin typeface="Vineta BT"/>
            </a:endParaRPr>
          </a:p>
        </p:txBody>
      </p:sp>
      <p:sp>
        <p:nvSpPr>
          <p:cNvPr id="29762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29763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29764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07416" name="Object 440"/>
          <p:cNvGraphicFramePr>
            <a:graphicFrameLocks noGrp="1" noChangeAspect="1"/>
          </p:cNvGraphicFramePr>
          <p:nvPr>
            <p:ph idx="1"/>
          </p:nvPr>
        </p:nvGraphicFramePr>
        <p:xfrm>
          <a:off x="9217025" y="5013325"/>
          <a:ext cx="82026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Visio" r:id="rId46" imgW="9828276" imgH="870585" progId="">
                  <p:embed/>
                </p:oleObj>
              </mc:Choice>
              <mc:Fallback>
                <p:oleObj name="Visio" r:id="rId46" imgW="9828276" imgH="870585" progId="">
                  <p:embed/>
                  <p:pic>
                    <p:nvPicPr>
                      <p:cNvPr id="0" name="Object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025" y="5013325"/>
                        <a:ext cx="820261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" name="266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0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0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dtRectangle 3 Id134147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347075" cy="4752975"/>
          </a:xfrm>
        </p:spPr>
        <p:txBody>
          <a:bodyPr/>
          <a:lstStyle/>
          <a:p>
            <a:r>
              <a:rPr lang="es-ES" dirty="0" smtClean="0"/>
              <a:t>Fase 2 – roll-</a:t>
            </a:r>
            <a:r>
              <a:rPr lang="es-ES" dirty="0" err="1" smtClean="0"/>
              <a:t>out</a:t>
            </a:r>
            <a:r>
              <a:rPr lang="es-ES" dirty="0" smtClean="0"/>
              <a:t> del CBTC: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lnSpc>
                <a:spcPct val="100000"/>
              </a:lnSpc>
            </a:pPr>
            <a:endParaRPr lang="es-ES" sz="1100" dirty="0" smtClean="0"/>
          </a:p>
          <a:p>
            <a:pPr>
              <a:lnSpc>
                <a:spcPct val="100000"/>
              </a:lnSpc>
            </a:pPr>
            <a:endParaRPr lang="es-ES" sz="1100" dirty="0" smtClean="0"/>
          </a:p>
          <a:p>
            <a:pPr>
              <a:lnSpc>
                <a:spcPct val="100000"/>
              </a:lnSpc>
            </a:pPr>
            <a:endParaRPr lang="es-ES" sz="12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s-ES" sz="1400" dirty="0" smtClean="0">
                <a:solidFill>
                  <a:srgbClr val="0070C0"/>
                </a:solidFill>
              </a:rPr>
              <a:t>Al finalizar esta fase toda la línea está equipada y operada como una línea CBTC con el sistema ATP de códigos de velocidad a modo “</a:t>
            </a:r>
            <a:r>
              <a:rPr lang="es-ES" sz="1400" dirty="0" err="1" smtClean="0">
                <a:solidFill>
                  <a:srgbClr val="0070C0"/>
                </a:solidFill>
              </a:rPr>
              <a:t>fall</a:t>
            </a:r>
            <a:r>
              <a:rPr lang="es-ES" sz="1400" dirty="0" smtClean="0">
                <a:solidFill>
                  <a:srgbClr val="0070C0"/>
                </a:solidFill>
              </a:rPr>
              <a:t> back”.</a:t>
            </a:r>
          </a:p>
          <a:p>
            <a:pPr>
              <a:lnSpc>
                <a:spcPct val="100000"/>
              </a:lnSpc>
            </a:pPr>
            <a:endParaRPr lang="es-ES" sz="1400" dirty="0" smtClean="0"/>
          </a:p>
          <a:p>
            <a:pPr>
              <a:lnSpc>
                <a:spcPct val="100000"/>
              </a:lnSpc>
            </a:pPr>
            <a:r>
              <a:rPr lang="es-ES" sz="1400" dirty="0" smtClean="0">
                <a:solidFill>
                  <a:srgbClr val="0070C0"/>
                </a:solidFill>
              </a:rPr>
              <a:t>El equipamiento PA-135 y el CTC de </a:t>
            </a:r>
            <a:r>
              <a:rPr lang="es-ES" sz="1400" dirty="0" err="1" smtClean="0">
                <a:solidFill>
                  <a:srgbClr val="0070C0"/>
                </a:solidFill>
              </a:rPr>
              <a:t>Thales</a:t>
            </a:r>
            <a:r>
              <a:rPr lang="es-ES" sz="1400" dirty="0" smtClean="0">
                <a:solidFill>
                  <a:srgbClr val="0070C0"/>
                </a:solidFill>
              </a:rPr>
              <a:t> se pueden desmontar.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539749" y="1739900"/>
          <a:ext cx="83470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3732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5724525" cy="360363"/>
          </a:xfrm>
        </p:spPr>
        <p:txBody>
          <a:bodyPr/>
          <a:lstStyle/>
          <a:p>
            <a:r>
              <a:rPr lang="es-ES" smtClean="0"/>
              <a:t>Proceso de migración a nivel de sistema (2)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503238" y="5121275"/>
            <a:ext cx="6697662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756" name="AutoShape 10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57" name="AutoShape 11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58" name="AutoShape 12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59" name="AutoShape 1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0" name="AutoShape 14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1" name="AutoShape 15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2" name="AutoShape 16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3" name="AutoShape 17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4" name="AutoShape 18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5" name="AutoShape 19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6" name="AutoShape 20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7" name="AutoShape 21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8" name="AutoShape 22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69" name="AutoShape 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4770" name="Group 24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74968" name="AutoShape 25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69" name="AutoShape 26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0" name="AutoShape 27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1" name="AutoShape 28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2" name="AutoShape 29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3" name="AutoShape 30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4" name="AutoShape 31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5" name="AutoShape 32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6" name="AutoShape 33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7" name="AutoShape 34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8" name="AutoShape 35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79" name="AutoShape 36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0" name="AutoShape 37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1" name="AutoShape 38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2" name="AutoShape 39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3" name="AutoShape 40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4" name="AutoShape 41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5" name="AutoShape 42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6" name="AutoShape 43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7" name="AutoShape 44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8" name="AutoShape 45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89" name="AutoShape 46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90" name="AutoShape 47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91" name="AutoShape 48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92" name="AutoShape 49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93" name="AutoShape 50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94" name="Line 51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95" name="Line 52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96" name="Line 53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97" name="Line 54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4771" name="Line 5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772" name="Line 56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773" name="AutoShape 198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74" name="Freeform 199"/>
          <p:cNvSpPr>
            <a:spLocks/>
          </p:cNvSpPr>
          <p:nvPr/>
        </p:nvSpPr>
        <p:spPr bwMode="auto">
          <a:xfrm rot="10800000">
            <a:off x="4418013" y="4494213"/>
            <a:ext cx="474662" cy="360362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775" name="Line 205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776" name="AutoShape 256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77" name="Line 347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778" name="Line 355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779" name="Line 357"/>
          <p:cNvSpPr>
            <a:spLocks noChangeShapeType="1"/>
          </p:cNvSpPr>
          <p:nvPr/>
        </p:nvSpPr>
        <p:spPr bwMode="auto">
          <a:xfrm>
            <a:off x="4103688" y="4616450"/>
            <a:ext cx="180975" cy="730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4780" name="Group 358"/>
          <p:cNvGrpSpPr>
            <a:grpSpLocks/>
          </p:cNvGrpSpPr>
          <p:nvPr/>
        </p:nvGrpSpPr>
        <p:grpSpPr bwMode="auto">
          <a:xfrm>
            <a:off x="4248150" y="4616450"/>
            <a:ext cx="180975" cy="209550"/>
            <a:chOff x="1633" y="2251"/>
            <a:chExt cx="114" cy="132"/>
          </a:xfrm>
        </p:grpSpPr>
        <p:sp>
          <p:nvSpPr>
            <p:cNvPr id="74964" name="AutoShape 35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965" name="Group 36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4966" name="AutoShape 36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967" name="AutoShape 36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4781" name="Group 387"/>
          <p:cNvGrpSpPr>
            <a:grpSpLocks/>
          </p:cNvGrpSpPr>
          <p:nvPr/>
        </p:nvGrpSpPr>
        <p:grpSpPr bwMode="auto">
          <a:xfrm rot="-5400000">
            <a:off x="8159750" y="4341813"/>
            <a:ext cx="365125" cy="987425"/>
            <a:chOff x="522" y="2543"/>
            <a:chExt cx="230" cy="622"/>
          </a:xfrm>
        </p:grpSpPr>
        <p:sp>
          <p:nvSpPr>
            <p:cNvPr id="74953" name="Line 388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954" name="Rectangle 389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955" name="Rectangle 390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956" name="Freeform 391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957" name="Freeform 392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958" name="Oval 393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959" name="Oval 394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960" name="AutoShape 395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961" name="Group 396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4962" name="AutoShape 397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963" name="AutoShape 398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489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490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491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93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4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5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6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7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8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9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0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2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3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4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5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6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08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9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0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1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2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3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4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5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6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7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8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9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20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21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74787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74788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74939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40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1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2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3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4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5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6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7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8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49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50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51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52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4789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74925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26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27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28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29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0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1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2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3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4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5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6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7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938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4790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4791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74792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74920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21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922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74923" name="Picture 304" descr="Reporting_ITC_2Trains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924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74793" name="Picture 306" descr="tastatur2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94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74795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74796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74797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74798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799" name="Text Box 262"/>
          <p:cNvSpPr txBox="1">
            <a:spLocks noChangeArrowheads="1"/>
          </p:cNvSpPr>
          <p:nvPr/>
        </p:nvSpPr>
        <p:spPr bwMode="auto">
          <a:xfrm>
            <a:off x="4095750" y="2009775"/>
            <a:ext cx="18446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74800" name="Line 356"/>
          <p:cNvSpPr>
            <a:spLocks noChangeShapeType="1"/>
          </p:cNvSpPr>
          <p:nvPr/>
        </p:nvSpPr>
        <p:spPr bwMode="auto">
          <a:xfrm>
            <a:off x="4103688" y="3824288"/>
            <a:ext cx="0" cy="7921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801" name="Line 353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4802" name="Line 354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4803" name="513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74880" name="Gruppieren 225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74913" name="Gerade Verbindung 93"/>
              <p:cNvCxnSpPr>
                <a:cxnSpLocks noChangeShapeType="1"/>
                <a:stCxn id="74919" idx="0"/>
              </p:cNvCxnSpPr>
              <p:nvPr>
                <p:custDataLst>
                  <p:tags r:id="rId3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14" name="Gerade Verbindung 94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15" name="Gerade Verbindung 96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16" name="Gerade Verbindung 98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17" name="Gerade Verbindung 99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4918" name="Flussdiagramm: Verbindungsstell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4919" name="Flussdiagramm: Verbindungsstelle 10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881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4906" name="Gerade Verbindung 93"/>
              <p:cNvCxnSpPr>
                <a:cxnSpLocks noChangeShapeType="1"/>
                <a:stCxn id="74912" idx="0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07" name="Gerade Verbindung 94"/>
              <p:cNvCxnSpPr>
                <a:cxnSpLocks noChangeShapeType="1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08" name="Gerade Verbindung 96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09" name="Gerade Verbindung 98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10" name="Gerade Verbindung 99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4911" name="Flussdiagramm: Verbindungsstelle 10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4912" name="Flussdiagramm: Verbindungsstelle 10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882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4899" name="Gerade Verbindung 93"/>
              <p:cNvCxnSpPr>
                <a:cxnSpLocks noChangeShapeType="1"/>
                <a:stCxn id="74905" idx="0"/>
              </p:cNvCxnSpPr>
              <p:nvPr>
                <p:custDataLst>
                  <p:tags r:id="rId20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00" name="Gerade Verbindung 94"/>
              <p:cNvCxnSpPr>
                <a:cxnSpLocks noChangeShapeType="1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01" name="Gerade Verbindung 96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02" name="Gerade Verbindung 98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903" name="Gerade Verbindung 99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4904" name="Flussdiagramm: Verbindungsstelle 10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4905" name="Flussdiagramm: Verbindungsstelle 10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883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74892" name="Gerade Verbindung 93"/>
              <p:cNvCxnSpPr>
                <a:cxnSpLocks noChangeShapeType="1"/>
                <a:stCxn id="74898" idx="0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93" name="Gerade Verbindung 94"/>
              <p:cNvCxnSpPr>
                <a:cxnSpLocks noChangeShapeType="1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94" name="Gerade Verbindung 96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95" name="Gerade Verbindung 98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96" name="Gerade Verbindung 99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4897" name="Flussdiagramm: Verbindungsstelle 10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4898" name="Flussdiagramm: Verbindungsstelle 10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884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74885" name="Gerade Verbindung 93"/>
              <p:cNvCxnSpPr>
                <a:cxnSpLocks noChangeShapeType="1"/>
                <a:stCxn id="74891" idx="0"/>
              </p:cNvCxnSpPr>
              <p:nvPr>
                <p:custDataLst>
                  <p:tags r:id="rId6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86" name="Gerade Verbindung 94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87" name="Gerade Verbindung 96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88" name="Gerade Verbindung 98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4889" name="Gerade Verbindung 99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4890" name="Flussdiagramm: Verbindungsstelle 10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4891" name="Flussdiagramm: Verbindungsstelle 10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4804" name="554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74875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76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77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78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79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4805" name="Group 341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74871" name="AutoShape 342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872" name="Group 343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4873" name="AutoShape 344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874" name="AutoShape 345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4806" name="Group 348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74867" name="AutoShape 34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868" name="Group 35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4869" name="AutoShape 35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870" name="AutoShape 35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4807" name="Group 328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74863" name="AutoShape 32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864" name="Group 33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4865" name="AutoShape 33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866" name="AutoShape 33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4808" name="Line 356"/>
          <p:cNvSpPr>
            <a:spLocks noChangeShapeType="1"/>
          </p:cNvSpPr>
          <p:nvPr/>
        </p:nvSpPr>
        <p:spPr bwMode="auto">
          <a:xfrm flipH="1">
            <a:off x="2698750" y="5116513"/>
            <a:ext cx="781050" cy="12287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74809" name="587 Grupo"/>
          <p:cNvGrpSpPr>
            <a:grpSpLocks/>
          </p:cNvGrpSpPr>
          <p:nvPr/>
        </p:nvGrpSpPr>
        <p:grpSpPr bwMode="auto">
          <a:xfrm>
            <a:off x="7164388" y="4610100"/>
            <a:ext cx="1431925" cy="511175"/>
            <a:chOff x="7164288" y="4610213"/>
            <a:chExt cx="1432067" cy="510975"/>
          </a:xfrm>
        </p:grpSpPr>
        <p:sp>
          <p:nvSpPr>
            <p:cNvPr id="74860" name="Line 349"/>
            <p:cNvSpPr>
              <a:spLocks noChangeShapeType="1"/>
            </p:cNvSpPr>
            <p:nvPr/>
          </p:nvSpPr>
          <p:spPr bwMode="auto">
            <a:xfrm flipV="1">
              <a:off x="7164288" y="4610214"/>
              <a:ext cx="576361" cy="51097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61" name="Line 348"/>
            <p:cNvSpPr>
              <a:spLocks noChangeShapeType="1"/>
            </p:cNvSpPr>
            <p:nvPr/>
          </p:nvSpPr>
          <p:spPr bwMode="auto">
            <a:xfrm>
              <a:off x="7737475" y="4610214"/>
              <a:ext cx="85176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62" name="Line 354"/>
            <p:cNvSpPr>
              <a:spLocks noChangeShapeType="1"/>
            </p:cNvSpPr>
            <p:nvPr/>
          </p:nvSpPr>
          <p:spPr bwMode="auto">
            <a:xfrm>
              <a:off x="8596355" y="4610213"/>
              <a:ext cx="0" cy="4422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4810" name="591 Grupo"/>
          <p:cNvGrpSpPr>
            <a:grpSpLocks/>
          </p:cNvGrpSpPr>
          <p:nvPr/>
        </p:nvGrpSpPr>
        <p:grpSpPr bwMode="auto">
          <a:xfrm>
            <a:off x="5040313" y="3136900"/>
            <a:ext cx="2936875" cy="946150"/>
            <a:chOff x="5040052" y="3137677"/>
            <a:chExt cx="2936382" cy="945588"/>
          </a:xfrm>
        </p:grpSpPr>
        <p:sp>
          <p:nvSpPr>
            <p:cNvPr id="74854" name="Line 349"/>
            <p:cNvSpPr>
              <a:spLocks noChangeShapeType="1"/>
            </p:cNvSpPr>
            <p:nvPr/>
          </p:nvSpPr>
          <p:spPr bwMode="auto">
            <a:xfrm>
              <a:off x="5040052" y="4077072"/>
              <a:ext cx="1258218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55" name="Line 349"/>
            <p:cNvSpPr>
              <a:spLocks noChangeShapeType="1"/>
            </p:cNvSpPr>
            <p:nvPr/>
          </p:nvSpPr>
          <p:spPr bwMode="auto">
            <a:xfrm flipH="1">
              <a:off x="6294437" y="3889879"/>
              <a:ext cx="438151" cy="19338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56" name="Line 349"/>
            <p:cNvSpPr>
              <a:spLocks noChangeShapeType="1"/>
            </p:cNvSpPr>
            <p:nvPr/>
          </p:nvSpPr>
          <p:spPr bwMode="auto">
            <a:xfrm flipV="1">
              <a:off x="6730912" y="3497717"/>
              <a:ext cx="381080" cy="39216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57" name="Line 349"/>
            <p:cNvSpPr>
              <a:spLocks noChangeShapeType="1"/>
            </p:cNvSpPr>
            <p:nvPr/>
          </p:nvSpPr>
          <p:spPr bwMode="auto">
            <a:xfrm flipH="1">
              <a:off x="7100391" y="3137677"/>
              <a:ext cx="844670" cy="360039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58" name="Line 354"/>
            <p:cNvSpPr>
              <a:spLocks noChangeShapeType="1"/>
            </p:cNvSpPr>
            <p:nvPr/>
          </p:nvSpPr>
          <p:spPr bwMode="auto">
            <a:xfrm>
              <a:off x="7933510" y="3146670"/>
              <a:ext cx="42924" cy="1023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4859" name="Line 354"/>
            <p:cNvSpPr>
              <a:spLocks noChangeShapeType="1"/>
            </p:cNvSpPr>
            <p:nvPr/>
          </p:nvSpPr>
          <p:spPr bwMode="auto">
            <a:xfrm>
              <a:off x="5046663" y="3827463"/>
              <a:ext cx="0" cy="25580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74811" name="Group 375"/>
          <p:cNvGrpSpPr>
            <a:grpSpLocks/>
          </p:cNvGrpSpPr>
          <p:nvPr/>
        </p:nvGrpSpPr>
        <p:grpSpPr bwMode="auto">
          <a:xfrm rot="-6671549">
            <a:off x="7620000" y="2973388"/>
            <a:ext cx="365125" cy="987425"/>
            <a:chOff x="522" y="2543"/>
            <a:chExt cx="230" cy="622"/>
          </a:xfrm>
        </p:grpSpPr>
        <p:sp>
          <p:nvSpPr>
            <p:cNvPr id="74843" name="Line 376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44" name="Rectangle 377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45" name="Rectangle 378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46" name="Freeform 379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47" name="Freeform 380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48" name="Oval 381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49" name="Oval 382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50" name="AutoShape 383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851" name="Group 384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4852" name="AutoShape 385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853" name="AutoShape 386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4812" name="Group 363"/>
          <p:cNvGrpSpPr>
            <a:grpSpLocks/>
          </p:cNvGrpSpPr>
          <p:nvPr/>
        </p:nvGrpSpPr>
        <p:grpSpPr bwMode="auto">
          <a:xfrm rot="5400000">
            <a:off x="2903538" y="5854700"/>
            <a:ext cx="365125" cy="987425"/>
            <a:chOff x="522" y="2543"/>
            <a:chExt cx="230" cy="622"/>
          </a:xfrm>
        </p:grpSpPr>
        <p:sp>
          <p:nvSpPr>
            <p:cNvPr id="74832" name="Line 364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33" name="Rectangle 365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34" name="Rectangle 366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35" name="Freeform 367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36" name="Freeform 368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37" name="Oval 369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38" name="Oval 370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39" name="AutoShape 371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840" name="Group 372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74841" name="AutoShape 37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842" name="AutoShape 37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74813" name="Group 333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74828" name="AutoShape 33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74829" name="Group 33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74830" name="AutoShape 33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74831" name="AutoShape 33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74814" name="Text Box 224"/>
          <p:cNvSpPr txBox="1">
            <a:spLocks noChangeArrowheads="1"/>
          </p:cNvSpPr>
          <p:nvPr/>
        </p:nvSpPr>
        <p:spPr bwMode="auto">
          <a:xfrm>
            <a:off x="1800225" y="2009775"/>
            <a:ext cx="657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PA135</a:t>
            </a:r>
            <a:endParaRPr lang="en-US" sz="1600">
              <a:latin typeface="Vineta BT"/>
            </a:endParaRPr>
          </a:p>
        </p:txBody>
      </p:sp>
      <p:sp>
        <p:nvSpPr>
          <p:cNvPr id="74815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74816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74817" name="Picture 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18" name="AutoShape 405"/>
          <p:cNvSpPr>
            <a:spLocks noChangeArrowheads="1"/>
          </p:cNvSpPr>
          <p:nvPr/>
        </p:nvSpPr>
        <p:spPr bwMode="auto">
          <a:xfrm flipH="1">
            <a:off x="8316913" y="1484313"/>
            <a:ext cx="560387" cy="881062"/>
          </a:xfrm>
          <a:prstGeom prst="moon">
            <a:avLst>
              <a:gd name="adj" fmla="val 56782"/>
            </a:avLst>
          </a:prstGeom>
          <a:solidFill>
            <a:srgbClr val="8187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4819" name="Group 408"/>
          <p:cNvGrpSpPr>
            <a:grpSpLocks/>
          </p:cNvGrpSpPr>
          <p:nvPr/>
        </p:nvGrpSpPr>
        <p:grpSpPr bwMode="auto">
          <a:xfrm>
            <a:off x="827088" y="4113213"/>
            <a:ext cx="1233487" cy="1187450"/>
            <a:chOff x="4649" y="2954"/>
            <a:chExt cx="777" cy="748"/>
          </a:xfrm>
        </p:grpSpPr>
        <p:sp>
          <p:nvSpPr>
            <p:cNvPr id="74824" name="AutoShape 409"/>
            <p:cNvSpPr>
              <a:spLocks noChangeArrowheads="1"/>
            </p:cNvSpPr>
            <p:nvPr/>
          </p:nvSpPr>
          <p:spPr bwMode="auto">
            <a:xfrm>
              <a:off x="4898" y="3612"/>
              <a:ext cx="295" cy="90"/>
            </a:xfrm>
            <a:prstGeom prst="cube">
              <a:avLst>
                <a:gd name="adj" fmla="val 68889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4825" name="AutoShape 410"/>
            <p:cNvSpPr>
              <a:spLocks noChangeArrowheads="1"/>
            </p:cNvSpPr>
            <p:nvPr/>
          </p:nvSpPr>
          <p:spPr bwMode="auto">
            <a:xfrm>
              <a:off x="5012" y="2954"/>
              <a:ext cx="68" cy="703"/>
            </a:xfrm>
            <a:prstGeom prst="can">
              <a:avLst>
                <a:gd name="adj" fmla="val 55903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74826" name="Picture 411" descr="http://www.personaltelco.net/images/yagi1.gif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4649" y="2999"/>
              <a:ext cx="39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827" name="Picture 412" descr="http://www.personaltelco.net/images/yagi1.gif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 flipH="1">
              <a:off x="5035" y="2999"/>
              <a:ext cx="39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820" name="AutoShape 435"/>
          <p:cNvSpPr>
            <a:spLocks noChangeArrowheads="1"/>
          </p:cNvSpPr>
          <p:nvPr/>
        </p:nvSpPr>
        <p:spPr bwMode="auto">
          <a:xfrm>
            <a:off x="1096963" y="5570538"/>
            <a:ext cx="684212" cy="107950"/>
          </a:xfrm>
          <a:prstGeom prst="cube">
            <a:avLst>
              <a:gd name="adj" fmla="val 71431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821" name="AutoShape 436"/>
          <p:cNvSpPr>
            <a:spLocks noChangeArrowheads="1"/>
          </p:cNvSpPr>
          <p:nvPr/>
        </p:nvSpPr>
        <p:spPr bwMode="auto">
          <a:xfrm>
            <a:off x="7572375" y="5570538"/>
            <a:ext cx="684213" cy="107950"/>
          </a:xfrm>
          <a:prstGeom prst="cube">
            <a:avLst>
              <a:gd name="adj" fmla="val 71431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822" name="AutoShape 437"/>
          <p:cNvSpPr>
            <a:spLocks noChangeArrowheads="1"/>
          </p:cNvSpPr>
          <p:nvPr/>
        </p:nvSpPr>
        <p:spPr bwMode="auto">
          <a:xfrm rot="1415673">
            <a:off x="8002588" y="3956050"/>
            <a:ext cx="412750" cy="311150"/>
          </a:xfrm>
          <a:prstGeom prst="cube">
            <a:avLst>
              <a:gd name="adj" fmla="val 85537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4823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503238" y="352425"/>
            <a:ext cx="8666162" cy="808038"/>
          </a:xfrm>
        </p:spPr>
        <p:txBody>
          <a:bodyPr/>
          <a:lstStyle/>
          <a:p>
            <a:r>
              <a:rPr lang="en-US" smtClean="0"/>
              <a:t>Los pasos de la fase 2. </a:t>
            </a:r>
            <a:br>
              <a:rPr lang="en-US" smtClean="0"/>
            </a:br>
            <a:r>
              <a:rPr lang="en-US" smtClean="0"/>
              <a:t>Instalación equipos radio y balizas</a:t>
            </a:r>
          </a:p>
        </p:txBody>
      </p:sp>
      <p:sp>
        <p:nvSpPr>
          <p:cNvPr id="274" name="273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503238" y="5121275"/>
            <a:ext cx="6697662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5" name="AutoShape 10"/>
          <p:cNvSpPr>
            <a:spLocks noChangeArrowheads="1"/>
          </p:cNvSpPr>
          <p:nvPr/>
        </p:nvSpPr>
        <p:spPr bwMode="auto">
          <a:xfrm rot="20371548" flipH="1">
            <a:off x="5741988" y="485457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26" name="AutoShape 11"/>
          <p:cNvSpPr>
            <a:spLocks noChangeArrowheads="1"/>
          </p:cNvSpPr>
          <p:nvPr/>
        </p:nvSpPr>
        <p:spPr bwMode="auto">
          <a:xfrm rot="20371548" flipH="1">
            <a:off x="6057900" y="47180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27" name="AutoShape 12"/>
          <p:cNvSpPr>
            <a:spLocks noChangeArrowheads="1"/>
          </p:cNvSpPr>
          <p:nvPr/>
        </p:nvSpPr>
        <p:spPr bwMode="auto">
          <a:xfrm rot="20371548" flipH="1">
            <a:off x="6389688" y="45815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28" name="AutoShape 13"/>
          <p:cNvSpPr>
            <a:spLocks noChangeArrowheads="1"/>
          </p:cNvSpPr>
          <p:nvPr/>
        </p:nvSpPr>
        <p:spPr bwMode="auto">
          <a:xfrm rot="20371548" flipH="1">
            <a:off x="6705600" y="445611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29" name="AutoShape 14"/>
          <p:cNvSpPr>
            <a:spLocks noChangeArrowheads="1"/>
          </p:cNvSpPr>
          <p:nvPr/>
        </p:nvSpPr>
        <p:spPr bwMode="auto">
          <a:xfrm rot="20371548" flipH="1">
            <a:off x="7037388" y="43195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0" name="AutoShape 15"/>
          <p:cNvSpPr>
            <a:spLocks noChangeArrowheads="1"/>
          </p:cNvSpPr>
          <p:nvPr/>
        </p:nvSpPr>
        <p:spPr bwMode="auto">
          <a:xfrm rot="20371548" flipH="1">
            <a:off x="7362825" y="4179888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1" name="AutoShape 16"/>
          <p:cNvSpPr>
            <a:spLocks noChangeArrowheads="1"/>
          </p:cNvSpPr>
          <p:nvPr/>
        </p:nvSpPr>
        <p:spPr bwMode="auto">
          <a:xfrm rot="20371548" flipH="1">
            <a:off x="7694613" y="4043363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2" name="AutoShape 17"/>
          <p:cNvSpPr>
            <a:spLocks noChangeArrowheads="1"/>
          </p:cNvSpPr>
          <p:nvPr/>
        </p:nvSpPr>
        <p:spPr bwMode="auto">
          <a:xfrm rot="20371548" flipH="1">
            <a:off x="8010525" y="3917950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3" name="AutoShape 18"/>
          <p:cNvSpPr>
            <a:spLocks noChangeArrowheads="1"/>
          </p:cNvSpPr>
          <p:nvPr/>
        </p:nvSpPr>
        <p:spPr bwMode="auto">
          <a:xfrm rot="20371548" flipH="1">
            <a:off x="8342313" y="37814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4" name="AutoShape 19"/>
          <p:cNvSpPr>
            <a:spLocks noChangeArrowheads="1"/>
          </p:cNvSpPr>
          <p:nvPr/>
        </p:nvSpPr>
        <p:spPr bwMode="auto">
          <a:xfrm rot="20371548" flipH="1">
            <a:off x="8662988" y="3646488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5" name="AutoShape 20"/>
          <p:cNvSpPr>
            <a:spLocks noChangeArrowheads="1"/>
          </p:cNvSpPr>
          <p:nvPr/>
        </p:nvSpPr>
        <p:spPr bwMode="auto">
          <a:xfrm rot="20371548" flipH="1">
            <a:off x="8994775" y="3509963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6" name="AutoShape 21"/>
          <p:cNvSpPr>
            <a:spLocks noChangeArrowheads="1"/>
          </p:cNvSpPr>
          <p:nvPr/>
        </p:nvSpPr>
        <p:spPr bwMode="auto">
          <a:xfrm rot="20371548" flipH="1">
            <a:off x="5099050" y="5121275"/>
            <a:ext cx="350838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7" name="AutoShape 22"/>
          <p:cNvSpPr>
            <a:spLocks noChangeArrowheads="1"/>
          </p:cNvSpPr>
          <p:nvPr/>
        </p:nvSpPr>
        <p:spPr bwMode="auto">
          <a:xfrm rot="20371548" flipH="1">
            <a:off x="5414963" y="4984750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38" name="AutoShape 23"/>
          <p:cNvSpPr>
            <a:spLocks noChangeArrowheads="1"/>
          </p:cNvSpPr>
          <p:nvPr/>
        </p:nvSpPr>
        <p:spPr bwMode="auto">
          <a:xfrm rot="20371548" flipH="1">
            <a:off x="4779963" y="5254625"/>
            <a:ext cx="350837" cy="381000"/>
          </a:xfrm>
          <a:prstGeom prst="parallelogram">
            <a:avLst>
              <a:gd name="adj" fmla="val 67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30739" name="Group 24"/>
          <p:cNvGrpSpPr>
            <a:grpSpLocks/>
          </p:cNvGrpSpPr>
          <p:nvPr/>
        </p:nvGrpSpPr>
        <p:grpSpPr bwMode="auto">
          <a:xfrm>
            <a:off x="0" y="5445125"/>
            <a:ext cx="9350375" cy="381000"/>
            <a:chOff x="0" y="3430"/>
            <a:chExt cx="5890" cy="240"/>
          </a:xfrm>
        </p:grpSpPr>
        <p:sp>
          <p:nvSpPr>
            <p:cNvPr id="30962" name="AutoShape 25"/>
            <p:cNvSpPr>
              <a:spLocks noChangeArrowheads="1"/>
            </p:cNvSpPr>
            <p:nvPr/>
          </p:nvSpPr>
          <p:spPr bwMode="auto">
            <a:xfrm>
              <a:off x="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63" name="AutoShape 26"/>
            <p:cNvSpPr>
              <a:spLocks noChangeArrowheads="1"/>
            </p:cNvSpPr>
            <p:nvPr/>
          </p:nvSpPr>
          <p:spPr bwMode="auto">
            <a:xfrm>
              <a:off x="22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64" name="AutoShape 27"/>
            <p:cNvSpPr>
              <a:spLocks noChangeArrowheads="1"/>
            </p:cNvSpPr>
            <p:nvPr/>
          </p:nvSpPr>
          <p:spPr bwMode="auto">
            <a:xfrm>
              <a:off x="45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65" name="AutoShape 28"/>
            <p:cNvSpPr>
              <a:spLocks noChangeArrowheads="1"/>
            </p:cNvSpPr>
            <p:nvPr/>
          </p:nvSpPr>
          <p:spPr bwMode="auto">
            <a:xfrm>
              <a:off x="680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66" name="AutoShape 29"/>
            <p:cNvSpPr>
              <a:spLocks noChangeArrowheads="1"/>
            </p:cNvSpPr>
            <p:nvPr/>
          </p:nvSpPr>
          <p:spPr bwMode="auto">
            <a:xfrm>
              <a:off x="90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67" name="AutoShape 30"/>
            <p:cNvSpPr>
              <a:spLocks noChangeArrowheads="1"/>
            </p:cNvSpPr>
            <p:nvPr/>
          </p:nvSpPr>
          <p:spPr bwMode="auto">
            <a:xfrm>
              <a:off x="113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68" name="AutoShape 31"/>
            <p:cNvSpPr>
              <a:spLocks noChangeArrowheads="1"/>
            </p:cNvSpPr>
            <p:nvPr/>
          </p:nvSpPr>
          <p:spPr bwMode="auto">
            <a:xfrm>
              <a:off x="136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69" name="AutoShape 32"/>
            <p:cNvSpPr>
              <a:spLocks noChangeArrowheads="1"/>
            </p:cNvSpPr>
            <p:nvPr/>
          </p:nvSpPr>
          <p:spPr bwMode="auto">
            <a:xfrm>
              <a:off x="1587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0" name="AutoShape 33"/>
            <p:cNvSpPr>
              <a:spLocks noChangeArrowheads="1"/>
            </p:cNvSpPr>
            <p:nvPr/>
          </p:nvSpPr>
          <p:spPr bwMode="auto">
            <a:xfrm>
              <a:off x="1814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1" name="AutoShape 34"/>
            <p:cNvSpPr>
              <a:spLocks noChangeArrowheads="1"/>
            </p:cNvSpPr>
            <p:nvPr/>
          </p:nvSpPr>
          <p:spPr bwMode="auto">
            <a:xfrm>
              <a:off x="204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2" name="AutoShape 35"/>
            <p:cNvSpPr>
              <a:spLocks noChangeArrowheads="1"/>
            </p:cNvSpPr>
            <p:nvPr/>
          </p:nvSpPr>
          <p:spPr bwMode="auto">
            <a:xfrm>
              <a:off x="226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3" name="AutoShape 36"/>
            <p:cNvSpPr>
              <a:spLocks noChangeArrowheads="1"/>
            </p:cNvSpPr>
            <p:nvPr/>
          </p:nvSpPr>
          <p:spPr bwMode="auto">
            <a:xfrm>
              <a:off x="249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4" name="AutoShape 37"/>
            <p:cNvSpPr>
              <a:spLocks noChangeArrowheads="1"/>
            </p:cNvSpPr>
            <p:nvPr/>
          </p:nvSpPr>
          <p:spPr bwMode="auto">
            <a:xfrm>
              <a:off x="2721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5" name="AutoShape 38"/>
            <p:cNvSpPr>
              <a:spLocks noChangeArrowheads="1"/>
            </p:cNvSpPr>
            <p:nvPr/>
          </p:nvSpPr>
          <p:spPr bwMode="auto">
            <a:xfrm>
              <a:off x="2948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6" name="AutoShape 39"/>
            <p:cNvSpPr>
              <a:spLocks noChangeArrowheads="1"/>
            </p:cNvSpPr>
            <p:nvPr/>
          </p:nvSpPr>
          <p:spPr bwMode="auto">
            <a:xfrm>
              <a:off x="317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7" name="AutoShape 40"/>
            <p:cNvSpPr>
              <a:spLocks noChangeArrowheads="1"/>
            </p:cNvSpPr>
            <p:nvPr/>
          </p:nvSpPr>
          <p:spPr bwMode="auto">
            <a:xfrm>
              <a:off x="340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8" name="AutoShape 41"/>
            <p:cNvSpPr>
              <a:spLocks noChangeArrowheads="1"/>
            </p:cNvSpPr>
            <p:nvPr/>
          </p:nvSpPr>
          <p:spPr bwMode="auto">
            <a:xfrm>
              <a:off x="362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79" name="AutoShape 42"/>
            <p:cNvSpPr>
              <a:spLocks noChangeArrowheads="1"/>
            </p:cNvSpPr>
            <p:nvPr/>
          </p:nvSpPr>
          <p:spPr bwMode="auto">
            <a:xfrm>
              <a:off x="3855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0" name="AutoShape 43"/>
            <p:cNvSpPr>
              <a:spLocks noChangeArrowheads="1"/>
            </p:cNvSpPr>
            <p:nvPr/>
          </p:nvSpPr>
          <p:spPr bwMode="auto">
            <a:xfrm>
              <a:off x="408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1" name="AutoShape 44"/>
            <p:cNvSpPr>
              <a:spLocks noChangeArrowheads="1"/>
            </p:cNvSpPr>
            <p:nvPr/>
          </p:nvSpPr>
          <p:spPr bwMode="auto">
            <a:xfrm>
              <a:off x="430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2" name="AutoShape 45"/>
            <p:cNvSpPr>
              <a:spLocks noChangeArrowheads="1"/>
            </p:cNvSpPr>
            <p:nvPr/>
          </p:nvSpPr>
          <p:spPr bwMode="auto">
            <a:xfrm>
              <a:off x="453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3" name="AutoShape 46"/>
            <p:cNvSpPr>
              <a:spLocks noChangeArrowheads="1"/>
            </p:cNvSpPr>
            <p:nvPr/>
          </p:nvSpPr>
          <p:spPr bwMode="auto">
            <a:xfrm>
              <a:off x="4762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4" name="AutoShape 47"/>
            <p:cNvSpPr>
              <a:spLocks noChangeArrowheads="1"/>
            </p:cNvSpPr>
            <p:nvPr/>
          </p:nvSpPr>
          <p:spPr bwMode="auto">
            <a:xfrm>
              <a:off x="498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5" name="AutoShape 48"/>
            <p:cNvSpPr>
              <a:spLocks noChangeArrowheads="1"/>
            </p:cNvSpPr>
            <p:nvPr/>
          </p:nvSpPr>
          <p:spPr bwMode="auto">
            <a:xfrm>
              <a:off x="5216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6" name="AutoShape 49"/>
            <p:cNvSpPr>
              <a:spLocks noChangeArrowheads="1"/>
            </p:cNvSpPr>
            <p:nvPr/>
          </p:nvSpPr>
          <p:spPr bwMode="auto">
            <a:xfrm>
              <a:off x="5443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7" name="AutoShape 50"/>
            <p:cNvSpPr>
              <a:spLocks noChangeArrowheads="1"/>
            </p:cNvSpPr>
            <p:nvPr/>
          </p:nvSpPr>
          <p:spPr bwMode="auto">
            <a:xfrm>
              <a:off x="5669" y="3430"/>
              <a:ext cx="221" cy="240"/>
            </a:xfrm>
            <a:prstGeom prst="parallelogram">
              <a:avLst>
                <a:gd name="adj" fmla="val 6787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88" name="Line 51"/>
            <p:cNvSpPr>
              <a:spLocks noChangeShapeType="1"/>
            </p:cNvSpPr>
            <p:nvPr/>
          </p:nvSpPr>
          <p:spPr bwMode="auto">
            <a:xfrm>
              <a:off x="0" y="3607"/>
              <a:ext cx="58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89" name="Line 52"/>
            <p:cNvSpPr>
              <a:spLocks noChangeShapeType="1"/>
            </p:cNvSpPr>
            <p:nvPr/>
          </p:nvSpPr>
          <p:spPr bwMode="auto">
            <a:xfrm>
              <a:off x="0" y="3483"/>
              <a:ext cx="28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90" name="Line 53"/>
            <p:cNvSpPr>
              <a:spLocks noChangeShapeType="1"/>
            </p:cNvSpPr>
            <p:nvPr/>
          </p:nvSpPr>
          <p:spPr bwMode="auto">
            <a:xfrm>
              <a:off x="2677" y="3583"/>
              <a:ext cx="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91" name="Line 54"/>
            <p:cNvSpPr>
              <a:spLocks noChangeShapeType="1"/>
            </p:cNvSpPr>
            <p:nvPr/>
          </p:nvSpPr>
          <p:spPr bwMode="auto">
            <a:xfrm>
              <a:off x="2891" y="3483"/>
              <a:ext cx="2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30740" name="Line 55"/>
          <p:cNvSpPr>
            <a:spLocks noChangeShapeType="1"/>
          </p:cNvSpPr>
          <p:nvPr/>
        </p:nvSpPr>
        <p:spPr bwMode="auto">
          <a:xfrm rot="-1348766">
            <a:off x="4324350" y="4567238"/>
            <a:ext cx="5037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1" name="Line 56"/>
          <p:cNvSpPr>
            <a:spLocks noChangeShapeType="1"/>
          </p:cNvSpPr>
          <p:nvPr/>
        </p:nvSpPr>
        <p:spPr bwMode="auto">
          <a:xfrm rot="-1348766">
            <a:off x="4448175" y="4730750"/>
            <a:ext cx="503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2" name="AutoShape 198"/>
          <p:cNvSpPr>
            <a:spLocks noChangeArrowheads="1"/>
          </p:cNvSpPr>
          <p:nvPr/>
        </p:nvSpPr>
        <p:spPr bwMode="auto">
          <a:xfrm>
            <a:off x="4608513" y="4868863"/>
            <a:ext cx="503237" cy="395287"/>
          </a:xfrm>
          <a:prstGeom prst="cube">
            <a:avLst>
              <a:gd name="adj" fmla="val 6546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43" name="Freeform 199"/>
          <p:cNvSpPr>
            <a:spLocks/>
          </p:cNvSpPr>
          <p:nvPr/>
        </p:nvSpPr>
        <p:spPr bwMode="auto">
          <a:xfrm rot="10800000">
            <a:off x="4418013" y="4494213"/>
            <a:ext cx="474662" cy="360362"/>
          </a:xfrm>
          <a:custGeom>
            <a:avLst/>
            <a:gdLst>
              <a:gd name="T0" fmla="*/ 2147483647 w 299"/>
              <a:gd name="T1" fmla="*/ 0 h 97"/>
              <a:gd name="T2" fmla="*/ 2147483647 w 299"/>
              <a:gd name="T3" fmla="*/ 2147483647 h 97"/>
              <a:gd name="T4" fmla="*/ 2147483647 w 299"/>
              <a:gd name="T5" fmla="*/ 2147483647 h 97"/>
              <a:gd name="T6" fmla="*/ 2147483647 w 299"/>
              <a:gd name="T7" fmla="*/ 2147483647 h 97"/>
              <a:gd name="T8" fmla="*/ 2147483647 w 299"/>
              <a:gd name="T9" fmla="*/ 2147483647 h 97"/>
              <a:gd name="T10" fmla="*/ 2147483647 w 299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9"/>
              <a:gd name="T19" fmla="*/ 0 h 97"/>
              <a:gd name="T20" fmla="*/ 299 w 299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9" h="97">
                <a:moveTo>
                  <a:pt x="4" y="0"/>
                </a:moveTo>
                <a:cubicBezTo>
                  <a:pt x="2" y="26"/>
                  <a:pt x="0" y="53"/>
                  <a:pt x="4" y="68"/>
                </a:cubicBezTo>
                <a:cubicBezTo>
                  <a:pt x="8" y="83"/>
                  <a:pt x="11" y="86"/>
                  <a:pt x="26" y="90"/>
                </a:cubicBezTo>
                <a:cubicBezTo>
                  <a:pt x="41" y="94"/>
                  <a:pt x="56" y="90"/>
                  <a:pt x="94" y="90"/>
                </a:cubicBezTo>
                <a:cubicBezTo>
                  <a:pt x="132" y="90"/>
                  <a:pt x="219" y="97"/>
                  <a:pt x="253" y="90"/>
                </a:cubicBezTo>
                <a:cubicBezTo>
                  <a:pt x="287" y="83"/>
                  <a:pt x="293" y="64"/>
                  <a:pt x="299" y="45"/>
                </a:cubicBezTo>
              </a:path>
            </a:pathLst>
          </a:custGeom>
          <a:noFill/>
          <a:ln w="28575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4" name="Line 205"/>
          <p:cNvSpPr>
            <a:spLocks noChangeShapeType="1"/>
          </p:cNvSpPr>
          <p:nvPr/>
        </p:nvSpPr>
        <p:spPr bwMode="auto">
          <a:xfrm flipV="1">
            <a:off x="4395788" y="5192713"/>
            <a:ext cx="338137" cy="484187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5" name="AutoShape 256"/>
          <p:cNvSpPr>
            <a:spLocks noChangeArrowheads="1"/>
          </p:cNvSpPr>
          <p:nvPr/>
        </p:nvSpPr>
        <p:spPr bwMode="auto">
          <a:xfrm>
            <a:off x="4967288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46" name="Line 347"/>
          <p:cNvSpPr>
            <a:spLocks noChangeShapeType="1"/>
          </p:cNvSpPr>
          <p:nvPr/>
        </p:nvSpPr>
        <p:spPr bwMode="auto">
          <a:xfrm>
            <a:off x="5543550" y="4184650"/>
            <a:ext cx="12620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7" name="Line 355"/>
          <p:cNvSpPr>
            <a:spLocks noChangeShapeType="1"/>
          </p:cNvSpPr>
          <p:nvPr/>
        </p:nvSpPr>
        <p:spPr bwMode="auto">
          <a:xfrm flipH="1">
            <a:off x="5219700" y="4833938"/>
            <a:ext cx="252413" cy="2873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8" name="Line 357"/>
          <p:cNvSpPr>
            <a:spLocks noChangeShapeType="1"/>
          </p:cNvSpPr>
          <p:nvPr/>
        </p:nvSpPr>
        <p:spPr bwMode="auto">
          <a:xfrm>
            <a:off x="4103688" y="4616450"/>
            <a:ext cx="180975" cy="730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30749" name="Group 358"/>
          <p:cNvGrpSpPr>
            <a:grpSpLocks/>
          </p:cNvGrpSpPr>
          <p:nvPr/>
        </p:nvGrpSpPr>
        <p:grpSpPr bwMode="auto">
          <a:xfrm>
            <a:off x="4248150" y="4616450"/>
            <a:ext cx="180975" cy="209550"/>
            <a:chOff x="1633" y="2251"/>
            <a:chExt cx="114" cy="132"/>
          </a:xfrm>
        </p:grpSpPr>
        <p:sp>
          <p:nvSpPr>
            <p:cNvPr id="30958" name="AutoShape 35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959" name="Group 36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30960" name="AutoShape 36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961" name="AutoShape 36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30750" name="Group 387"/>
          <p:cNvGrpSpPr>
            <a:grpSpLocks/>
          </p:cNvGrpSpPr>
          <p:nvPr/>
        </p:nvGrpSpPr>
        <p:grpSpPr bwMode="auto">
          <a:xfrm rot="-5400000">
            <a:off x="8159750" y="4341813"/>
            <a:ext cx="365125" cy="987425"/>
            <a:chOff x="522" y="2543"/>
            <a:chExt cx="230" cy="622"/>
          </a:xfrm>
        </p:grpSpPr>
        <p:sp>
          <p:nvSpPr>
            <p:cNvPr id="30947" name="Line 388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48" name="Rectangle 389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49" name="Rectangle 390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50" name="Freeform 391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51" name="Freeform 392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52" name="Oval 393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53" name="Oval 394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54" name="AutoShape 395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955" name="Group 396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30956" name="AutoShape 397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957" name="AutoShape 398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489" name="Rectangle 4"/>
          <p:cNvSpPr>
            <a:spLocks noChangeArrowheads="1"/>
          </p:cNvSpPr>
          <p:nvPr/>
        </p:nvSpPr>
        <p:spPr bwMode="auto">
          <a:xfrm>
            <a:off x="576263" y="2239963"/>
            <a:ext cx="2303462" cy="16938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490" name="AutoShape 7"/>
          <p:cNvSpPr>
            <a:spLocks noChangeArrowheads="1"/>
          </p:cNvSpPr>
          <p:nvPr/>
        </p:nvSpPr>
        <p:spPr bwMode="auto">
          <a:xfrm>
            <a:off x="1727200" y="1808163"/>
            <a:ext cx="1439863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sp>
        <p:nvSpPr>
          <p:cNvPr id="491" name="AutoShape 8"/>
          <p:cNvSpPr>
            <a:spLocks noChangeArrowheads="1"/>
          </p:cNvSpPr>
          <p:nvPr/>
        </p:nvSpPr>
        <p:spPr bwMode="auto">
          <a:xfrm flipH="1">
            <a:off x="287338" y="1808163"/>
            <a:ext cx="1439862" cy="43338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s-ES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 rot="5400000">
            <a:off x="1061244" y="3302794"/>
            <a:ext cx="107950" cy="1008062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93" name="Rectangle 58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4" name="Line 59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5" name="Line 60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6" name="Line 61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7" name="Line 62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8" name="Line 63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99" name="Line 64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0" name="Line 65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1" name="Line 66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2" name="Line 67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3" name="Line 68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4" name="Line 69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5" name="Line 70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6" name="Line 71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 rot="5400000">
            <a:off x="2069307" y="3302793"/>
            <a:ext cx="107950" cy="1008063"/>
            <a:chOff x="1406" y="2659"/>
            <a:chExt cx="136" cy="635"/>
          </a:xfr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08" name="Rectangle 73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09" name="Line 74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0" name="Line 75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1" name="Line 76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2" name="Line 77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3" name="Line 78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4" name="Line 79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5" name="Line 80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6" name="Line 81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7" name="Line 82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8" name="Line 83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19" name="Line 84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20" name="Line 85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21" name="Line 86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0756" name="Rectangle 258"/>
          <p:cNvSpPr>
            <a:spLocks noChangeArrowheads="1"/>
          </p:cNvSpPr>
          <p:nvPr/>
        </p:nvSpPr>
        <p:spPr bwMode="auto">
          <a:xfrm>
            <a:off x="3529013" y="2239963"/>
            <a:ext cx="2879725" cy="1693862"/>
          </a:xfrm>
          <a:prstGeom prst="rect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pSp>
        <p:nvGrpSpPr>
          <p:cNvPr id="30757" name="Group 263"/>
          <p:cNvGrpSpPr>
            <a:grpSpLocks/>
          </p:cNvGrpSpPr>
          <p:nvPr/>
        </p:nvGrpSpPr>
        <p:grpSpPr bwMode="auto">
          <a:xfrm rot="5400000">
            <a:off x="4013994" y="3302794"/>
            <a:ext cx="107950" cy="1008062"/>
            <a:chOff x="1406" y="2659"/>
            <a:chExt cx="136" cy="635"/>
          </a:xfrm>
        </p:grpSpPr>
        <p:sp>
          <p:nvSpPr>
            <p:cNvPr id="30933" name="Rectangle 264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34" name="Line 265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5" name="Line 266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6" name="Line 267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7" name="Line 268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8" name="Line 269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9" name="Line 270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40" name="Line 271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41" name="Line 272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42" name="Line 273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43" name="Line 274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44" name="Line 275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45" name="Line 276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46" name="Line 277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30758" name="Group 278"/>
          <p:cNvGrpSpPr>
            <a:grpSpLocks/>
          </p:cNvGrpSpPr>
          <p:nvPr/>
        </p:nvGrpSpPr>
        <p:grpSpPr bwMode="auto">
          <a:xfrm rot="5400000">
            <a:off x="5022057" y="3302793"/>
            <a:ext cx="107950" cy="1008063"/>
            <a:chOff x="1406" y="2659"/>
            <a:chExt cx="136" cy="635"/>
          </a:xfrm>
        </p:grpSpPr>
        <p:sp>
          <p:nvSpPr>
            <p:cNvPr id="30919" name="Rectangle 279"/>
            <p:cNvSpPr>
              <a:spLocks noChangeArrowheads="1"/>
            </p:cNvSpPr>
            <p:nvPr/>
          </p:nvSpPr>
          <p:spPr bwMode="auto">
            <a:xfrm>
              <a:off x="1406" y="2659"/>
              <a:ext cx="136" cy="63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20" name="Line 280"/>
            <p:cNvSpPr>
              <a:spLocks noChangeShapeType="1"/>
            </p:cNvSpPr>
            <p:nvPr/>
          </p:nvSpPr>
          <p:spPr bwMode="auto">
            <a:xfrm>
              <a:off x="140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1" name="Line 281"/>
            <p:cNvSpPr>
              <a:spLocks noChangeShapeType="1"/>
            </p:cNvSpPr>
            <p:nvPr/>
          </p:nvSpPr>
          <p:spPr bwMode="auto">
            <a:xfrm>
              <a:off x="1406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2" name="Line 282"/>
            <p:cNvSpPr>
              <a:spLocks noChangeShapeType="1"/>
            </p:cNvSpPr>
            <p:nvPr/>
          </p:nvSpPr>
          <p:spPr bwMode="auto">
            <a:xfrm>
              <a:off x="1406" y="27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3" name="Line 283"/>
            <p:cNvSpPr>
              <a:spLocks noChangeShapeType="1"/>
            </p:cNvSpPr>
            <p:nvPr/>
          </p:nvSpPr>
          <p:spPr bwMode="auto">
            <a:xfrm>
              <a:off x="1406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4" name="Line 284"/>
            <p:cNvSpPr>
              <a:spLocks noChangeShapeType="1"/>
            </p:cNvSpPr>
            <p:nvPr/>
          </p:nvSpPr>
          <p:spPr bwMode="auto">
            <a:xfrm>
              <a:off x="1406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5" name="Line 285"/>
            <p:cNvSpPr>
              <a:spLocks noChangeShapeType="1"/>
            </p:cNvSpPr>
            <p:nvPr/>
          </p:nvSpPr>
          <p:spPr bwMode="auto">
            <a:xfrm>
              <a:off x="1406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6" name="Line 286"/>
            <p:cNvSpPr>
              <a:spLocks noChangeShapeType="1"/>
            </p:cNvSpPr>
            <p:nvPr/>
          </p:nvSpPr>
          <p:spPr bwMode="auto">
            <a:xfrm>
              <a:off x="140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7" name="Line 287"/>
            <p:cNvSpPr>
              <a:spLocks noChangeShapeType="1"/>
            </p:cNvSpPr>
            <p:nvPr/>
          </p:nvSpPr>
          <p:spPr bwMode="auto">
            <a:xfrm>
              <a:off x="1406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8" name="Line 288"/>
            <p:cNvSpPr>
              <a:spLocks noChangeShapeType="1"/>
            </p:cNvSpPr>
            <p:nvPr/>
          </p:nvSpPr>
          <p:spPr bwMode="auto">
            <a:xfrm>
              <a:off x="140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29" name="Line 289"/>
            <p:cNvSpPr>
              <a:spLocks noChangeShapeType="1"/>
            </p:cNvSpPr>
            <p:nvPr/>
          </p:nvSpPr>
          <p:spPr bwMode="auto">
            <a:xfrm>
              <a:off x="1406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0" name="Line 290"/>
            <p:cNvSpPr>
              <a:spLocks noChangeShapeType="1"/>
            </p:cNvSpPr>
            <p:nvPr/>
          </p:nvSpPr>
          <p:spPr bwMode="auto">
            <a:xfrm>
              <a:off x="1406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1" name="Line 291"/>
            <p:cNvSpPr>
              <a:spLocks noChangeShapeType="1"/>
            </p:cNvSpPr>
            <p:nvPr/>
          </p:nvSpPr>
          <p:spPr bwMode="auto">
            <a:xfrm>
              <a:off x="1406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932" name="Line 292"/>
            <p:cNvSpPr>
              <a:spLocks noChangeShapeType="1"/>
            </p:cNvSpPr>
            <p:nvPr/>
          </p:nvSpPr>
          <p:spPr bwMode="auto">
            <a:xfrm>
              <a:off x="140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30759" name="Line 294"/>
          <p:cNvSpPr>
            <a:spLocks noChangeShapeType="1"/>
          </p:cNvSpPr>
          <p:nvPr/>
        </p:nvSpPr>
        <p:spPr bwMode="auto">
          <a:xfrm flipV="1">
            <a:off x="3995738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30760" name="Line 296"/>
          <p:cNvSpPr>
            <a:spLocks noChangeShapeType="1"/>
          </p:cNvSpPr>
          <p:nvPr/>
        </p:nvSpPr>
        <p:spPr bwMode="auto">
          <a:xfrm flipV="1">
            <a:off x="4427538" y="2600325"/>
            <a:ext cx="1809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grpSp>
        <p:nvGrpSpPr>
          <p:cNvPr id="30761" name="Group 300"/>
          <p:cNvGrpSpPr>
            <a:grpSpLocks/>
          </p:cNvGrpSpPr>
          <p:nvPr/>
        </p:nvGrpSpPr>
        <p:grpSpPr bwMode="auto">
          <a:xfrm>
            <a:off x="5688013" y="2384425"/>
            <a:ext cx="541337" cy="382588"/>
            <a:chOff x="4059" y="1272"/>
            <a:chExt cx="1023" cy="684"/>
          </a:xfrm>
        </p:grpSpPr>
        <p:sp>
          <p:nvSpPr>
            <p:cNvPr id="30914" name="Oval 301"/>
            <p:cNvSpPr>
              <a:spLocks noChangeArrowheads="1"/>
            </p:cNvSpPr>
            <p:nvPr/>
          </p:nvSpPr>
          <p:spPr bwMode="auto">
            <a:xfrm>
              <a:off x="4227" y="1749"/>
              <a:ext cx="660" cy="207"/>
            </a:xfrm>
            <a:prstGeom prst="ellipse">
              <a:avLst/>
            </a:prstGeom>
            <a:solidFill>
              <a:srgbClr val="A2A99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15" name="AutoShape 302"/>
            <p:cNvSpPr>
              <a:spLocks noChangeArrowheads="1"/>
            </p:cNvSpPr>
            <p:nvPr/>
          </p:nvSpPr>
          <p:spPr bwMode="auto">
            <a:xfrm>
              <a:off x="4059" y="1272"/>
              <a:ext cx="1023" cy="570"/>
            </a:xfrm>
            <a:prstGeom prst="cube">
              <a:avLst>
                <a:gd name="adj" fmla="val 5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916" name="AutoShape 303"/>
            <p:cNvSpPr>
              <a:spLocks noChangeArrowheads="1"/>
            </p:cNvSpPr>
            <p:nvPr/>
          </p:nvSpPr>
          <p:spPr bwMode="auto">
            <a:xfrm>
              <a:off x="4062" y="1302"/>
              <a:ext cx="987" cy="540"/>
            </a:xfrm>
            <a:prstGeom prst="bevel">
              <a:avLst>
                <a:gd name="adj" fmla="val 6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30917" name="Picture 304" descr="Reporting_ITC_2Trains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4108" y="1340"/>
              <a:ext cx="89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8" name="Rectangle 305"/>
            <p:cNvSpPr>
              <a:spLocks noChangeArrowheads="1"/>
            </p:cNvSpPr>
            <p:nvPr/>
          </p:nvSpPr>
          <p:spPr bwMode="auto">
            <a:xfrm>
              <a:off x="4107" y="1350"/>
              <a:ext cx="891" cy="444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</p:grpSp>
      <p:pic>
        <p:nvPicPr>
          <p:cNvPr id="30762" name="Picture 306" descr="tastatur2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 rot="182893">
            <a:off x="5680075" y="2778125"/>
            <a:ext cx="5540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3" name="Rectangle 307"/>
          <p:cNvSpPr>
            <a:spLocks noChangeArrowheads="1"/>
          </p:cNvSpPr>
          <p:nvPr/>
        </p:nvSpPr>
        <p:spPr bwMode="auto">
          <a:xfrm>
            <a:off x="5827713" y="2997200"/>
            <a:ext cx="360362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200">
                <a:solidFill>
                  <a:srgbClr val="008000"/>
                </a:solidFill>
              </a:rPr>
              <a:t>PLO 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30764" name="AutoShape 308"/>
          <p:cNvSpPr>
            <a:spLocks noChangeArrowheads="1"/>
          </p:cNvSpPr>
          <p:nvPr/>
        </p:nvSpPr>
        <p:spPr bwMode="auto">
          <a:xfrm>
            <a:off x="4572000" y="2312988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Sirius BP</a:t>
            </a:r>
          </a:p>
        </p:txBody>
      </p:sp>
      <p:sp>
        <p:nvSpPr>
          <p:cNvPr id="30765" name="Line 310"/>
          <p:cNvSpPr>
            <a:spLocks noChangeShapeType="1"/>
          </p:cNvSpPr>
          <p:nvPr/>
        </p:nvSpPr>
        <p:spPr bwMode="auto">
          <a:xfrm flipV="1">
            <a:off x="5003800" y="2816225"/>
            <a:ext cx="0" cy="2524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endParaRPr lang="es-ES"/>
          </a:p>
        </p:txBody>
      </p:sp>
      <p:sp>
        <p:nvSpPr>
          <p:cNvPr id="30766" name="AutoShape 311"/>
          <p:cNvSpPr>
            <a:spLocks noChangeArrowheads="1"/>
          </p:cNvSpPr>
          <p:nvPr/>
        </p:nvSpPr>
        <p:spPr bwMode="auto">
          <a:xfrm>
            <a:off x="4572000" y="3033713"/>
            <a:ext cx="903288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Data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Comm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0767" name="AutoShape 312"/>
          <p:cNvSpPr>
            <a:spLocks noChangeArrowheads="1"/>
          </p:cNvSpPr>
          <p:nvPr/>
        </p:nvSpPr>
        <p:spPr bwMode="auto">
          <a:xfrm flipH="1">
            <a:off x="3203575" y="1808163"/>
            <a:ext cx="1765300" cy="433387"/>
          </a:xfrm>
          <a:prstGeom prst="rtTriangle">
            <a:avLst/>
          </a:prstGeom>
          <a:solidFill>
            <a:srgbClr val="E4E1A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68" name="Text Box 262"/>
          <p:cNvSpPr txBox="1">
            <a:spLocks noChangeArrowheads="1"/>
          </p:cNvSpPr>
          <p:nvPr/>
        </p:nvSpPr>
        <p:spPr bwMode="auto">
          <a:xfrm>
            <a:off x="4095750" y="2009775"/>
            <a:ext cx="18446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solidFill>
                  <a:srgbClr val="993300"/>
                </a:solidFill>
                <a:latin typeface="Vineta BT"/>
              </a:rPr>
              <a:t>NUEVO EQUIPO</a:t>
            </a:r>
            <a:endParaRPr lang="en-US" sz="1600">
              <a:solidFill>
                <a:srgbClr val="993300"/>
              </a:solidFill>
              <a:latin typeface="Vineta BT"/>
            </a:endParaRPr>
          </a:p>
        </p:txBody>
      </p:sp>
      <p:sp>
        <p:nvSpPr>
          <p:cNvPr id="30769" name="Line 356"/>
          <p:cNvSpPr>
            <a:spLocks noChangeShapeType="1"/>
          </p:cNvSpPr>
          <p:nvPr/>
        </p:nvSpPr>
        <p:spPr bwMode="auto">
          <a:xfrm>
            <a:off x="4103688" y="3824288"/>
            <a:ext cx="0" cy="7921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0" name="Line 353"/>
          <p:cNvSpPr>
            <a:spLocks noChangeShapeType="1"/>
          </p:cNvSpPr>
          <p:nvPr/>
        </p:nvSpPr>
        <p:spPr bwMode="auto">
          <a:xfrm>
            <a:off x="5543550" y="3824288"/>
            <a:ext cx="0" cy="3603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1" name="Line 354"/>
          <p:cNvSpPr>
            <a:spLocks noChangeShapeType="1"/>
          </p:cNvSpPr>
          <p:nvPr/>
        </p:nvSpPr>
        <p:spPr bwMode="auto">
          <a:xfrm>
            <a:off x="5472113" y="3824288"/>
            <a:ext cx="0" cy="1009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30772" name="513 Grupo"/>
          <p:cNvGrpSpPr>
            <a:grpSpLocks/>
          </p:cNvGrpSpPr>
          <p:nvPr/>
        </p:nvGrpSpPr>
        <p:grpSpPr bwMode="auto">
          <a:xfrm>
            <a:off x="179388" y="4371975"/>
            <a:ext cx="8820150" cy="1454150"/>
            <a:chOff x="179389" y="4371508"/>
            <a:chExt cx="8820149" cy="1454616"/>
          </a:xfrm>
        </p:grpSpPr>
        <p:grpSp>
          <p:nvGrpSpPr>
            <p:cNvPr id="30874" name="Gruppieren 2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79389" y="5451607"/>
              <a:ext cx="423862" cy="374517"/>
              <a:chOff x="1524001" y="5260181"/>
              <a:chExt cx="386237" cy="314800"/>
            </a:xfrm>
          </p:grpSpPr>
          <p:cxnSp>
            <p:nvCxnSpPr>
              <p:cNvPr id="30907" name="Gerade Verbindung 93"/>
              <p:cNvCxnSpPr>
                <a:cxnSpLocks noChangeShapeType="1"/>
                <a:stCxn id="30913" idx="0"/>
              </p:cNvCxnSpPr>
              <p:nvPr>
                <p:custDataLst>
                  <p:tags r:id="rId35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08" name="Gerade Verbindung 94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09" name="Gerade Verbindung 96"/>
              <p:cNvCxnSpPr>
                <a:cxnSpLocks noChangeShapeType="1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10" name="Gerade Verbindung 98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11" name="Gerade Verbindung 99"/>
              <p:cNvCxnSpPr>
                <a:cxnSpLocks noChangeShapeType="1"/>
              </p:cNvCxnSpPr>
              <p:nvPr>
                <p:custDataLst>
                  <p:tags r:id="rId39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0912" name="Flussdiagramm: Verbindungsstelle 10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30913" name="Flussdiagramm: Verbindungsstelle 10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875" name="Gruppieren 2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72074" y="5430747"/>
              <a:ext cx="423862" cy="374517"/>
              <a:chOff x="1524001" y="5260181"/>
              <a:chExt cx="386237" cy="314800"/>
            </a:xfrm>
          </p:grpSpPr>
          <p:cxnSp>
            <p:nvCxnSpPr>
              <p:cNvPr id="30900" name="Gerade Verbindung 93"/>
              <p:cNvCxnSpPr>
                <a:cxnSpLocks noChangeShapeType="1"/>
                <a:stCxn id="30906" idx="0"/>
              </p:cNvCxnSpPr>
              <p:nvPr>
                <p:custDataLst>
                  <p:tags r:id="rId28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01" name="Gerade Verbindung 94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02" name="Gerade Verbindung 96"/>
              <p:cNvCxnSpPr>
                <a:cxnSpLocks noChangeShapeType="1"/>
              </p:cNvCxnSpPr>
              <p:nvPr>
                <p:custDataLst>
                  <p:tags r:id="rId30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03" name="Gerade Verbindung 98"/>
              <p:cNvCxnSpPr>
                <a:cxnSpLocks noChangeShapeType="1"/>
              </p:cNvCxnSpPr>
              <p:nvPr>
                <p:custDataLst>
                  <p:tags r:id="rId31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904" name="Gerade Verbindung 99"/>
              <p:cNvCxnSpPr>
                <a:cxnSpLocks noChangeShapeType="1"/>
              </p:cNvCxnSpPr>
              <p:nvPr>
                <p:custDataLst>
                  <p:tags r:id="rId32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0905" name="Flussdiagramm: Verbindungsstelle 10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30906" name="Flussdiagramm: Verbindungsstelle 10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876" name="Gruppieren 2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065838" y="5430747"/>
              <a:ext cx="423862" cy="374517"/>
              <a:chOff x="1524001" y="5260181"/>
              <a:chExt cx="386237" cy="314800"/>
            </a:xfrm>
          </p:grpSpPr>
          <p:cxnSp>
            <p:nvCxnSpPr>
              <p:cNvPr id="30893" name="Gerade Verbindung 93"/>
              <p:cNvCxnSpPr>
                <a:cxnSpLocks noChangeShapeType="1"/>
                <a:stCxn id="30899" idx="0"/>
              </p:cNvCxnSpPr>
              <p:nvPr>
                <p:custDataLst>
                  <p:tags r:id="rId21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94" name="Gerade Verbindung 94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95" name="Gerade Verbindung 96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96" name="Gerade Verbindung 98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97" name="Gerade Verbindung 99"/>
              <p:cNvCxnSpPr>
                <a:cxnSpLocks noChangeShapeType="1"/>
              </p:cNvCxnSpPr>
              <p:nvPr>
                <p:custDataLst>
                  <p:tags r:id="rId25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0898" name="Flussdiagramm: Verbindungsstelle 10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30899" name="Flussdiagramm: Verbindungsstelle 10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877" name="Gruppieren 2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8575676" y="5430747"/>
              <a:ext cx="423862" cy="374517"/>
              <a:chOff x="1524001" y="5260181"/>
              <a:chExt cx="386237" cy="314800"/>
            </a:xfrm>
          </p:grpSpPr>
          <p:cxnSp>
            <p:nvCxnSpPr>
              <p:cNvPr id="30886" name="Gerade Verbindung 93"/>
              <p:cNvCxnSpPr>
                <a:cxnSpLocks noChangeShapeType="1"/>
                <a:stCxn id="30892" idx="0"/>
              </p:cNvCxnSpPr>
              <p:nvPr>
                <p:custDataLst>
                  <p:tags r:id="rId14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87" name="Gerade Verbindung 94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88" name="Gerade Verbindung 96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89" name="Gerade Verbindung 98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90" name="Gerade Verbindung 99"/>
              <p:cNvCxnSpPr>
                <a:cxnSpLocks noChangeShapeType="1"/>
              </p:cNvCxnSpPr>
              <p:nvPr>
                <p:custDataLst>
                  <p:tags r:id="rId18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0891" name="Flussdiagramm: Verbindungsstelle 10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30892" name="Flussdiagramm: Verbindungsstelle 10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878" name="Gruppieren 225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 rot="-1257925">
              <a:off x="7003483" y="4371508"/>
              <a:ext cx="426134" cy="324133"/>
              <a:chOff x="1524001" y="5260181"/>
              <a:chExt cx="386237" cy="314800"/>
            </a:xfrm>
          </p:grpSpPr>
          <p:cxnSp>
            <p:nvCxnSpPr>
              <p:cNvPr id="30879" name="Gerade Verbindung 93"/>
              <p:cNvCxnSpPr>
                <a:cxnSpLocks noChangeShapeType="1"/>
                <a:stCxn id="30885" idx="0"/>
              </p:cNvCxnSpPr>
              <p:nvPr>
                <p:custDataLst>
                  <p:tags r:id="rId7"/>
                </p:custDataLst>
              </p:nvPr>
            </p:nvCxnSpPr>
            <p:spPr bwMode="auto">
              <a:xfrm flipV="1">
                <a:off x="1546861" y="5336381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80" name="Gerade Verbindung 94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V="1">
                <a:off x="1554956" y="5329238"/>
                <a:ext cx="171450" cy="71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81" name="Gerade Verbindung 96"/>
              <p:cNvCxnSpPr>
                <a:cxnSpLocks noChangeShapeType="1"/>
              </p:cNvCxnSpPr>
              <p:nvPr>
                <p:custDataLst>
                  <p:tags r:id="rId9"/>
                </p:custDataLst>
              </p:nvPr>
            </p:nvCxnSpPr>
            <p:spPr bwMode="auto">
              <a:xfrm flipH="1">
                <a:off x="1719263" y="5329238"/>
                <a:ext cx="7143" cy="159543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82" name="Gerade Verbindung 98"/>
              <p:cNvCxnSpPr>
                <a:cxnSpLocks noChangeShapeType="1"/>
              </p:cNvCxnSpPr>
              <p:nvPr>
                <p:custDataLst>
                  <p:tags r:id="rId10"/>
                </p:custDataLst>
              </p:nvPr>
            </p:nvCxnSpPr>
            <p:spPr bwMode="auto">
              <a:xfrm flipV="1">
                <a:off x="1721644" y="5479256"/>
                <a:ext cx="157162" cy="9525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883" name="Gerade Verbindung 99"/>
              <p:cNvCxnSpPr>
                <a:cxnSpLocks noChangeShapeType="1"/>
              </p:cNvCxnSpPr>
              <p:nvPr>
                <p:custDataLst>
                  <p:tags r:id="rId11"/>
                </p:custDataLst>
              </p:nvPr>
            </p:nvCxnSpPr>
            <p:spPr bwMode="auto">
              <a:xfrm flipV="1">
                <a:off x="1880236" y="5288756"/>
                <a:ext cx="5714" cy="192881"/>
              </a:xfrm>
              <a:prstGeom prst="line">
                <a:avLst/>
              </a:prstGeom>
              <a:noFill/>
              <a:ln w="38100" cap="rnd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0884" name="Flussdiagramm: Verbindungsstelle 10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64519" y="5260181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30885" name="Flussdiagramm: Verbindungsstelle 10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524001" y="5529262"/>
                <a:ext cx="45719" cy="45719"/>
              </a:xfrm>
              <a:prstGeom prst="flowChartConnector">
                <a:avLst/>
              </a:prstGeom>
              <a:solidFill>
                <a:schemeClr val="accent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773" name="554 Grupo"/>
          <p:cNvGrpSpPr>
            <a:grpSpLocks/>
          </p:cNvGrpSpPr>
          <p:nvPr/>
        </p:nvGrpSpPr>
        <p:grpSpPr bwMode="auto">
          <a:xfrm>
            <a:off x="468313" y="4227513"/>
            <a:ext cx="8823325" cy="1293812"/>
            <a:chOff x="468313" y="4227626"/>
            <a:chExt cx="8822576" cy="1293775"/>
          </a:xfrm>
        </p:grpSpPr>
        <p:sp>
          <p:nvSpPr>
            <p:cNvPr id="30869" name="Freeform 353"/>
            <p:cNvSpPr>
              <a:spLocks/>
            </p:cNvSpPr>
            <p:nvPr/>
          </p:nvSpPr>
          <p:spPr bwMode="auto">
            <a:xfrm flipH="1">
              <a:off x="468313" y="5105399"/>
              <a:ext cx="122237" cy="354487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70" name="Freeform 354"/>
            <p:cNvSpPr>
              <a:spLocks/>
            </p:cNvSpPr>
            <p:nvPr/>
          </p:nvSpPr>
          <p:spPr bwMode="auto">
            <a:xfrm>
              <a:off x="3824288" y="5105400"/>
              <a:ext cx="127000" cy="368300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71" name="Freeform 355"/>
            <p:cNvSpPr>
              <a:spLocks/>
            </p:cNvSpPr>
            <p:nvPr/>
          </p:nvSpPr>
          <p:spPr bwMode="auto">
            <a:xfrm>
              <a:off x="6510338" y="5049836"/>
              <a:ext cx="864029" cy="471565"/>
            </a:xfrm>
            <a:custGeom>
              <a:avLst/>
              <a:gdLst>
                <a:gd name="T0" fmla="*/ 0 w 40"/>
                <a:gd name="T1" fmla="*/ 2147483647 h 116"/>
                <a:gd name="T2" fmla="*/ 2147483647 w 40"/>
                <a:gd name="T3" fmla="*/ 2147483647 h 116"/>
                <a:gd name="T4" fmla="*/ 2147483647 w 40"/>
                <a:gd name="T5" fmla="*/ 2147483647 h 116"/>
                <a:gd name="T6" fmla="*/ 2147483647 w 40"/>
                <a:gd name="T7" fmla="*/ 2147483647 h 116"/>
                <a:gd name="T8" fmla="*/ 2147483647 w 40"/>
                <a:gd name="T9" fmla="*/ 2147483647 h 116"/>
                <a:gd name="T10" fmla="*/ 2147483647 w 40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16"/>
                <a:gd name="T20" fmla="*/ 40 w 4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16">
                  <a:moveTo>
                    <a:pt x="0" y="116"/>
                  </a:moveTo>
                  <a:cubicBezTo>
                    <a:pt x="7" y="105"/>
                    <a:pt x="9" y="91"/>
                    <a:pt x="16" y="80"/>
                  </a:cubicBezTo>
                  <a:cubicBezTo>
                    <a:pt x="21" y="72"/>
                    <a:pt x="27" y="64"/>
                    <a:pt x="32" y="56"/>
                  </a:cubicBezTo>
                  <a:cubicBezTo>
                    <a:pt x="35" y="52"/>
                    <a:pt x="40" y="44"/>
                    <a:pt x="40" y="44"/>
                  </a:cubicBezTo>
                  <a:cubicBezTo>
                    <a:pt x="40" y="44"/>
                    <a:pt x="36" y="13"/>
                    <a:pt x="32" y="8"/>
                  </a:cubicBezTo>
                  <a:cubicBezTo>
                    <a:pt x="29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72" name="Line 360"/>
            <p:cNvSpPr>
              <a:spLocks noChangeShapeType="1"/>
            </p:cNvSpPr>
            <p:nvPr/>
          </p:nvSpPr>
          <p:spPr bwMode="auto">
            <a:xfrm flipH="1" flipV="1">
              <a:off x="6885016" y="4227626"/>
              <a:ext cx="252413" cy="17916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73" name="Line 360"/>
            <p:cNvSpPr>
              <a:spLocks noChangeShapeType="1"/>
            </p:cNvSpPr>
            <p:nvPr/>
          </p:nvSpPr>
          <p:spPr bwMode="auto">
            <a:xfrm flipH="1">
              <a:off x="8790780" y="5161319"/>
              <a:ext cx="500109" cy="35158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30774" name="Group 341"/>
          <p:cNvGrpSpPr>
            <a:grpSpLocks/>
          </p:cNvGrpSpPr>
          <p:nvPr/>
        </p:nvGrpSpPr>
        <p:grpSpPr bwMode="auto">
          <a:xfrm>
            <a:off x="6911975" y="4976813"/>
            <a:ext cx="180975" cy="209550"/>
            <a:chOff x="1633" y="2251"/>
            <a:chExt cx="114" cy="132"/>
          </a:xfrm>
        </p:grpSpPr>
        <p:sp>
          <p:nvSpPr>
            <p:cNvPr id="30865" name="AutoShape 342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66" name="Group 343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30867" name="AutoShape 344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868" name="AutoShape 345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30775" name="Group 348"/>
          <p:cNvGrpSpPr>
            <a:grpSpLocks/>
          </p:cNvGrpSpPr>
          <p:nvPr/>
        </p:nvGrpSpPr>
        <p:grpSpPr bwMode="auto">
          <a:xfrm>
            <a:off x="6732588" y="4113213"/>
            <a:ext cx="180975" cy="209550"/>
            <a:chOff x="1633" y="2251"/>
            <a:chExt cx="114" cy="132"/>
          </a:xfrm>
        </p:grpSpPr>
        <p:sp>
          <p:nvSpPr>
            <p:cNvPr id="30861" name="AutoShape 34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62" name="Group 35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30863" name="AutoShape 35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864" name="AutoShape 35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30776" name="Group 328"/>
          <p:cNvGrpSpPr>
            <a:grpSpLocks/>
          </p:cNvGrpSpPr>
          <p:nvPr/>
        </p:nvGrpSpPr>
        <p:grpSpPr bwMode="auto">
          <a:xfrm>
            <a:off x="468313" y="4976813"/>
            <a:ext cx="180975" cy="209550"/>
            <a:chOff x="1633" y="2251"/>
            <a:chExt cx="114" cy="132"/>
          </a:xfrm>
        </p:grpSpPr>
        <p:sp>
          <p:nvSpPr>
            <p:cNvPr id="30857" name="AutoShape 329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58" name="Group 330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30859" name="AutoShape 331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860" name="AutoShape 332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30777" name="Line 356"/>
          <p:cNvSpPr>
            <a:spLocks noChangeShapeType="1"/>
          </p:cNvSpPr>
          <p:nvPr/>
        </p:nvSpPr>
        <p:spPr bwMode="auto">
          <a:xfrm flipH="1">
            <a:off x="2698750" y="5116513"/>
            <a:ext cx="781050" cy="122872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grpSp>
        <p:nvGrpSpPr>
          <p:cNvPr id="30778" name="587 Grupo"/>
          <p:cNvGrpSpPr>
            <a:grpSpLocks/>
          </p:cNvGrpSpPr>
          <p:nvPr/>
        </p:nvGrpSpPr>
        <p:grpSpPr bwMode="auto">
          <a:xfrm>
            <a:off x="7164388" y="4610100"/>
            <a:ext cx="1431925" cy="511175"/>
            <a:chOff x="7164288" y="4610213"/>
            <a:chExt cx="1432067" cy="510975"/>
          </a:xfrm>
        </p:grpSpPr>
        <p:sp>
          <p:nvSpPr>
            <p:cNvPr id="30854" name="Line 349"/>
            <p:cNvSpPr>
              <a:spLocks noChangeShapeType="1"/>
            </p:cNvSpPr>
            <p:nvPr/>
          </p:nvSpPr>
          <p:spPr bwMode="auto">
            <a:xfrm flipV="1">
              <a:off x="7164288" y="4610214"/>
              <a:ext cx="576361" cy="51097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55" name="Line 348"/>
            <p:cNvSpPr>
              <a:spLocks noChangeShapeType="1"/>
            </p:cNvSpPr>
            <p:nvPr/>
          </p:nvSpPr>
          <p:spPr bwMode="auto">
            <a:xfrm>
              <a:off x="7737475" y="4610214"/>
              <a:ext cx="851767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56" name="Line 354"/>
            <p:cNvSpPr>
              <a:spLocks noChangeShapeType="1"/>
            </p:cNvSpPr>
            <p:nvPr/>
          </p:nvSpPr>
          <p:spPr bwMode="auto">
            <a:xfrm>
              <a:off x="8596355" y="4610213"/>
              <a:ext cx="0" cy="4422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30779" name="591 Grupo"/>
          <p:cNvGrpSpPr>
            <a:grpSpLocks/>
          </p:cNvGrpSpPr>
          <p:nvPr/>
        </p:nvGrpSpPr>
        <p:grpSpPr bwMode="auto">
          <a:xfrm>
            <a:off x="5040313" y="3136900"/>
            <a:ext cx="2936875" cy="946150"/>
            <a:chOff x="5040052" y="3137677"/>
            <a:chExt cx="2936382" cy="945588"/>
          </a:xfrm>
        </p:grpSpPr>
        <p:sp>
          <p:nvSpPr>
            <p:cNvPr id="30848" name="Line 349"/>
            <p:cNvSpPr>
              <a:spLocks noChangeShapeType="1"/>
            </p:cNvSpPr>
            <p:nvPr/>
          </p:nvSpPr>
          <p:spPr bwMode="auto">
            <a:xfrm>
              <a:off x="5040052" y="4077072"/>
              <a:ext cx="1258218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49" name="Line 349"/>
            <p:cNvSpPr>
              <a:spLocks noChangeShapeType="1"/>
            </p:cNvSpPr>
            <p:nvPr/>
          </p:nvSpPr>
          <p:spPr bwMode="auto">
            <a:xfrm flipH="1">
              <a:off x="6294437" y="3889879"/>
              <a:ext cx="438151" cy="19338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50" name="Line 349"/>
            <p:cNvSpPr>
              <a:spLocks noChangeShapeType="1"/>
            </p:cNvSpPr>
            <p:nvPr/>
          </p:nvSpPr>
          <p:spPr bwMode="auto">
            <a:xfrm flipV="1">
              <a:off x="6730912" y="3497717"/>
              <a:ext cx="381080" cy="39216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51" name="Line 349"/>
            <p:cNvSpPr>
              <a:spLocks noChangeShapeType="1"/>
            </p:cNvSpPr>
            <p:nvPr/>
          </p:nvSpPr>
          <p:spPr bwMode="auto">
            <a:xfrm flipH="1">
              <a:off x="7100391" y="3137677"/>
              <a:ext cx="844670" cy="360039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52" name="Line 354"/>
            <p:cNvSpPr>
              <a:spLocks noChangeShapeType="1"/>
            </p:cNvSpPr>
            <p:nvPr/>
          </p:nvSpPr>
          <p:spPr bwMode="auto">
            <a:xfrm>
              <a:off x="7933510" y="3146670"/>
              <a:ext cx="42924" cy="1023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0853" name="Line 354"/>
            <p:cNvSpPr>
              <a:spLocks noChangeShapeType="1"/>
            </p:cNvSpPr>
            <p:nvPr/>
          </p:nvSpPr>
          <p:spPr bwMode="auto">
            <a:xfrm>
              <a:off x="5046663" y="3827463"/>
              <a:ext cx="0" cy="255802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grpSp>
        <p:nvGrpSpPr>
          <p:cNvPr id="30780" name="Group 375"/>
          <p:cNvGrpSpPr>
            <a:grpSpLocks/>
          </p:cNvGrpSpPr>
          <p:nvPr/>
        </p:nvGrpSpPr>
        <p:grpSpPr bwMode="auto">
          <a:xfrm rot="-6671549">
            <a:off x="7620000" y="2973388"/>
            <a:ext cx="365125" cy="987425"/>
            <a:chOff x="522" y="2543"/>
            <a:chExt cx="230" cy="622"/>
          </a:xfrm>
        </p:grpSpPr>
        <p:sp>
          <p:nvSpPr>
            <p:cNvPr id="30837" name="Line 376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8" name="Rectangle 377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9" name="Rectangle 378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0" name="Freeform 379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1" name="Freeform 380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2" name="Oval 381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3" name="Oval 382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4" name="AutoShape 383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45" name="Group 384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30846" name="AutoShape 385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847" name="AutoShape 386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30781" name="Group 363"/>
          <p:cNvGrpSpPr>
            <a:grpSpLocks/>
          </p:cNvGrpSpPr>
          <p:nvPr/>
        </p:nvGrpSpPr>
        <p:grpSpPr bwMode="auto">
          <a:xfrm rot="5400000">
            <a:off x="2903538" y="5854700"/>
            <a:ext cx="365125" cy="987425"/>
            <a:chOff x="522" y="2543"/>
            <a:chExt cx="230" cy="622"/>
          </a:xfrm>
        </p:grpSpPr>
        <p:sp>
          <p:nvSpPr>
            <p:cNvPr id="30826" name="Line 364"/>
            <p:cNvSpPr>
              <a:spLocks noChangeShapeType="1"/>
            </p:cNvSpPr>
            <p:nvPr/>
          </p:nvSpPr>
          <p:spPr bwMode="auto">
            <a:xfrm>
              <a:off x="612" y="2700"/>
              <a:ext cx="0" cy="463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27" name="Rectangle 365"/>
            <p:cNvSpPr>
              <a:spLocks noChangeArrowheads="1"/>
            </p:cNvSpPr>
            <p:nvPr/>
          </p:nvSpPr>
          <p:spPr bwMode="auto">
            <a:xfrm>
              <a:off x="588" y="2546"/>
              <a:ext cx="128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28" name="Rectangle 366"/>
            <p:cNvSpPr>
              <a:spLocks noChangeArrowheads="1"/>
            </p:cNvSpPr>
            <p:nvPr/>
          </p:nvSpPr>
          <p:spPr bwMode="auto">
            <a:xfrm>
              <a:off x="525" y="2587"/>
              <a:ext cx="129" cy="22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29" name="Freeform 367"/>
            <p:cNvSpPr>
              <a:spLocks/>
            </p:cNvSpPr>
            <p:nvPr/>
          </p:nvSpPr>
          <p:spPr bwMode="auto">
            <a:xfrm flipH="1">
              <a:off x="657" y="2546"/>
              <a:ext cx="63" cy="262"/>
            </a:xfrm>
            <a:custGeom>
              <a:avLst/>
              <a:gdLst>
                <a:gd name="T0" fmla="*/ 0 w 96"/>
                <a:gd name="T1" fmla="*/ 0 h 624"/>
                <a:gd name="T2" fmla="*/ 27 w 96"/>
                <a:gd name="T3" fmla="*/ 7 h 624"/>
                <a:gd name="T4" fmla="*/ 27 w 96"/>
                <a:gd name="T5" fmla="*/ 46 h 624"/>
                <a:gd name="T6" fmla="*/ 0 w 96"/>
                <a:gd name="T7" fmla="*/ 39 h 624"/>
                <a:gd name="T8" fmla="*/ 0 w 9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24"/>
                <a:gd name="T17" fmla="*/ 96 w 96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24">
                  <a:moveTo>
                    <a:pt x="0" y="0"/>
                  </a:moveTo>
                  <a:lnTo>
                    <a:pt x="96" y="96"/>
                  </a:lnTo>
                  <a:lnTo>
                    <a:pt x="96" y="62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0" name="Freeform 368"/>
            <p:cNvSpPr>
              <a:spLocks/>
            </p:cNvSpPr>
            <p:nvPr/>
          </p:nvSpPr>
          <p:spPr bwMode="auto">
            <a:xfrm flipH="1">
              <a:off x="522" y="2543"/>
              <a:ext cx="199" cy="41"/>
            </a:xfrm>
            <a:custGeom>
              <a:avLst/>
              <a:gdLst>
                <a:gd name="T0" fmla="*/ 0 w 336"/>
                <a:gd name="T1" fmla="*/ 0 h 96"/>
                <a:gd name="T2" fmla="*/ 50 w 336"/>
                <a:gd name="T3" fmla="*/ 0 h 96"/>
                <a:gd name="T4" fmla="*/ 70 w 336"/>
                <a:gd name="T5" fmla="*/ 8 h 96"/>
                <a:gd name="T6" fmla="*/ 20 w 336"/>
                <a:gd name="T7" fmla="*/ 8 h 96"/>
                <a:gd name="T8" fmla="*/ 0 w 33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0"/>
                  </a:moveTo>
                  <a:lnTo>
                    <a:pt x="240" y="0"/>
                  </a:lnTo>
                  <a:lnTo>
                    <a:pt x="336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1" name="Oval 369"/>
            <p:cNvSpPr>
              <a:spLocks noChangeArrowheads="1"/>
            </p:cNvSpPr>
            <p:nvPr/>
          </p:nvSpPr>
          <p:spPr bwMode="auto">
            <a:xfrm>
              <a:off x="551" y="260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2" name="Oval 370"/>
            <p:cNvSpPr>
              <a:spLocks noChangeArrowheads="1"/>
            </p:cNvSpPr>
            <p:nvPr/>
          </p:nvSpPr>
          <p:spPr bwMode="auto">
            <a:xfrm>
              <a:off x="551" y="2707"/>
              <a:ext cx="77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3" name="AutoShape 371"/>
            <p:cNvSpPr>
              <a:spLocks noChangeArrowheads="1"/>
            </p:cNvSpPr>
            <p:nvPr/>
          </p:nvSpPr>
          <p:spPr bwMode="auto">
            <a:xfrm>
              <a:off x="616" y="3097"/>
              <a:ext cx="135" cy="68"/>
            </a:xfrm>
            <a:prstGeom prst="cube">
              <a:avLst>
                <a:gd name="adj" fmla="val 6029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34" name="Group 372"/>
            <p:cNvGrpSpPr>
              <a:grpSpLocks/>
            </p:cNvGrpSpPr>
            <p:nvPr/>
          </p:nvGrpSpPr>
          <p:grpSpPr bwMode="auto">
            <a:xfrm>
              <a:off x="616" y="2932"/>
              <a:ext cx="136" cy="204"/>
              <a:chOff x="2449" y="3294"/>
              <a:chExt cx="136" cy="204"/>
            </a:xfrm>
          </p:grpSpPr>
          <p:sp>
            <p:nvSpPr>
              <p:cNvPr id="30835" name="AutoShape 373"/>
              <p:cNvSpPr>
                <a:spLocks noChangeArrowheads="1"/>
              </p:cNvSpPr>
              <p:nvPr/>
            </p:nvSpPr>
            <p:spPr bwMode="auto">
              <a:xfrm>
                <a:off x="2449" y="3294"/>
                <a:ext cx="136" cy="20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836" name="AutoShape 374"/>
              <p:cNvSpPr>
                <a:spLocks noChangeArrowheads="1"/>
              </p:cNvSpPr>
              <p:nvPr/>
            </p:nvSpPr>
            <p:spPr bwMode="auto">
              <a:xfrm rot="5400000" flipV="1">
                <a:off x="2467" y="3379"/>
                <a:ext cx="200" cy="34"/>
              </a:xfrm>
              <a:prstGeom prst="parallelogram">
                <a:avLst>
                  <a:gd name="adj" fmla="val 10264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grpSp>
        <p:nvGrpSpPr>
          <p:cNvPr id="30782" name="Group 333"/>
          <p:cNvGrpSpPr>
            <a:grpSpLocks/>
          </p:cNvGrpSpPr>
          <p:nvPr/>
        </p:nvGrpSpPr>
        <p:grpSpPr bwMode="auto">
          <a:xfrm>
            <a:off x="3778250" y="4976813"/>
            <a:ext cx="180975" cy="209550"/>
            <a:chOff x="1633" y="2251"/>
            <a:chExt cx="114" cy="132"/>
          </a:xfrm>
        </p:grpSpPr>
        <p:sp>
          <p:nvSpPr>
            <p:cNvPr id="30822" name="AutoShape 334"/>
            <p:cNvSpPr>
              <a:spLocks noChangeArrowheads="1"/>
            </p:cNvSpPr>
            <p:nvPr/>
          </p:nvSpPr>
          <p:spPr bwMode="auto">
            <a:xfrm>
              <a:off x="1663" y="2315"/>
              <a:ext cx="45" cy="6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23" name="Group 335"/>
            <p:cNvGrpSpPr>
              <a:grpSpLocks/>
            </p:cNvGrpSpPr>
            <p:nvPr/>
          </p:nvGrpSpPr>
          <p:grpSpPr bwMode="auto">
            <a:xfrm>
              <a:off x="1633" y="2251"/>
              <a:ext cx="114" cy="91"/>
              <a:chOff x="2222" y="2727"/>
              <a:chExt cx="114" cy="91"/>
            </a:xfrm>
          </p:grpSpPr>
          <p:sp>
            <p:nvSpPr>
              <p:cNvPr id="30824" name="AutoShape 336"/>
              <p:cNvSpPr>
                <a:spLocks noChangeArrowheads="1"/>
              </p:cNvSpPr>
              <p:nvPr/>
            </p:nvSpPr>
            <p:spPr bwMode="auto">
              <a:xfrm>
                <a:off x="2222" y="2727"/>
                <a:ext cx="114" cy="91"/>
              </a:xfrm>
              <a:prstGeom prst="cube">
                <a:avLst>
                  <a:gd name="adj" fmla="val 3296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  <p:sp>
            <p:nvSpPr>
              <p:cNvPr id="30825" name="AutoShape 337"/>
              <p:cNvSpPr>
                <a:spLocks noChangeArrowheads="1"/>
              </p:cNvSpPr>
              <p:nvPr/>
            </p:nvSpPr>
            <p:spPr bwMode="auto">
              <a:xfrm rot="5400000" flipV="1">
                <a:off x="2277" y="2759"/>
                <a:ext cx="89" cy="29"/>
              </a:xfrm>
              <a:prstGeom prst="parallelogram">
                <a:avLst>
                  <a:gd name="adj" fmla="val 89213"/>
                </a:avLst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s-ES"/>
              </a:p>
            </p:txBody>
          </p:sp>
        </p:grpSp>
      </p:grpSp>
      <p:sp>
        <p:nvSpPr>
          <p:cNvPr id="30783" name="Text Box 224"/>
          <p:cNvSpPr txBox="1">
            <a:spLocks noChangeArrowheads="1"/>
          </p:cNvSpPr>
          <p:nvPr/>
        </p:nvSpPr>
        <p:spPr bwMode="auto">
          <a:xfrm>
            <a:off x="1800225" y="2009775"/>
            <a:ext cx="657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sz="1600">
                <a:latin typeface="Vineta BT"/>
              </a:rPr>
              <a:t>PA135</a:t>
            </a:r>
            <a:endParaRPr lang="en-US" sz="1600">
              <a:latin typeface="Vineta BT"/>
            </a:endParaRPr>
          </a:p>
        </p:txBody>
      </p:sp>
      <p:sp>
        <p:nvSpPr>
          <p:cNvPr id="30784" name="AutoShape 309"/>
          <p:cNvSpPr>
            <a:spLocks noChangeArrowheads="1"/>
          </p:cNvSpPr>
          <p:nvPr/>
        </p:nvSpPr>
        <p:spPr bwMode="auto">
          <a:xfrm>
            <a:off x="3563938" y="3033713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IF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Object 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Controller</a:t>
            </a:r>
          </a:p>
        </p:txBody>
      </p:sp>
      <p:sp>
        <p:nvSpPr>
          <p:cNvPr id="30785" name="AutoShape 295"/>
          <p:cNvSpPr>
            <a:spLocks noChangeArrowheads="1"/>
          </p:cNvSpPr>
          <p:nvPr/>
        </p:nvSpPr>
        <p:spPr bwMode="auto">
          <a:xfrm>
            <a:off x="3563938" y="2312988"/>
            <a:ext cx="903287" cy="539750"/>
          </a:xfrm>
          <a:prstGeom prst="cube">
            <a:avLst>
              <a:gd name="adj" fmla="val 17606"/>
            </a:avLst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Interlocking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WESTRACE</a:t>
            </a:r>
          </a:p>
          <a:p>
            <a:pPr algn="ctr" defTabSz="762000" eaLnBrk="0" hangingPunct="0"/>
            <a:r>
              <a:rPr lang="fr-FR">
                <a:solidFill>
                  <a:srgbClr val="FFFFFF"/>
                </a:solidFill>
              </a:rPr>
              <a:t>FS2550</a:t>
            </a:r>
          </a:p>
        </p:txBody>
      </p:sp>
      <p:pic>
        <p:nvPicPr>
          <p:cNvPr id="30786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800225" y="2276475"/>
            <a:ext cx="1035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87" name="Group 408"/>
          <p:cNvGrpSpPr>
            <a:grpSpLocks/>
          </p:cNvGrpSpPr>
          <p:nvPr/>
        </p:nvGrpSpPr>
        <p:grpSpPr bwMode="auto">
          <a:xfrm>
            <a:off x="827088" y="4113213"/>
            <a:ext cx="1233487" cy="1187450"/>
            <a:chOff x="4649" y="2954"/>
            <a:chExt cx="777" cy="748"/>
          </a:xfrm>
        </p:grpSpPr>
        <p:sp>
          <p:nvSpPr>
            <p:cNvPr id="30818" name="AutoShape 409"/>
            <p:cNvSpPr>
              <a:spLocks noChangeArrowheads="1"/>
            </p:cNvSpPr>
            <p:nvPr/>
          </p:nvSpPr>
          <p:spPr bwMode="auto">
            <a:xfrm>
              <a:off x="4898" y="3612"/>
              <a:ext cx="295" cy="90"/>
            </a:xfrm>
            <a:prstGeom prst="cube">
              <a:avLst>
                <a:gd name="adj" fmla="val 68889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30819" name="AutoShape 410"/>
            <p:cNvSpPr>
              <a:spLocks noChangeArrowheads="1"/>
            </p:cNvSpPr>
            <p:nvPr/>
          </p:nvSpPr>
          <p:spPr bwMode="auto">
            <a:xfrm>
              <a:off x="5012" y="2954"/>
              <a:ext cx="68" cy="703"/>
            </a:xfrm>
            <a:prstGeom prst="can">
              <a:avLst>
                <a:gd name="adj" fmla="val 55903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pic>
          <p:nvPicPr>
            <p:cNvPr id="30820" name="Picture 411" descr="http://www.personaltelco.net/images/yagi1.gif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4649" y="2999"/>
              <a:ext cx="39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1" name="Picture 412" descr="http://www.personaltelco.net/images/yagi1.gif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 flipH="1">
              <a:off x="5035" y="2999"/>
              <a:ext cx="39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8" name="AutoShape 435"/>
          <p:cNvSpPr>
            <a:spLocks noChangeArrowheads="1"/>
          </p:cNvSpPr>
          <p:nvPr/>
        </p:nvSpPr>
        <p:spPr bwMode="auto">
          <a:xfrm>
            <a:off x="1096963" y="5570538"/>
            <a:ext cx="684212" cy="107950"/>
          </a:xfrm>
          <a:prstGeom prst="cube">
            <a:avLst>
              <a:gd name="adj" fmla="val 71431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89" name="AutoShape 436"/>
          <p:cNvSpPr>
            <a:spLocks noChangeArrowheads="1"/>
          </p:cNvSpPr>
          <p:nvPr/>
        </p:nvSpPr>
        <p:spPr bwMode="auto">
          <a:xfrm>
            <a:off x="7572375" y="5570538"/>
            <a:ext cx="684213" cy="107950"/>
          </a:xfrm>
          <a:prstGeom prst="cube">
            <a:avLst>
              <a:gd name="adj" fmla="val 71431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90" name="AutoShape 437"/>
          <p:cNvSpPr>
            <a:spLocks noChangeArrowheads="1"/>
          </p:cNvSpPr>
          <p:nvPr/>
        </p:nvSpPr>
        <p:spPr bwMode="auto">
          <a:xfrm rot="1415673">
            <a:off x="8002588" y="3956050"/>
            <a:ext cx="412750" cy="311150"/>
          </a:xfrm>
          <a:prstGeom prst="cube">
            <a:avLst>
              <a:gd name="adj" fmla="val 85537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0791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503238" y="352425"/>
            <a:ext cx="8666162" cy="808038"/>
          </a:xfrm>
        </p:spPr>
        <p:txBody>
          <a:bodyPr/>
          <a:lstStyle/>
          <a:p>
            <a:r>
              <a:rPr lang="en-US" smtClean="0"/>
              <a:t>Los pasos de la fase 2. </a:t>
            </a:r>
            <a:br>
              <a:rPr lang="en-US" smtClean="0"/>
            </a:br>
            <a:r>
              <a:rPr lang="en-US" smtClean="0"/>
              <a:t>Pruebas sistema CBTC. “Shadow mode”</a:t>
            </a:r>
          </a:p>
        </p:txBody>
      </p:sp>
      <p:grpSp>
        <p:nvGrpSpPr>
          <p:cNvPr id="30992" name="Group 477"/>
          <p:cNvGrpSpPr>
            <a:grpSpLocks/>
          </p:cNvGrpSpPr>
          <p:nvPr/>
        </p:nvGrpSpPr>
        <p:grpSpPr bwMode="auto">
          <a:xfrm>
            <a:off x="9412288" y="4883150"/>
            <a:ext cx="8278812" cy="855663"/>
            <a:chOff x="5929" y="3076"/>
            <a:chExt cx="5215" cy="539"/>
          </a:xfrm>
        </p:grpSpPr>
        <p:graphicFrame>
          <p:nvGraphicFramePr>
            <p:cNvPr id="30722" name="Object 423"/>
            <p:cNvGraphicFramePr>
              <a:graphicFrameLocks noChangeAspect="1"/>
            </p:cNvGraphicFramePr>
            <p:nvPr/>
          </p:nvGraphicFramePr>
          <p:xfrm>
            <a:off x="5948" y="3158"/>
            <a:ext cx="5167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8" name="Visio" r:id="rId47" imgW="9828276" imgH="870585" progId="">
                    <p:embed/>
                  </p:oleObj>
                </mc:Choice>
                <mc:Fallback>
                  <p:oleObj name="Visio" r:id="rId47" imgW="9828276" imgH="870585" progId="">
                    <p:embed/>
                    <p:pic>
                      <p:nvPicPr>
                        <p:cNvPr id="0" name="Object 4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8" y="3158"/>
                          <a:ext cx="5167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06" name="AutoShape 430"/>
            <p:cNvSpPr>
              <a:spLocks noChangeArrowheads="1"/>
            </p:cNvSpPr>
            <p:nvPr/>
          </p:nvSpPr>
          <p:spPr bwMode="auto">
            <a:xfrm rot="17306096" flipH="1">
              <a:off x="6023" y="3144"/>
              <a:ext cx="34" cy="49"/>
            </a:xfrm>
            <a:prstGeom prst="can">
              <a:avLst>
                <a:gd name="adj" fmla="val 61764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07" name="Group 470"/>
            <p:cNvGrpSpPr>
              <a:grpSpLocks/>
            </p:cNvGrpSpPr>
            <p:nvPr/>
          </p:nvGrpSpPr>
          <p:grpSpPr bwMode="auto">
            <a:xfrm rot="-2489148">
              <a:off x="5929" y="3076"/>
              <a:ext cx="127" cy="78"/>
              <a:chOff x="6072" y="2510"/>
              <a:chExt cx="307" cy="78"/>
            </a:xfrm>
          </p:grpSpPr>
          <p:sp>
            <p:nvSpPr>
              <p:cNvPr id="30814" name="Freeform 462"/>
              <p:cNvSpPr>
                <a:spLocks/>
              </p:cNvSpPr>
              <p:nvPr/>
            </p:nvSpPr>
            <p:spPr bwMode="auto">
              <a:xfrm>
                <a:off x="6072" y="2510"/>
                <a:ext cx="307" cy="30"/>
              </a:xfrm>
              <a:custGeom>
                <a:avLst/>
                <a:gdLst>
                  <a:gd name="T0" fmla="*/ 307 w 307"/>
                  <a:gd name="T1" fmla="*/ 30 h 30"/>
                  <a:gd name="T2" fmla="*/ 264 w 307"/>
                  <a:gd name="T3" fmla="*/ 15 h 30"/>
                  <a:gd name="T4" fmla="*/ 220 w 307"/>
                  <a:gd name="T5" fmla="*/ 5 h 30"/>
                  <a:gd name="T6" fmla="*/ 176 w 307"/>
                  <a:gd name="T7" fmla="*/ 0 h 30"/>
                  <a:gd name="T8" fmla="*/ 132 w 307"/>
                  <a:gd name="T9" fmla="*/ 0 h 30"/>
                  <a:gd name="T10" fmla="*/ 88 w 307"/>
                  <a:gd name="T11" fmla="*/ 5 h 30"/>
                  <a:gd name="T12" fmla="*/ 44 w 307"/>
                  <a:gd name="T13" fmla="*/ 15 h 30"/>
                  <a:gd name="T14" fmla="*/ 0 w 307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7"/>
                  <a:gd name="T25" fmla="*/ 0 h 30"/>
                  <a:gd name="T26" fmla="*/ 307 w 307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7" h="30">
                    <a:moveTo>
                      <a:pt x="307" y="30"/>
                    </a:moveTo>
                    <a:lnTo>
                      <a:pt x="264" y="15"/>
                    </a:lnTo>
                    <a:lnTo>
                      <a:pt x="220" y="5"/>
                    </a:lnTo>
                    <a:lnTo>
                      <a:pt x="176" y="0"/>
                    </a:lnTo>
                    <a:lnTo>
                      <a:pt x="132" y="0"/>
                    </a:lnTo>
                    <a:lnTo>
                      <a:pt x="88" y="5"/>
                    </a:lnTo>
                    <a:lnTo>
                      <a:pt x="44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15" name="Freeform 463"/>
              <p:cNvSpPr>
                <a:spLocks/>
              </p:cNvSpPr>
              <p:nvPr/>
            </p:nvSpPr>
            <p:spPr bwMode="auto">
              <a:xfrm>
                <a:off x="6095" y="2526"/>
                <a:ext cx="261" cy="30"/>
              </a:xfrm>
              <a:custGeom>
                <a:avLst/>
                <a:gdLst>
                  <a:gd name="T0" fmla="*/ 261 w 261"/>
                  <a:gd name="T1" fmla="*/ 30 h 30"/>
                  <a:gd name="T2" fmla="*/ 224 w 261"/>
                  <a:gd name="T3" fmla="*/ 15 h 30"/>
                  <a:gd name="T4" fmla="*/ 186 w 261"/>
                  <a:gd name="T5" fmla="*/ 5 h 30"/>
                  <a:gd name="T6" fmla="*/ 149 w 261"/>
                  <a:gd name="T7" fmla="*/ 0 h 30"/>
                  <a:gd name="T8" fmla="*/ 112 w 261"/>
                  <a:gd name="T9" fmla="*/ 0 h 30"/>
                  <a:gd name="T10" fmla="*/ 75 w 261"/>
                  <a:gd name="T11" fmla="*/ 5 h 30"/>
                  <a:gd name="T12" fmla="*/ 37 w 261"/>
                  <a:gd name="T13" fmla="*/ 15 h 30"/>
                  <a:gd name="T14" fmla="*/ 0 w 261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1"/>
                  <a:gd name="T25" fmla="*/ 0 h 30"/>
                  <a:gd name="T26" fmla="*/ 261 w 261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1" h="30">
                    <a:moveTo>
                      <a:pt x="261" y="30"/>
                    </a:moveTo>
                    <a:lnTo>
                      <a:pt x="224" y="15"/>
                    </a:lnTo>
                    <a:lnTo>
                      <a:pt x="186" y="5"/>
                    </a:lnTo>
                    <a:lnTo>
                      <a:pt x="149" y="0"/>
                    </a:lnTo>
                    <a:lnTo>
                      <a:pt x="112" y="0"/>
                    </a:lnTo>
                    <a:lnTo>
                      <a:pt x="75" y="5"/>
                    </a:lnTo>
                    <a:lnTo>
                      <a:pt x="37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16" name="Freeform 464"/>
              <p:cNvSpPr>
                <a:spLocks/>
              </p:cNvSpPr>
              <p:nvPr/>
            </p:nvSpPr>
            <p:spPr bwMode="auto">
              <a:xfrm>
                <a:off x="6119" y="2542"/>
                <a:ext cx="213" cy="30"/>
              </a:xfrm>
              <a:custGeom>
                <a:avLst/>
                <a:gdLst>
                  <a:gd name="T0" fmla="*/ 213 w 213"/>
                  <a:gd name="T1" fmla="*/ 30 h 30"/>
                  <a:gd name="T2" fmla="*/ 183 w 213"/>
                  <a:gd name="T3" fmla="*/ 15 h 30"/>
                  <a:gd name="T4" fmla="*/ 152 w 213"/>
                  <a:gd name="T5" fmla="*/ 5 h 30"/>
                  <a:gd name="T6" fmla="*/ 122 w 213"/>
                  <a:gd name="T7" fmla="*/ 0 h 30"/>
                  <a:gd name="T8" fmla="*/ 91 w 213"/>
                  <a:gd name="T9" fmla="*/ 0 h 30"/>
                  <a:gd name="T10" fmla="*/ 61 w 213"/>
                  <a:gd name="T11" fmla="*/ 5 h 30"/>
                  <a:gd name="T12" fmla="*/ 30 w 213"/>
                  <a:gd name="T13" fmla="*/ 15 h 30"/>
                  <a:gd name="T14" fmla="*/ 0 w 213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30"/>
                  <a:gd name="T26" fmla="*/ 213 w 213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30">
                    <a:moveTo>
                      <a:pt x="213" y="30"/>
                    </a:moveTo>
                    <a:lnTo>
                      <a:pt x="183" y="15"/>
                    </a:lnTo>
                    <a:lnTo>
                      <a:pt x="152" y="5"/>
                    </a:lnTo>
                    <a:lnTo>
                      <a:pt x="122" y="0"/>
                    </a:lnTo>
                    <a:lnTo>
                      <a:pt x="91" y="0"/>
                    </a:lnTo>
                    <a:lnTo>
                      <a:pt x="61" y="5"/>
                    </a:lnTo>
                    <a:lnTo>
                      <a:pt x="30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17" name="Freeform 465"/>
              <p:cNvSpPr>
                <a:spLocks/>
              </p:cNvSpPr>
              <p:nvPr/>
            </p:nvSpPr>
            <p:spPr bwMode="auto">
              <a:xfrm>
                <a:off x="6143" y="2558"/>
                <a:ext cx="165" cy="30"/>
              </a:xfrm>
              <a:custGeom>
                <a:avLst/>
                <a:gdLst>
                  <a:gd name="T0" fmla="*/ 165 w 165"/>
                  <a:gd name="T1" fmla="*/ 30 h 30"/>
                  <a:gd name="T2" fmla="*/ 142 w 165"/>
                  <a:gd name="T3" fmla="*/ 15 h 30"/>
                  <a:gd name="T4" fmla="*/ 118 w 165"/>
                  <a:gd name="T5" fmla="*/ 5 h 30"/>
                  <a:gd name="T6" fmla="*/ 94 w 165"/>
                  <a:gd name="T7" fmla="*/ 0 h 30"/>
                  <a:gd name="T8" fmla="*/ 71 w 165"/>
                  <a:gd name="T9" fmla="*/ 0 h 30"/>
                  <a:gd name="T10" fmla="*/ 47 w 165"/>
                  <a:gd name="T11" fmla="*/ 5 h 30"/>
                  <a:gd name="T12" fmla="*/ 23 w 165"/>
                  <a:gd name="T13" fmla="*/ 15 h 30"/>
                  <a:gd name="T14" fmla="*/ 0 w 165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30"/>
                  <a:gd name="T26" fmla="*/ 165 w 165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30">
                    <a:moveTo>
                      <a:pt x="165" y="30"/>
                    </a:moveTo>
                    <a:lnTo>
                      <a:pt x="142" y="15"/>
                    </a:lnTo>
                    <a:lnTo>
                      <a:pt x="118" y="5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5"/>
                    </a:lnTo>
                    <a:lnTo>
                      <a:pt x="23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0808" name="AutoShape 471"/>
            <p:cNvSpPr>
              <a:spLocks noChangeArrowheads="1"/>
            </p:cNvSpPr>
            <p:nvPr/>
          </p:nvSpPr>
          <p:spPr bwMode="auto">
            <a:xfrm rot="4271858" flipH="1">
              <a:off x="10994" y="3144"/>
              <a:ext cx="34" cy="49"/>
            </a:xfrm>
            <a:prstGeom prst="can">
              <a:avLst>
                <a:gd name="adj" fmla="val 61764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30809" name="Group 472"/>
            <p:cNvGrpSpPr>
              <a:grpSpLocks/>
            </p:cNvGrpSpPr>
            <p:nvPr/>
          </p:nvGrpSpPr>
          <p:grpSpPr bwMode="auto">
            <a:xfrm rot="2460623">
              <a:off x="11017" y="3081"/>
              <a:ext cx="127" cy="78"/>
              <a:chOff x="6072" y="2510"/>
              <a:chExt cx="307" cy="78"/>
            </a:xfrm>
          </p:grpSpPr>
          <p:sp>
            <p:nvSpPr>
              <p:cNvPr id="30810" name="Freeform 473"/>
              <p:cNvSpPr>
                <a:spLocks/>
              </p:cNvSpPr>
              <p:nvPr/>
            </p:nvSpPr>
            <p:spPr bwMode="auto">
              <a:xfrm>
                <a:off x="6072" y="2510"/>
                <a:ext cx="307" cy="30"/>
              </a:xfrm>
              <a:custGeom>
                <a:avLst/>
                <a:gdLst>
                  <a:gd name="T0" fmla="*/ 307 w 307"/>
                  <a:gd name="T1" fmla="*/ 30 h 30"/>
                  <a:gd name="T2" fmla="*/ 264 w 307"/>
                  <a:gd name="T3" fmla="*/ 15 h 30"/>
                  <a:gd name="T4" fmla="*/ 220 w 307"/>
                  <a:gd name="T5" fmla="*/ 5 h 30"/>
                  <a:gd name="T6" fmla="*/ 176 w 307"/>
                  <a:gd name="T7" fmla="*/ 0 h 30"/>
                  <a:gd name="T8" fmla="*/ 132 w 307"/>
                  <a:gd name="T9" fmla="*/ 0 h 30"/>
                  <a:gd name="T10" fmla="*/ 88 w 307"/>
                  <a:gd name="T11" fmla="*/ 5 h 30"/>
                  <a:gd name="T12" fmla="*/ 44 w 307"/>
                  <a:gd name="T13" fmla="*/ 15 h 30"/>
                  <a:gd name="T14" fmla="*/ 0 w 307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7"/>
                  <a:gd name="T25" fmla="*/ 0 h 30"/>
                  <a:gd name="T26" fmla="*/ 307 w 307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7" h="30">
                    <a:moveTo>
                      <a:pt x="307" y="30"/>
                    </a:moveTo>
                    <a:lnTo>
                      <a:pt x="264" y="15"/>
                    </a:lnTo>
                    <a:lnTo>
                      <a:pt x="220" y="5"/>
                    </a:lnTo>
                    <a:lnTo>
                      <a:pt x="176" y="0"/>
                    </a:lnTo>
                    <a:lnTo>
                      <a:pt x="132" y="0"/>
                    </a:lnTo>
                    <a:lnTo>
                      <a:pt x="88" y="5"/>
                    </a:lnTo>
                    <a:lnTo>
                      <a:pt x="44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11" name="Freeform 474"/>
              <p:cNvSpPr>
                <a:spLocks/>
              </p:cNvSpPr>
              <p:nvPr/>
            </p:nvSpPr>
            <p:spPr bwMode="auto">
              <a:xfrm>
                <a:off x="6095" y="2526"/>
                <a:ext cx="261" cy="30"/>
              </a:xfrm>
              <a:custGeom>
                <a:avLst/>
                <a:gdLst>
                  <a:gd name="T0" fmla="*/ 261 w 261"/>
                  <a:gd name="T1" fmla="*/ 30 h 30"/>
                  <a:gd name="T2" fmla="*/ 224 w 261"/>
                  <a:gd name="T3" fmla="*/ 15 h 30"/>
                  <a:gd name="T4" fmla="*/ 186 w 261"/>
                  <a:gd name="T5" fmla="*/ 5 h 30"/>
                  <a:gd name="T6" fmla="*/ 149 w 261"/>
                  <a:gd name="T7" fmla="*/ 0 h 30"/>
                  <a:gd name="T8" fmla="*/ 112 w 261"/>
                  <a:gd name="T9" fmla="*/ 0 h 30"/>
                  <a:gd name="T10" fmla="*/ 75 w 261"/>
                  <a:gd name="T11" fmla="*/ 5 h 30"/>
                  <a:gd name="T12" fmla="*/ 37 w 261"/>
                  <a:gd name="T13" fmla="*/ 15 h 30"/>
                  <a:gd name="T14" fmla="*/ 0 w 261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1"/>
                  <a:gd name="T25" fmla="*/ 0 h 30"/>
                  <a:gd name="T26" fmla="*/ 261 w 261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1" h="30">
                    <a:moveTo>
                      <a:pt x="261" y="30"/>
                    </a:moveTo>
                    <a:lnTo>
                      <a:pt x="224" y="15"/>
                    </a:lnTo>
                    <a:lnTo>
                      <a:pt x="186" y="5"/>
                    </a:lnTo>
                    <a:lnTo>
                      <a:pt x="149" y="0"/>
                    </a:lnTo>
                    <a:lnTo>
                      <a:pt x="112" y="0"/>
                    </a:lnTo>
                    <a:lnTo>
                      <a:pt x="75" y="5"/>
                    </a:lnTo>
                    <a:lnTo>
                      <a:pt x="37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12" name="Freeform 475"/>
              <p:cNvSpPr>
                <a:spLocks/>
              </p:cNvSpPr>
              <p:nvPr/>
            </p:nvSpPr>
            <p:spPr bwMode="auto">
              <a:xfrm>
                <a:off x="6119" y="2542"/>
                <a:ext cx="213" cy="30"/>
              </a:xfrm>
              <a:custGeom>
                <a:avLst/>
                <a:gdLst>
                  <a:gd name="T0" fmla="*/ 213 w 213"/>
                  <a:gd name="T1" fmla="*/ 30 h 30"/>
                  <a:gd name="T2" fmla="*/ 183 w 213"/>
                  <a:gd name="T3" fmla="*/ 15 h 30"/>
                  <a:gd name="T4" fmla="*/ 152 w 213"/>
                  <a:gd name="T5" fmla="*/ 5 h 30"/>
                  <a:gd name="T6" fmla="*/ 122 w 213"/>
                  <a:gd name="T7" fmla="*/ 0 h 30"/>
                  <a:gd name="T8" fmla="*/ 91 w 213"/>
                  <a:gd name="T9" fmla="*/ 0 h 30"/>
                  <a:gd name="T10" fmla="*/ 61 w 213"/>
                  <a:gd name="T11" fmla="*/ 5 h 30"/>
                  <a:gd name="T12" fmla="*/ 30 w 213"/>
                  <a:gd name="T13" fmla="*/ 15 h 30"/>
                  <a:gd name="T14" fmla="*/ 0 w 213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30"/>
                  <a:gd name="T26" fmla="*/ 213 w 213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30">
                    <a:moveTo>
                      <a:pt x="213" y="30"/>
                    </a:moveTo>
                    <a:lnTo>
                      <a:pt x="183" y="15"/>
                    </a:lnTo>
                    <a:lnTo>
                      <a:pt x="152" y="5"/>
                    </a:lnTo>
                    <a:lnTo>
                      <a:pt x="122" y="0"/>
                    </a:lnTo>
                    <a:lnTo>
                      <a:pt x="91" y="0"/>
                    </a:lnTo>
                    <a:lnTo>
                      <a:pt x="61" y="5"/>
                    </a:lnTo>
                    <a:lnTo>
                      <a:pt x="30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13" name="Freeform 476"/>
              <p:cNvSpPr>
                <a:spLocks/>
              </p:cNvSpPr>
              <p:nvPr/>
            </p:nvSpPr>
            <p:spPr bwMode="auto">
              <a:xfrm>
                <a:off x="6143" y="2558"/>
                <a:ext cx="165" cy="30"/>
              </a:xfrm>
              <a:custGeom>
                <a:avLst/>
                <a:gdLst>
                  <a:gd name="T0" fmla="*/ 165 w 165"/>
                  <a:gd name="T1" fmla="*/ 30 h 30"/>
                  <a:gd name="T2" fmla="*/ 142 w 165"/>
                  <a:gd name="T3" fmla="*/ 15 h 30"/>
                  <a:gd name="T4" fmla="*/ 118 w 165"/>
                  <a:gd name="T5" fmla="*/ 5 h 30"/>
                  <a:gd name="T6" fmla="*/ 94 w 165"/>
                  <a:gd name="T7" fmla="*/ 0 h 30"/>
                  <a:gd name="T8" fmla="*/ 71 w 165"/>
                  <a:gd name="T9" fmla="*/ 0 h 30"/>
                  <a:gd name="T10" fmla="*/ 47 w 165"/>
                  <a:gd name="T11" fmla="*/ 5 h 30"/>
                  <a:gd name="T12" fmla="*/ 23 w 165"/>
                  <a:gd name="T13" fmla="*/ 15 h 30"/>
                  <a:gd name="T14" fmla="*/ 0 w 165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30"/>
                  <a:gd name="T26" fmla="*/ 165 w 165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30">
                    <a:moveTo>
                      <a:pt x="165" y="30"/>
                    </a:moveTo>
                    <a:lnTo>
                      <a:pt x="142" y="15"/>
                    </a:lnTo>
                    <a:lnTo>
                      <a:pt x="118" y="5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5"/>
                    </a:lnTo>
                    <a:lnTo>
                      <a:pt x="23" y="15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30793" name="Group 483"/>
          <p:cNvGrpSpPr>
            <a:grpSpLocks noChangeAspect="1"/>
          </p:cNvGrpSpPr>
          <p:nvPr/>
        </p:nvGrpSpPr>
        <p:grpSpPr bwMode="auto">
          <a:xfrm rot="3493599">
            <a:off x="2035175" y="4222750"/>
            <a:ext cx="236538" cy="255588"/>
            <a:chOff x="-224" y="1616"/>
            <a:chExt cx="149" cy="161"/>
          </a:xfrm>
        </p:grpSpPr>
        <p:sp>
          <p:nvSpPr>
            <p:cNvPr id="30801" name="AutoShape 482"/>
            <p:cNvSpPr>
              <a:spLocks noChangeAspect="1" noChangeArrowheads="1" noTextEdit="1"/>
            </p:cNvSpPr>
            <p:nvPr/>
          </p:nvSpPr>
          <p:spPr bwMode="auto">
            <a:xfrm>
              <a:off x="-224" y="1616"/>
              <a:ext cx="14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02" name="Freeform 484"/>
            <p:cNvSpPr>
              <a:spLocks/>
            </p:cNvSpPr>
            <p:nvPr/>
          </p:nvSpPr>
          <p:spPr bwMode="auto">
            <a:xfrm>
              <a:off x="-200" y="1617"/>
              <a:ext cx="124" cy="134"/>
            </a:xfrm>
            <a:custGeom>
              <a:avLst/>
              <a:gdLst>
                <a:gd name="T0" fmla="*/ 106 w 124"/>
                <a:gd name="T1" fmla="*/ 134 h 134"/>
                <a:gd name="T2" fmla="*/ 120 w 124"/>
                <a:gd name="T3" fmla="*/ 87 h 134"/>
                <a:gd name="T4" fmla="*/ 124 w 124"/>
                <a:gd name="T5" fmla="*/ 49 h 134"/>
                <a:gd name="T6" fmla="*/ 119 w 124"/>
                <a:gd name="T7" fmla="*/ 23 h 134"/>
                <a:gd name="T8" fmla="*/ 104 w 124"/>
                <a:gd name="T9" fmla="*/ 6 h 134"/>
                <a:gd name="T10" fmla="*/ 79 w 124"/>
                <a:gd name="T11" fmla="*/ 0 h 134"/>
                <a:gd name="T12" fmla="*/ 44 w 124"/>
                <a:gd name="T13" fmla="*/ 5 h 134"/>
                <a:gd name="T14" fmla="*/ 0 w 124"/>
                <a:gd name="T15" fmla="*/ 20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34"/>
                <a:gd name="T26" fmla="*/ 124 w 124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34">
                  <a:moveTo>
                    <a:pt x="106" y="134"/>
                  </a:moveTo>
                  <a:lnTo>
                    <a:pt x="120" y="87"/>
                  </a:lnTo>
                  <a:lnTo>
                    <a:pt x="124" y="49"/>
                  </a:lnTo>
                  <a:lnTo>
                    <a:pt x="119" y="23"/>
                  </a:lnTo>
                  <a:lnTo>
                    <a:pt x="104" y="6"/>
                  </a:lnTo>
                  <a:lnTo>
                    <a:pt x="79" y="0"/>
                  </a:lnTo>
                  <a:lnTo>
                    <a:pt x="44" y="5"/>
                  </a:lnTo>
                  <a:lnTo>
                    <a:pt x="0" y="20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03" name="Freeform 485"/>
            <p:cNvSpPr>
              <a:spLocks/>
            </p:cNvSpPr>
            <p:nvPr/>
          </p:nvSpPr>
          <p:spPr bwMode="auto">
            <a:xfrm>
              <a:off x="-204" y="1634"/>
              <a:ext cx="113" cy="121"/>
            </a:xfrm>
            <a:custGeom>
              <a:avLst/>
              <a:gdLst>
                <a:gd name="T0" fmla="*/ 90 w 113"/>
                <a:gd name="T1" fmla="*/ 121 h 121"/>
                <a:gd name="T2" fmla="*/ 106 w 113"/>
                <a:gd name="T3" fmla="*/ 76 h 121"/>
                <a:gd name="T4" fmla="*/ 113 w 113"/>
                <a:gd name="T5" fmla="*/ 41 h 121"/>
                <a:gd name="T6" fmla="*/ 110 w 113"/>
                <a:gd name="T7" fmla="*/ 17 h 121"/>
                <a:gd name="T8" fmla="*/ 97 w 113"/>
                <a:gd name="T9" fmla="*/ 3 h 121"/>
                <a:gd name="T10" fmla="*/ 74 w 113"/>
                <a:gd name="T11" fmla="*/ 0 h 121"/>
                <a:gd name="T12" fmla="*/ 42 w 113"/>
                <a:gd name="T13" fmla="*/ 7 h 121"/>
                <a:gd name="T14" fmla="*/ 0 w 113"/>
                <a:gd name="T15" fmla="*/ 2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21"/>
                <a:gd name="T26" fmla="*/ 113 w 113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21">
                  <a:moveTo>
                    <a:pt x="90" y="121"/>
                  </a:moveTo>
                  <a:lnTo>
                    <a:pt x="106" y="76"/>
                  </a:lnTo>
                  <a:lnTo>
                    <a:pt x="113" y="41"/>
                  </a:lnTo>
                  <a:lnTo>
                    <a:pt x="110" y="17"/>
                  </a:lnTo>
                  <a:lnTo>
                    <a:pt x="97" y="3"/>
                  </a:lnTo>
                  <a:lnTo>
                    <a:pt x="74" y="0"/>
                  </a:lnTo>
                  <a:lnTo>
                    <a:pt x="42" y="7"/>
                  </a:lnTo>
                  <a:lnTo>
                    <a:pt x="0" y="24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04" name="Freeform 486"/>
            <p:cNvSpPr>
              <a:spLocks/>
            </p:cNvSpPr>
            <p:nvPr/>
          </p:nvSpPr>
          <p:spPr bwMode="auto">
            <a:xfrm>
              <a:off x="-207" y="1650"/>
              <a:ext cx="101" cy="109"/>
            </a:xfrm>
            <a:custGeom>
              <a:avLst/>
              <a:gdLst>
                <a:gd name="T0" fmla="*/ 73 w 101"/>
                <a:gd name="T1" fmla="*/ 109 h 109"/>
                <a:gd name="T2" fmla="*/ 92 w 101"/>
                <a:gd name="T3" fmla="*/ 66 h 109"/>
                <a:gd name="T4" fmla="*/ 101 w 101"/>
                <a:gd name="T5" fmla="*/ 34 h 109"/>
                <a:gd name="T6" fmla="*/ 100 w 101"/>
                <a:gd name="T7" fmla="*/ 12 h 109"/>
                <a:gd name="T8" fmla="*/ 89 w 101"/>
                <a:gd name="T9" fmla="*/ 1 h 109"/>
                <a:gd name="T10" fmla="*/ 69 w 101"/>
                <a:gd name="T11" fmla="*/ 0 h 109"/>
                <a:gd name="T12" fmla="*/ 39 w 101"/>
                <a:gd name="T13" fmla="*/ 10 h 109"/>
                <a:gd name="T14" fmla="*/ 0 w 101"/>
                <a:gd name="T15" fmla="*/ 3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109"/>
                <a:gd name="T26" fmla="*/ 101 w 101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109">
                  <a:moveTo>
                    <a:pt x="73" y="109"/>
                  </a:moveTo>
                  <a:lnTo>
                    <a:pt x="92" y="66"/>
                  </a:lnTo>
                  <a:lnTo>
                    <a:pt x="101" y="34"/>
                  </a:lnTo>
                  <a:lnTo>
                    <a:pt x="100" y="12"/>
                  </a:lnTo>
                  <a:lnTo>
                    <a:pt x="89" y="1"/>
                  </a:lnTo>
                  <a:lnTo>
                    <a:pt x="69" y="0"/>
                  </a:lnTo>
                  <a:lnTo>
                    <a:pt x="39" y="10"/>
                  </a:lnTo>
                  <a:lnTo>
                    <a:pt x="0" y="30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05" name="Freeform 487"/>
            <p:cNvSpPr>
              <a:spLocks/>
            </p:cNvSpPr>
            <p:nvPr/>
          </p:nvSpPr>
          <p:spPr bwMode="auto">
            <a:xfrm>
              <a:off x="-211" y="1665"/>
              <a:ext cx="91" cy="98"/>
            </a:xfrm>
            <a:custGeom>
              <a:avLst/>
              <a:gdLst>
                <a:gd name="T0" fmla="*/ 57 w 91"/>
                <a:gd name="T1" fmla="*/ 98 h 98"/>
                <a:gd name="T2" fmla="*/ 78 w 91"/>
                <a:gd name="T3" fmla="*/ 58 h 98"/>
                <a:gd name="T4" fmla="*/ 89 w 91"/>
                <a:gd name="T5" fmla="*/ 28 h 98"/>
                <a:gd name="T6" fmla="*/ 91 w 91"/>
                <a:gd name="T7" fmla="*/ 9 h 98"/>
                <a:gd name="T8" fmla="*/ 82 w 91"/>
                <a:gd name="T9" fmla="*/ 0 h 98"/>
                <a:gd name="T10" fmla="*/ 65 w 91"/>
                <a:gd name="T11" fmla="*/ 2 h 98"/>
                <a:gd name="T12" fmla="*/ 37 w 91"/>
                <a:gd name="T13" fmla="*/ 14 h 98"/>
                <a:gd name="T14" fmla="*/ 0 w 91"/>
                <a:gd name="T15" fmla="*/ 36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98"/>
                <a:gd name="T26" fmla="*/ 91 w 91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98">
                  <a:moveTo>
                    <a:pt x="57" y="98"/>
                  </a:moveTo>
                  <a:lnTo>
                    <a:pt x="78" y="58"/>
                  </a:lnTo>
                  <a:lnTo>
                    <a:pt x="89" y="28"/>
                  </a:lnTo>
                  <a:lnTo>
                    <a:pt x="91" y="9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37" y="14"/>
                  </a:lnTo>
                  <a:lnTo>
                    <a:pt x="0" y="36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794" name="Group 488"/>
          <p:cNvGrpSpPr>
            <a:grpSpLocks noChangeAspect="1"/>
          </p:cNvGrpSpPr>
          <p:nvPr/>
        </p:nvGrpSpPr>
        <p:grpSpPr bwMode="auto">
          <a:xfrm rot="-8722966">
            <a:off x="611188" y="4222750"/>
            <a:ext cx="236537" cy="255588"/>
            <a:chOff x="-224" y="1616"/>
            <a:chExt cx="149" cy="161"/>
          </a:xfrm>
        </p:grpSpPr>
        <p:sp>
          <p:nvSpPr>
            <p:cNvPr id="30796" name="AutoShape 489"/>
            <p:cNvSpPr>
              <a:spLocks noChangeAspect="1" noChangeArrowheads="1" noTextEdit="1"/>
            </p:cNvSpPr>
            <p:nvPr/>
          </p:nvSpPr>
          <p:spPr bwMode="auto">
            <a:xfrm>
              <a:off x="-224" y="1616"/>
              <a:ext cx="14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97" name="Freeform 490"/>
            <p:cNvSpPr>
              <a:spLocks/>
            </p:cNvSpPr>
            <p:nvPr/>
          </p:nvSpPr>
          <p:spPr bwMode="auto">
            <a:xfrm>
              <a:off x="-200" y="1617"/>
              <a:ext cx="124" cy="134"/>
            </a:xfrm>
            <a:custGeom>
              <a:avLst/>
              <a:gdLst>
                <a:gd name="T0" fmla="*/ 106 w 124"/>
                <a:gd name="T1" fmla="*/ 134 h 134"/>
                <a:gd name="T2" fmla="*/ 120 w 124"/>
                <a:gd name="T3" fmla="*/ 87 h 134"/>
                <a:gd name="T4" fmla="*/ 124 w 124"/>
                <a:gd name="T5" fmla="*/ 49 h 134"/>
                <a:gd name="T6" fmla="*/ 119 w 124"/>
                <a:gd name="T7" fmla="*/ 23 h 134"/>
                <a:gd name="T8" fmla="*/ 104 w 124"/>
                <a:gd name="T9" fmla="*/ 6 h 134"/>
                <a:gd name="T10" fmla="*/ 79 w 124"/>
                <a:gd name="T11" fmla="*/ 0 h 134"/>
                <a:gd name="T12" fmla="*/ 44 w 124"/>
                <a:gd name="T13" fmla="*/ 5 h 134"/>
                <a:gd name="T14" fmla="*/ 0 w 124"/>
                <a:gd name="T15" fmla="*/ 20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34"/>
                <a:gd name="T26" fmla="*/ 124 w 124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34">
                  <a:moveTo>
                    <a:pt x="106" y="134"/>
                  </a:moveTo>
                  <a:lnTo>
                    <a:pt x="120" y="87"/>
                  </a:lnTo>
                  <a:lnTo>
                    <a:pt x="124" y="49"/>
                  </a:lnTo>
                  <a:lnTo>
                    <a:pt x="119" y="23"/>
                  </a:lnTo>
                  <a:lnTo>
                    <a:pt x="104" y="6"/>
                  </a:lnTo>
                  <a:lnTo>
                    <a:pt x="79" y="0"/>
                  </a:lnTo>
                  <a:lnTo>
                    <a:pt x="44" y="5"/>
                  </a:lnTo>
                  <a:lnTo>
                    <a:pt x="0" y="20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98" name="Freeform 491"/>
            <p:cNvSpPr>
              <a:spLocks/>
            </p:cNvSpPr>
            <p:nvPr/>
          </p:nvSpPr>
          <p:spPr bwMode="auto">
            <a:xfrm>
              <a:off x="-204" y="1634"/>
              <a:ext cx="113" cy="121"/>
            </a:xfrm>
            <a:custGeom>
              <a:avLst/>
              <a:gdLst>
                <a:gd name="T0" fmla="*/ 90 w 113"/>
                <a:gd name="T1" fmla="*/ 121 h 121"/>
                <a:gd name="T2" fmla="*/ 106 w 113"/>
                <a:gd name="T3" fmla="*/ 76 h 121"/>
                <a:gd name="T4" fmla="*/ 113 w 113"/>
                <a:gd name="T5" fmla="*/ 41 h 121"/>
                <a:gd name="T6" fmla="*/ 110 w 113"/>
                <a:gd name="T7" fmla="*/ 17 h 121"/>
                <a:gd name="T8" fmla="*/ 97 w 113"/>
                <a:gd name="T9" fmla="*/ 3 h 121"/>
                <a:gd name="T10" fmla="*/ 74 w 113"/>
                <a:gd name="T11" fmla="*/ 0 h 121"/>
                <a:gd name="T12" fmla="*/ 42 w 113"/>
                <a:gd name="T13" fmla="*/ 7 h 121"/>
                <a:gd name="T14" fmla="*/ 0 w 113"/>
                <a:gd name="T15" fmla="*/ 2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21"/>
                <a:gd name="T26" fmla="*/ 113 w 113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21">
                  <a:moveTo>
                    <a:pt x="90" y="121"/>
                  </a:moveTo>
                  <a:lnTo>
                    <a:pt x="106" y="76"/>
                  </a:lnTo>
                  <a:lnTo>
                    <a:pt x="113" y="41"/>
                  </a:lnTo>
                  <a:lnTo>
                    <a:pt x="110" y="17"/>
                  </a:lnTo>
                  <a:lnTo>
                    <a:pt x="97" y="3"/>
                  </a:lnTo>
                  <a:lnTo>
                    <a:pt x="74" y="0"/>
                  </a:lnTo>
                  <a:lnTo>
                    <a:pt x="42" y="7"/>
                  </a:lnTo>
                  <a:lnTo>
                    <a:pt x="0" y="24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99" name="Freeform 492"/>
            <p:cNvSpPr>
              <a:spLocks/>
            </p:cNvSpPr>
            <p:nvPr/>
          </p:nvSpPr>
          <p:spPr bwMode="auto">
            <a:xfrm>
              <a:off x="-207" y="1650"/>
              <a:ext cx="101" cy="109"/>
            </a:xfrm>
            <a:custGeom>
              <a:avLst/>
              <a:gdLst>
                <a:gd name="T0" fmla="*/ 73 w 101"/>
                <a:gd name="T1" fmla="*/ 109 h 109"/>
                <a:gd name="T2" fmla="*/ 92 w 101"/>
                <a:gd name="T3" fmla="*/ 66 h 109"/>
                <a:gd name="T4" fmla="*/ 101 w 101"/>
                <a:gd name="T5" fmla="*/ 34 h 109"/>
                <a:gd name="T6" fmla="*/ 100 w 101"/>
                <a:gd name="T7" fmla="*/ 12 h 109"/>
                <a:gd name="T8" fmla="*/ 89 w 101"/>
                <a:gd name="T9" fmla="*/ 1 h 109"/>
                <a:gd name="T10" fmla="*/ 69 w 101"/>
                <a:gd name="T11" fmla="*/ 0 h 109"/>
                <a:gd name="T12" fmla="*/ 39 w 101"/>
                <a:gd name="T13" fmla="*/ 10 h 109"/>
                <a:gd name="T14" fmla="*/ 0 w 101"/>
                <a:gd name="T15" fmla="*/ 3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109"/>
                <a:gd name="T26" fmla="*/ 101 w 101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109">
                  <a:moveTo>
                    <a:pt x="73" y="109"/>
                  </a:moveTo>
                  <a:lnTo>
                    <a:pt x="92" y="66"/>
                  </a:lnTo>
                  <a:lnTo>
                    <a:pt x="101" y="34"/>
                  </a:lnTo>
                  <a:lnTo>
                    <a:pt x="100" y="12"/>
                  </a:lnTo>
                  <a:lnTo>
                    <a:pt x="89" y="1"/>
                  </a:lnTo>
                  <a:lnTo>
                    <a:pt x="69" y="0"/>
                  </a:lnTo>
                  <a:lnTo>
                    <a:pt x="39" y="10"/>
                  </a:lnTo>
                  <a:lnTo>
                    <a:pt x="0" y="30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00" name="Freeform 493"/>
            <p:cNvSpPr>
              <a:spLocks/>
            </p:cNvSpPr>
            <p:nvPr/>
          </p:nvSpPr>
          <p:spPr bwMode="auto">
            <a:xfrm>
              <a:off x="-211" y="1665"/>
              <a:ext cx="91" cy="98"/>
            </a:xfrm>
            <a:custGeom>
              <a:avLst/>
              <a:gdLst>
                <a:gd name="T0" fmla="*/ 57 w 91"/>
                <a:gd name="T1" fmla="*/ 98 h 98"/>
                <a:gd name="T2" fmla="*/ 78 w 91"/>
                <a:gd name="T3" fmla="*/ 58 h 98"/>
                <a:gd name="T4" fmla="*/ 89 w 91"/>
                <a:gd name="T5" fmla="*/ 28 h 98"/>
                <a:gd name="T6" fmla="*/ 91 w 91"/>
                <a:gd name="T7" fmla="*/ 9 h 98"/>
                <a:gd name="T8" fmla="*/ 82 w 91"/>
                <a:gd name="T9" fmla="*/ 0 h 98"/>
                <a:gd name="T10" fmla="*/ 65 w 91"/>
                <a:gd name="T11" fmla="*/ 2 h 98"/>
                <a:gd name="T12" fmla="*/ 37 w 91"/>
                <a:gd name="T13" fmla="*/ 14 h 98"/>
                <a:gd name="T14" fmla="*/ 0 w 91"/>
                <a:gd name="T15" fmla="*/ 36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98"/>
                <a:gd name="T26" fmla="*/ 91 w 91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98">
                  <a:moveTo>
                    <a:pt x="57" y="98"/>
                  </a:moveTo>
                  <a:lnTo>
                    <a:pt x="78" y="58"/>
                  </a:lnTo>
                  <a:lnTo>
                    <a:pt x="89" y="28"/>
                  </a:lnTo>
                  <a:lnTo>
                    <a:pt x="91" y="9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37" y="14"/>
                  </a:lnTo>
                  <a:lnTo>
                    <a:pt x="0" y="36"/>
                  </a:lnTo>
                </a:path>
              </a:pathLst>
            </a:custGeom>
            <a:noFill/>
            <a:ln w="1428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795" name="AutoShape 442"/>
          <p:cNvSpPr>
            <a:spLocks noChangeArrowheads="1"/>
          </p:cNvSpPr>
          <p:nvPr/>
        </p:nvSpPr>
        <p:spPr bwMode="auto">
          <a:xfrm>
            <a:off x="7885113" y="1520825"/>
            <a:ext cx="847725" cy="7842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0" name="299 Flecha izquierda y derecha"/>
          <p:cNvSpPr/>
          <p:nvPr/>
        </p:nvSpPr>
        <p:spPr bwMode="auto">
          <a:xfrm>
            <a:off x="2951820" y="3708670"/>
            <a:ext cx="481829" cy="224386"/>
          </a:xfrm>
          <a:prstGeom prst="leftRightArrow">
            <a:avLst/>
          </a:prstGeom>
          <a:solidFill>
            <a:srgbClr val="91AA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n-GB" sz="1800"/>
              <a:t>  </a:t>
            </a:r>
            <a:endParaRPr lang="de-DE" sz="180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CONCLUSIONES</a:t>
            </a:r>
            <a:endParaRPr lang="en-US" smtClean="0"/>
          </a:p>
        </p:txBody>
      </p:sp>
      <p:pic>
        <p:nvPicPr>
          <p:cNvPr id="75780" name="Picture 7" descr="Mig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AutoShape 8"/>
          <p:cNvSpPr>
            <a:spLocks noChangeArrowheads="1"/>
          </p:cNvSpPr>
          <p:nvPr/>
        </p:nvSpPr>
        <p:spPr bwMode="auto">
          <a:xfrm rot="-912198">
            <a:off x="7791450" y="1833563"/>
            <a:ext cx="1009650" cy="252412"/>
          </a:xfrm>
          <a:prstGeom prst="parallelogram">
            <a:avLst>
              <a:gd name="adj" fmla="val 29667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287338" y="1484313"/>
            <a:ext cx="8856662" cy="4824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08000" tIns="108000" rIns="90000" bIns="0"/>
          <a:lstStyle/>
          <a:p>
            <a:pPr eaLnBrk="0" hangingPunct="0">
              <a:spcBef>
                <a:spcPct val="30000"/>
              </a:spcBef>
              <a:spcAft>
                <a:spcPct val="30000"/>
              </a:spcAft>
              <a:buClr>
                <a:srgbClr val="336699"/>
              </a:buClr>
              <a:buFont typeface="Wingdings" pitchFamily="2" charset="2"/>
              <a:buNone/>
            </a:pPr>
            <a:r>
              <a:rPr lang="es-ES" sz="1800"/>
              <a:t>  </a:t>
            </a:r>
          </a:p>
        </p:txBody>
      </p:sp>
      <p:sp>
        <p:nvSpPr>
          <p:cNvPr id="7680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50825"/>
            <a:ext cx="8856662" cy="971550"/>
          </a:xfrm>
          <a:prstGeom prst="rect">
            <a:avLst/>
          </a:prstGeom>
          <a:solidFill>
            <a:srgbClr val="FE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>
              <a:solidFill>
                <a:srgbClr val="FFFFFF"/>
              </a:solidFill>
              <a:latin typeface="Siemens Slab" pitchFamily="2" charset="0"/>
            </a:endParaRPr>
          </a:p>
        </p:txBody>
      </p:sp>
      <p:pic>
        <p:nvPicPr>
          <p:cNvPr id="76804" name="Picture 3" descr="l_petrol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476250"/>
            <a:ext cx="1397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mtClean="0"/>
              <a:t>Lecciones aprendidas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288925" y="1484313"/>
            <a:ext cx="882015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lvl="1" indent="-441325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La experiencia en renovaciones es un bien precioso y necesario para el éxito</a:t>
            </a:r>
          </a:p>
          <a:p>
            <a:pPr marL="441325" lvl="1" indent="-441325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Utilizar tecnología no probada eleva tremendamente los, ya de por sí, altos riesgos</a:t>
            </a:r>
          </a:p>
          <a:p>
            <a:pPr marL="441325" lvl="1" indent="-441325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Las interfaces del sistema deben estar claramente definidas y sin ambigüedades</a:t>
            </a:r>
          </a:p>
          <a:p>
            <a:pPr marL="441325" lvl="1" indent="-441325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Es mejor bascular completamente que pequeñas puestas parciales en servicio </a:t>
            </a:r>
          </a:p>
          <a:p>
            <a:pPr marL="441325" lvl="1" indent="-441325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Probar de manera extensiva es algo esencial antes de las pruebas para la puesta en servicio definitiva (tanto en fábrica como in situ)</a:t>
            </a:r>
          </a:p>
          <a:p>
            <a:pPr marL="441325" lvl="1" indent="-441325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La cooperación y el trabajo en equipo con el cliente es algo imperativo, al menos para las previsiones precisas y la definición de los trabajos preparatorios:</a:t>
            </a:r>
          </a:p>
          <a:p>
            <a:pPr marL="914400" lvl="4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Tx/>
              <a:buChar char="-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 Concepto detallado de la migración</a:t>
            </a:r>
          </a:p>
          <a:p>
            <a:pPr marL="914400" lvl="4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Tx/>
              <a:buChar char="-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 Definir los trabajos de instalación en el seno del programa de trabajos global</a:t>
            </a:r>
          </a:p>
          <a:p>
            <a:pPr marL="914400" lvl="4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Tx/>
              <a:buChar char="-"/>
              <a:tabLst>
                <a:tab pos="631825" algn="l"/>
                <a:tab pos="669925" algn="l"/>
              </a:tabLst>
              <a:defRPr/>
            </a:pPr>
            <a:r>
              <a:rPr lang="es-ES" sz="1600" dirty="0"/>
              <a:t> Establecer planes de contingencia y marcha atrás</a:t>
            </a:r>
          </a:p>
          <a:p>
            <a:pPr marL="471488" lvl="1" indent="69850">
              <a:lnSpc>
                <a:spcPct val="150000"/>
              </a:lnSpc>
              <a:spcAft>
                <a:spcPct val="30000"/>
              </a:spcAft>
              <a:buClr>
                <a:schemeClr val="tx1"/>
              </a:buClr>
              <a:buFontTx/>
              <a:buChar char="-"/>
              <a:tabLst>
                <a:tab pos="631825" algn="l"/>
                <a:tab pos="669925" algn="l"/>
              </a:tabLst>
              <a:defRPr/>
            </a:pPr>
            <a:endParaRPr lang="es-E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50825" y="1318022"/>
            <a:ext cx="6337300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3525" lvl="1" indent="-263525"/>
            <a:r>
              <a:rPr lang="es-ES" sz="1800" dirty="0" smtClean="0"/>
              <a:t>1.- La </a:t>
            </a:r>
            <a:r>
              <a:rPr lang="es-ES" sz="1800" dirty="0"/>
              <a:t>estrategia de migración debe adecuarse a cada caso, dependiendo de la antigüedad y el tipo de tecnología presente en la línea.</a:t>
            </a:r>
          </a:p>
          <a:p>
            <a:pPr marL="0" lvl="1"/>
            <a:endParaRPr lang="es-ES" sz="1800" dirty="0">
              <a:solidFill>
                <a:srgbClr val="000000"/>
              </a:solidFill>
            </a:endParaRPr>
          </a:p>
          <a:p>
            <a:pPr marL="355600" lvl="1" indent="-355600"/>
            <a:r>
              <a:rPr lang="es-ES" sz="1800" dirty="0" smtClean="0">
                <a:solidFill>
                  <a:srgbClr val="000000"/>
                </a:solidFill>
              </a:rPr>
              <a:t>2.- Hay </a:t>
            </a:r>
            <a:r>
              <a:rPr lang="es-ES" sz="1800" dirty="0">
                <a:solidFill>
                  <a:srgbClr val="000000"/>
                </a:solidFill>
              </a:rPr>
              <a:t>que verificar de antemano si los trenes existentes </a:t>
            </a:r>
            <a:r>
              <a:rPr lang="es-ES" sz="1800" dirty="0" smtClean="0">
                <a:solidFill>
                  <a:srgbClr val="000000"/>
                </a:solidFill>
              </a:rPr>
              <a:t>son válidos </a:t>
            </a:r>
            <a:r>
              <a:rPr lang="es-ES" sz="1800" dirty="0">
                <a:solidFill>
                  <a:srgbClr val="000000"/>
                </a:solidFill>
              </a:rPr>
              <a:t>para la operación pretendida tras la migración. </a:t>
            </a:r>
            <a:r>
              <a:rPr lang="es-ES" sz="1800" dirty="0" smtClean="0">
                <a:solidFill>
                  <a:srgbClr val="000000"/>
                </a:solidFill>
              </a:rPr>
              <a:t>Se debe estudiar </a:t>
            </a:r>
            <a:r>
              <a:rPr lang="es-ES" sz="1800" dirty="0">
                <a:solidFill>
                  <a:srgbClr val="000000"/>
                </a:solidFill>
              </a:rPr>
              <a:t>cada escenario “ad hoc”.</a:t>
            </a:r>
          </a:p>
          <a:p>
            <a:endParaRPr lang="es-ES" sz="1800" dirty="0"/>
          </a:p>
          <a:p>
            <a:r>
              <a:rPr lang="es-ES" sz="1800" dirty="0">
                <a:solidFill>
                  <a:srgbClr val="0070C0"/>
                </a:solidFill>
              </a:rPr>
              <a:t>En cualquier </a:t>
            </a:r>
            <a:r>
              <a:rPr lang="es-ES" sz="1800" dirty="0" smtClean="0">
                <a:solidFill>
                  <a:srgbClr val="0070C0"/>
                </a:solidFill>
              </a:rPr>
              <a:t>caso, </a:t>
            </a:r>
            <a:r>
              <a:rPr lang="es-ES" sz="1800" dirty="0">
                <a:solidFill>
                  <a:srgbClr val="0070C0"/>
                </a:solidFill>
              </a:rPr>
              <a:t>siempre seguimos tres máximas:</a:t>
            </a:r>
          </a:p>
          <a:p>
            <a:endParaRPr lang="es-ES" sz="1800" dirty="0"/>
          </a:p>
          <a:p>
            <a:pPr marL="263525" indent="-263525"/>
            <a:r>
              <a:rPr lang="es-ES" sz="1600" dirty="0" smtClean="0">
                <a:solidFill>
                  <a:srgbClr val="000000"/>
                </a:solidFill>
              </a:rPr>
              <a:t>a) Todo </a:t>
            </a:r>
            <a:r>
              <a:rPr lang="es-ES" sz="1600" dirty="0">
                <a:solidFill>
                  <a:srgbClr val="000000"/>
                </a:solidFill>
              </a:rPr>
              <a:t>trabajo que </a:t>
            </a:r>
            <a:r>
              <a:rPr lang="es-ES" sz="1600" dirty="0" smtClean="0">
                <a:solidFill>
                  <a:srgbClr val="000000"/>
                </a:solidFill>
              </a:rPr>
              <a:t>pueda </a:t>
            </a:r>
            <a:r>
              <a:rPr lang="es-ES" sz="1600" dirty="0">
                <a:solidFill>
                  <a:srgbClr val="000000"/>
                </a:solidFill>
              </a:rPr>
              <a:t>perturbar la explotación comercial debe ser ejecutado por la noche, en </a:t>
            </a:r>
            <a:r>
              <a:rPr lang="es-ES" sz="1600" dirty="0" smtClean="0">
                <a:solidFill>
                  <a:srgbClr val="000000"/>
                </a:solidFill>
              </a:rPr>
              <a:t>la “banda </a:t>
            </a:r>
            <a:r>
              <a:rPr lang="es-ES" sz="1600" dirty="0">
                <a:solidFill>
                  <a:srgbClr val="000000"/>
                </a:solidFill>
              </a:rPr>
              <a:t>de mantenimiento”.</a:t>
            </a:r>
          </a:p>
          <a:p>
            <a:endParaRPr lang="es-ES" sz="1600" dirty="0">
              <a:solidFill>
                <a:srgbClr val="000000"/>
              </a:solidFill>
            </a:endParaRPr>
          </a:p>
          <a:p>
            <a:pPr marL="263525" indent="-263525"/>
            <a:r>
              <a:rPr lang="es-ES" sz="1600" dirty="0" smtClean="0">
                <a:solidFill>
                  <a:srgbClr val="000000"/>
                </a:solidFill>
              </a:rPr>
              <a:t>b) El </a:t>
            </a:r>
            <a:r>
              <a:rPr lang="es-ES" sz="1600" dirty="0">
                <a:solidFill>
                  <a:srgbClr val="000000"/>
                </a:solidFill>
              </a:rPr>
              <a:t>trabajo en equipos de vía únicamente puede ser ejecutado en jornada diurna si no afecta la explotación y no supone riesgos para los operarios</a:t>
            </a:r>
            <a:r>
              <a:rPr lang="es-ES" sz="1600" dirty="0" smtClean="0">
                <a:solidFill>
                  <a:srgbClr val="000000"/>
                </a:solidFill>
              </a:rPr>
              <a:t>.</a:t>
            </a:r>
          </a:p>
          <a:p>
            <a:pPr marL="263525" indent="-263525"/>
            <a:endParaRPr lang="es-ES" sz="1600" dirty="0">
              <a:solidFill>
                <a:srgbClr val="000000"/>
              </a:solidFill>
            </a:endParaRPr>
          </a:p>
          <a:p>
            <a:r>
              <a:rPr lang="es-ES" sz="1600" dirty="0" smtClean="0">
                <a:solidFill>
                  <a:srgbClr val="000000"/>
                </a:solidFill>
              </a:rPr>
              <a:t>c) Antes </a:t>
            </a:r>
            <a:r>
              <a:rPr lang="es-ES" sz="1600" dirty="0">
                <a:solidFill>
                  <a:srgbClr val="000000"/>
                </a:solidFill>
              </a:rPr>
              <a:t>de probar “in situ” hay que hacerlo en el Test Center.</a:t>
            </a:r>
          </a:p>
          <a:p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96875" y="806450"/>
            <a:ext cx="64785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i="0" dirty="0" smtClean="0">
                <a:latin typeface="+mj-lt"/>
                <a:ea typeface="+mj-ea"/>
                <a:cs typeface="+mj-cs"/>
              </a:rPr>
              <a:t>La importancia de una adecuada estrategia </a:t>
            </a:r>
            <a:r>
              <a:rPr lang="es-ES" sz="2000" i="0" dirty="0">
                <a:latin typeface="+mj-lt"/>
                <a:ea typeface="+mj-ea"/>
                <a:cs typeface="+mj-cs"/>
              </a:rPr>
              <a:t>de </a:t>
            </a:r>
            <a:r>
              <a:rPr lang="es-ES" sz="2000" i="0" dirty="0" smtClean="0">
                <a:latin typeface="+mj-lt"/>
                <a:ea typeface="+mj-ea"/>
                <a:cs typeface="+mj-cs"/>
              </a:rPr>
              <a:t>migración …</a:t>
            </a:r>
            <a:endParaRPr lang="es-ES" sz="2000" i="0" dirty="0">
              <a:latin typeface="+mj-lt"/>
              <a:ea typeface="+mj-ea"/>
              <a:cs typeface="+mj-cs"/>
            </a:endParaRPr>
          </a:p>
        </p:txBody>
      </p:sp>
      <p:pic>
        <p:nvPicPr>
          <p:cNvPr id="50180" name="Picture 4" descr="MO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1804988"/>
            <a:ext cx="26003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50825"/>
            <a:ext cx="8856662" cy="971550"/>
          </a:xfrm>
          <a:prstGeom prst="rect">
            <a:avLst/>
          </a:prstGeom>
          <a:solidFill>
            <a:srgbClr val="FE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>
              <a:solidFill>
                <a:srgbClr val="FFFFFF"/>
              </a:solidFill>
              <a:latin typeface="Siemens Slab" pitchFamily="2" charset="0"/>
            </a:endParaRPr>
          </a:p>
        </p:txBody>
      </p:sp>
      <p:pic>
        <p:nvPicPr>
          <p:cNvPr id="77827" name="Picture 3" descr="l_petrol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476250"/>
            <a:ext cx="1397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779463" y="939800"/>
            <a:ext cx="7780337" cy="5513388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90000" bIns="46800" anchor="ctr"/>
          <a:lstStyle/>
          <a:p>
            <a:endParaRPr lang="es-ES"/>
          </a:p>
        </p:txBody>
      </p:sp>
      <p:sp>
        <p:nvSpPr>
          <p:cNvPr id="13" name="Arc 4"/>
          <p:cNvSpPr>
            <a:spLocks/>
          </p:cNvSpPr>
          <p:nvPr/>
        </p:nvSpPr>
        <p:spPr bwMode="auto">
          <a:xfrm>
            <a:off x="2093913" y="3044825"/>
            <a:ext cx="3101975" cy="2282825"/>
          </a:xfrm>
          <a:custGeom>
            <a:avLst/>
            <a:gdLst>
              <a:gd name="T0" fmla="*/ 2147483647 w 25694"/>
              <a:gd name="T1" fmla="*/ 2147483647 h 29900"/>
              <a:gd name="T2" fmla="*/ 2147483647 w 25694"/>
              <a:gd name="T3" fmla="*/ 0 h 29900"/>
              <a:gd name="T4" fmla="*/ 2147483647 w 25694"/>
              <a:gd name="T5" fmla="*/ 2147483647 h 29900"/>
              <a:gd name="T6" fmla="*/ 0 60000 65536"/>
              <a:gd name="T7" fmla="*/ 0 60000 65536"/>
              <a:gd name="T8" fmla="*/ 0 60000 65536"/>
              <a:gd name="T9" fmla="*/ 0 w 25694"/>
              <a:gd name="T10" fmla="*/ 0 h 29900"/>
              <a:gd name="T11" fmla="*/ 25694 w 25694"/>
              <a:gd name="T12" fmla="*/ 29900 h 29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94" h="29900" fill="none" extrusionOk="0">
                <a:moveTo>
                  <a:pt x="25694" y="29508"/>
                </a:moveTo>
                <a:cubicBezTo>
                  <a:pt x="24344" y="29768"/>
                  <a:pt x="22974" y="29899"/>
                  <a:pt x="21600" y="29900"/>
                </a:cubicBezTo>
                <a:cubicBezTo>
                  <a:pt x="9670" y="29900"/>
                  <a:pt x="0" y="20229"/>
                  <a:pt x="0" y="8300"/>
                </a:cubicBezTo>
                <a:cubicBezTo>
                  <a:pt x="-1" y="5451"/>
                  <a:pt x="563" y="2630"/>
                  <a:pt x="1658" y="0"/>
                </a:cubicBezTo>
              </a:path>
              <a:path w="25694" h="29900" stroke="0" extrusionOk="0">
                <a:moveTo>
                  <a:pt x="25694" y="29508"/>
                </a:moveTo>
                <a:cubicBezTo>
                  <a:pt x="24344" y="29768"/>
                  <a:pt x="22974" y="29899"/>
                  <a:pt x="21600" y="29900"/>
                </a:cubicBezTo>
                <a:cubicBezTo>
                  <a:pt x="9670" y="29900"/>
                  <a:pt x="0" y="20229"/>
                  <a:pt x="0" y="8300"/>
                </a:cubicBezTo>
                <a:cubicBezTo>
                  <a:pt x="-1" y="5451"/>
                  <a:pt x="563" y="2630"/>
                  <a:pt x="1658" y="0"/>
                </a:cubicBezTo>
                <a:lnTo>
                  <a:pt x="21600" y="8300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round/>
            <a:headEnd/>
            <a:tailEnd type="stealth" w="med" len="lg"/>
          </a:ln>
        </p:spPr>
        <p:txBody>
          <a:bodyPr wrap="none" lIns="0" tIns="0" rIns="90000" bIns="46800" anchor="ctr"/>
          <a:lstStyle/>
          <a:p>
            <a:endParaRPr lang="es-ES"/>
          </a:p>
        </p:txBody>
      </p:sp>
      <p:sp>
        <p:nvSpPr>
          <p:cNvPr id="14" name="Arc 5"/>
          <p:cNvSpPr>
            <a:spLocks/>
          </p:cNvSpPr>
          <p:nvPr/>
        </p:nvSpPr>
        <p:spPr bwMode="auto">
          <a:xfrm>
            <a:off x="4703763" y="2655888"/>
            <a:ext cx="2579687" cy="2646362"/>
          </a:xfrm>
          <a:custGeom>
            <a:avLst/>
            <a:gdLst>
              <a:gd name="T0" fmla="*/ 2147483647 w 21600"/>
              <a:gd name="T1" fmla="*/ 0 h 34699"/>
              <a:gd name="T2" fmla="*/ 2147483647 w 21600"/>
              <a:gd name="T3" fmla="*/ 2147483647 h 34699"/>
              <a:gd name="T4" fmla="*/ 0 w 21600"/>
              <a:gd name="T5" fmla="*/ 2147483647 h 34699"/>
              <a:gd name="T6" fmla="*/ 0 60000 65536"/>
              <a:gd name="T7" fmla="*/ 0 60000 65536"/>
              <a:gd name="T8" fmla="*/ 0 60000 65536"/>
              <a:gd name="T9" fmla="*/ 0 w 21600"/>
              <a:gd name="T10" fmla="*/ 0 h 34699"/>
              <a:gd name="T11" fmla="*/ 21600 w 21600"/>
              <a:gd name="T12" fmla="*/ 34699 h 34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699" fill="none" extrusionOk="0">
                <a:moveTo>
                  <a:pt x="16883" y="-1"/>
                </a:moveTo>
                <a:cubicBezTo>
                  <a:pt x="19936" y="3826"/>
                  <a:pt x="21600" y="8577"/>
                  <a:pt x="21600" y="13473"/>
                </a:cubicBezTo>
                <a:cubicBezTo>
                  <a:pt x="21600" y="23859"/>
                  <a:pt x="14207" y="32775"/>
                  <a:pt x="4000" y="34699"/>
                </a:cubicBezTo>
              </a:path>
              <a:path w="21600" h="34699" stroke="0" extrusionOk="0">
                <a:moveTo>
                  <a:pt x="16883" y="-1"/>
                </a:moveTo>
                <a:cubicBezTo>
                  <a:pt x="19936" y="3826"/>
                  <a:pt x="21600" y="8577"/>
                  <a:pt x="21600" y="13473"/>
                </a:cubicBezTo>
                <a:cubicBezTo>
                  <a:pt x="21600" y="23859"/>
                  <a:pt x="14207" y="32775"/>
                  <a:pt x="4000" y="34699"/>
                </a:cubicBezTo>
                <a:lnTo>
                  <a:pt x="0" y="13473"/>
                </a:lnTo>
                <a:close/>
              </a:path>
            </a:pathLst>
          </a:custGeom>
          <a:solidFill>
            <a:srgbClr val="FF9999"/>
          </a:solidFill>
          <a:ln w="9525">
            <a:noFill/>
            <a:round/>
            <a:headEnd/>
            <a:tailEnd type="stealth" w="med" len="lg"/>
          </a:ln>
        </p:spPr>
        <p:txBody>
          <a:bodyPr wrap="none" lIns="0" tIns="0" rIns="90000" bIns="46800" anchor="ctr"/>
          <a:lstStyle/>
          <a:p>
            <a:endParaRPr lang="es-ES"/>
          </a:p>
        </p:txBody>
      </p:sp>
      <p:sp>
        <p:nvSpPr>
          <p:cNvPr id="15" name="Arc 6"/>
          <p:cNvSpPr>
            <a:spLocks/>
          </p:cNvSpPr>
          <p:nvPr/>
        </p:nvSpPr>
        <p:spPr bwMode="auto">
          <a:xfrm>
            <a:off x="2124075" y="2035175"/>
            <a:ext cx="4694238" cy="1620838"/>
          </a:xfrm>
          <a:custGeom>
            <a:avLst/>
            <a:gdLst>
              <a:gd name="T0" fmla="*/ 0 w 39154"/>
              <a:gd name="T1" fmla="*/ 2147483647 h 21600"/>
              <a:gd name="T2" fmla="*/ 2147483647 w 39154"/>
              <a:gd name="T3" fmla="*/ 2147483647 h 21600"/>
              <a:gd name="T4" fmla="*/ 2147483647 w 39154"/>
              <a:gd name="T5" fmla="*/ 2147483647 h 21600"/>
              <a:gd name="T6" fmla="*/ 0 60000 65536"/>
              <a:gd name="T7" fmla="*/ 0 60000 65536"/>
              <a:gd name="T8" fmla="*/ 0 60000 65536"/>
              <a:gd name="T9" fmla="*/ 0 w 39154"/>
              <a:gd name="T10" fmla="*/ 0 h 21600"/>
              <a:gd name="T11" fmla="*/ 39154 w 391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54" h="21600" fill="none" extrusionOk="0">
                <a:moveTo>
                  <a:pt x="-1" y="18667"/>
                </a:moveTo>
                <a:cubicBezTo>
                  <a:pt x="1465" y="7971"/>
                  <a:pt x="10603" y="-1"/>
                  <a:pt x="21400" y="0"/>
                </a:cubicBezTo>
                <a:cubicBezTo>
                  <a:pt x="28484" y="0"/>
                  <a:pt x="35118" y="3474"/>
                  <a:pt x="39153" y="9297"/>
                </a:cubicBezTo>
              </a:path>
              <a:path w="39154" h="21600" stroke="0" extrusionOk="0">
                <a:moveTo>
                  <a:pt x="-1" y="18667"/>
                </a:moveTo>
                <a:cubicBezTo>
                  <a:pt x="1465" y="7971"/>
                  <a:pt x="10603" y="-1"/>
                  <a:pt x="21400" y="0"/>
                </a:cubicBezTo>
                <a:cubicBezTo>
                  <a:pt x="28484" y="0"/>
                  <a:pt x="35118" y="3474"/>
                  <a:pt x="39153" y="9297"/>
                </a:cubicBezTo>
                <a:lnTo>
                  <a:pt x="21400" y="21600"/>
                </a:lnTo>
                <a:close/>
              </a:path>
            </a:pathLst>
          </a:custGeom>
          <a:solidFill>
            <a:srgbClr val="FFD889"/>
          </a:solidFill>
          <a:ln w="9525">
            <a:noFill/>
            <a:round/>
            <a:headEnd/>
            <a:tailEnd type="stealth" w="med" len="lg"/>
          </a:ln>
        </p:spPr>
        <p:txBody>
          <a:bodyPr wrap="none" lIns="0" tIns="0" rIns="90000" bIns="46800" anchor="ctr"/>
          <a:lstStyle/>
          <a:p>
            <a:endParaRPr lang="es-ES"/>
          </a:p>
        </p:txBody>
      </p:sp>
      <p:sp>
        <p:nvSpPr>
          <p:cNvPr id="16" name="Arc 7"/>
          <p:cNvSpPr>
            <a:spLocks/>
          </p:cNvSpPr>
          <p:nvPr/>
        </p:nvSpPr>
        <p:spPr bwMode="auto">
          <a:xfrm>
            <a:off x="3354388" y="3355975"/>
            <a:ext cx="1527175" cy="908050"/>
          </a:xfrm>
          <a:custGeom>
            <a:avLst/>
            <a:gdLst>
              <a:gd name="T0" fmla="*/ 2147483647 w 25296"/>
              <a:gd name="T1" fmla="*/ 2147483647 h 28415"/>
              <a:gd name="T2" fmla="*/ 2147483647 w 25296"/>
              <a:gd name="T3" fmla="*/ 0 h 28415"/>
              <a:gd name="T4" fmla="*/ 2147483647 w 25296"/>
              <a:gd name="T5" fmla="*/ 2147483647 h 28415"/>
              <a:gd name="T6" fmla="*/ 0 60000 65536"/>
              <a:gd name="T7" fmla="*/ 0 60000 65536"/>
              <a:gd name="T8" fmla="*/ 0 60000 65536"/>
              <a:gd name="T9" fmla="*/ 0 w 25296"/>
              <a:gd name="T10" fmla="*/ 0 h 28415"/>
              <a:gd name="T11" fmla="*/ 25296 w 25296"/>
              <a:gd name="T12" fmla="*/ 28415 h 28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96" h="28415" fill="none" extrusionOk="0">
                <a:moveTo>
                  <a:pt x="25296" y="28096"/>
                </a:moveTo>
                <a:cubicBezTo>
                  <a:pt x="24075" y="28308"/>
                  <a:pt x="22838" y="28414"/>
                  <a:pt x="21600" y="28415"/>
                </a:cubicBezTo>
                <a:cubicBezTo>
                  <a:pt x="9670" y="28415"/>
                  <a:pt x="0" y="18744"/>
                  <a:pt x="0" y="6815"/>
                </a:cubicBezTo>
                <a:cubicBezTo>
                  <a:pt x="-1" y="4498"/>
                  <a:pt x="372" y="2197"/>
                  <a:pt x="1103" y="0"/>
                </a:cubicBezTo>
              </a:path>
              <a:path w="25296" h="28415" stroke="0" extrusionOk="0">
                <a:moveTo>
                  <a:pt x="25296" y="28096"/>
                </a:moveTo>
                <a:cubicBezTo>
                  <a:pt x="24075" y="28308"/>
                  <a:pt x="22838" y="28414"/>
                  <a:pt x="21600" y="28415"/>
                </a:cubicBezTo>
                <a:cubicBezTo>
                  <a:pt x="9670" y="28415"/>
                  <a:pt x="0" y="18744"/>
                  <a:pt x="0" y="6815"/>
                </a:cubicBezTo>
                <a:cubicBezTo>
                  <a:pt x="-1" y="4498"/>
                  <a:pt x="372" y="2197"/>
                  <a:pt x="1103" y="0"/>
                </a:cubicBezTo>
                <a:lnTo>
                  <a:pt x="21600" y="6815"/>
                </a:lnTo>
                <a:close/>
              </a:path>
            </a:pathLst>
          </a:cu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 type="none" w="med" len="lg"/>
          </a:ln>
        </p:spPr>
        <p:txBody>
          <a:bodyPr wrap="none" lIns="0" tIns="144000" rIns="36000" bIns="46800" anchor="ctr"/>
          <a:lstStyle/>
          <a:p>
            <a:pPr algn="ctr" eaLnBrk="0" hangingPunct="0">
              <a:lnSpc>
                <a:spcPts val="16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600">
                <a:solidFill>
                  <a:schemeClr val="bg1"/>
                </a:solidFill>
              </a:rPr>
              <a:t>Factor</a:t>
            </a:r>
            <a:br>
              <a:rPr lang="es-ES_tradnl" sz="1600">
                <a:solidFill>
                  <a:schemeClr val="bg1"/>
                </a:solidFill>
              </a:rPr>
            </a:br>
            <a:r>
              <a:rPr lang="es-ES_tradnl" sz="1600">
                <a:solidFill>
                  <a:schemeClr val="bg1"/>
                </a:solidFill>
              </a:rPr>
              <a:t>    Humano  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" name="Arc 8"/>
          <p:cNvSpPr>
            <a:spLocks/>
          </p:cNvSpPr>
          <p:nvPr/>
        </p:nvSpPr>
        <p:spPr bwMode="auto">
          <a:xfrm>
            <a:off x="4640263" y="3198813"/>
            <a:ext cx="1273175" cy="1065212"/>
          </a:xfrm>
          <a:custGeom>
            <a:avLst/>
            <a:gdLst>
              <a:gd name="T0" fmla="*/ 2147483647 w 21600"/>
              <a:gd name="T1" fmla="*/ 0 h 32746"/>
              <a:gd name="T2" fmla="*/ 2147483647 w 21600"/>
              <a:gd name="T3" fmla="*/ 2147483647 h 32746"/>
              <a:gd name="T4" fmla="*/ 0 w 21600"/>
              <a:gd name="T5" fmla="*/ 2147483647 h 32746"/>
              <a:gd name="T6" fmla="*/ 0 60000 65536"/>
              <a:gd name="T7" fmla="*/ 0 60000 65536"/>
              <a:gd name="T8" fmla="*/ 0 60000 65536"/>
              <a:gd name="T9" fmla="*/ 0 w 21600"/>
              <a:gd name="T10" fmla="*/ 0 h 32746"/>
              <a:gd name="T11" fmla="*/ 21600 w 21600"/>
              <a:gd name="T12" fmla="*/ 32746 h 327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746" fill="none" extrusionOk="0">
                <a:moveTo>
                  <a:pt x="18262" y="-1"/>
                </a:moveTo>
                <a:cubicBezTo>
                  <a:pt x="20442" y="3452"/>
                  <a:pt x="21600" y="7451"/>
                  <a:pt x="21600" y="11535"/>
                </a:cubicBezTo>
                <a:cubicBezTo>
                  <a:pt x="21600" y="21890"/>
                  <a:pt x="14250" y="30788"/>
                  <a:pt x="4081" y="32745"/>
                </a:cubicBezTo>
              </a:path>
              <a:path w="21600" h="32746" stroke="0" extrusionOk="0">
                <a:moveTo>
                  <a:pt x="18262" y="-1"/>
                </a:moveTo>
                <a:cubicBezTo>
                  <a:pt x="20442" y="3452"/>
                  <a:pt x="21600" y="7451"/>
                  <a:pt x="21600" y="11535"/>
                </a:cubicBezTo>
                <a:cubicBezTo>
                  <a:pt x="21600" y="21890"/>
                  <a:pt x="14250" y="30788"/>
                  <a:pt x="4081" y="32745"/>
                </a:cubicBezTo>
                <a:lnTo>
                  <a:pt x="0" y="1153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med" len="lg"/>
          </a:ln>
        </p:spPr>
        <p:txBody>
          <a:bodyPr wrap="none" lIns="0" tIns="0" rIns="90000" bIns="154800" anchor="ctr"/>
          <a:lstStyle/>
          <a:p>
            <a:pPr algn="ctr" eaLnBrk="0" hangingPunct="0">
              <a:lnSpc>
                <a:spcPts val="16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600">
                <a:solidFill>
                  <a:schemeClr val="bg1"/>
                </a:solidFill>
              </a:rPr>
              <a:t>   Máxima</a:t>
            </a:r>
          </a:p>
          <a:p>
            <a:pPr algn="ctr" eaLnBrk="0" hangingPunct="0">
              <a:lnSpc>
                <a:spcPts val="16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600">
                <a:solidFill>
                  <a:schemeClr val="bg1"/>
                </a:solidFill>
              </a:rPr>
              <a:t>Seguridad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595938" y="974725"/>
            <a:ext cx="1328737" cy="53975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Validación progresiva en “shadow mode”</a:t>
            </a:r>
            <a:endParaRPr lang="es-ES_tradnl" sz="1200">
              <a:sym typeface="Wingdings" pitchFamily="2" charset="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95288" y="2411413"/>
            <a:ext cx="1504950" cy="6572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Radio de </a:t>
            </a:r>
            <a:br>
              <a:rPr lang="es-ES_tradnl" sz="1200"/>
            </a:br>
            <a:r>
              <a:rPr lang="es-ES_tradnl" sz="1200"/>
              <a:t>propagación libre</a:t>
            </a:r>
          </a:p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(mínima inst. en vía)</a:t>
            </a:r>
            <a:endParaRPr lang="es-ES_tradnl" sz="1200">
              <a:sym typeface="Wingdings" pitchFamily="2" charset="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586038" y="4214813"/>
            <a:ext cx="1112837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800080"/>
                </a:solidFill>
                <a:latin typeface="Arial Narrow" pitchFamily="34" charset="0"/>
              </a:rPr>
              <a:t>Aprendizaje breve,</a:t>
            </a:r>
            <a:br>
              <a:rPr lang="es-ES_tradnl" sz="1200">
                <a:solidFill>
                  <a:srgbClr val="800080"/>
                </a:solidFill>
                <a:latin typeface="Arial Narrow" pitchFamily="34" charset="0"/>
              </a:rPr>
            </a:br>
            <a:r>
              <a:rPr lang="es-ES_tradnl" sz="1200">
                <a:solidFill>
                  <a:srgbClr val="800080"/>
                </a:solidFill>
                <a:latin typeface="Arial Narrow" pitchFamily="34" charset="0"/>
              </a:rPr>
              <a:t>y eficaz</a:t>
            </a:r>
            <a:endParaRPr lang="es-ES_tradnl" sz="1200">
              <a:solidFill>
                <a:srgbClr val="80008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0" y="3644900"/>
            <a:ext cx="1520825" cy="53975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ym typeface="Wingdings" pitchFamily="2" charset="2"/>
              </a:rPr>
              <a:t>Filosofía </a:t>
            </a:r>
            <a:br>
              <a:rPr lang="es-ES_tradnl" sz="1200">
                <a:sym typeface="Wingdings" pitchFamily="2" charset="2"/>
              </a:rPr>
            </a:br>
            <a:r>
              <a:rPr lang="es-ES_tradnl" sz="1200">
                <a:sym typeface="Wingdings" pitchFamily="2" charset="2"/>
              </a:rPr>
              <a:t>“overlay” con Cantones Virtuales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560763" y="2198688"/>
            <a:ext cx="87947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Mínima</a:t>
            </a:r>
            <a:b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</a:b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inmovilización</a:t>
            </a:r>
            <a:b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</a:b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de trenes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362450" y="2093913"/>
            <a:ext cx="13081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Máximo nº de pruebas</a:t>
            </a:r>
            <a:b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</a:b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sin interrumpir </a:t>
            </a:r>
            <a:b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</a:b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servicio</a:t>
            </a:r>
            <a:endParaRPr lang="es-ES_tradnl" sz="1200">
              <a:solidFill>
                <a:srgbClr val="996600"/>
              </a:solidFill>
              <a:latin typeface="Arial Narrow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728913" y="2590800"/>
            <a:ext cx="114300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Mínima </a:t>
            </a:r>
            <a:b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</a:b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ocupación de vía</a:t>
            </a:r>
            <a:endParaRPr lang="es-ES_tradnl" sz="1200">
              <a:solidFill>
                <a:srgbClr val="996600"/>
              </a:solidFill>
              <a:latin typeface="Arial Narrow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238375" y="3602038"/>
            <a:ext cx="127317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800080"/>
                </a:solidFill>
                <a:latin typeface="Arial Narrow" pitchFamily="34" charset="0"/>
              </a:rPr>
              <a:t>Mínimo impacto</a:t>
            </a:r>
            <a:br>
              <a:rPr lang="es-ES_tradnl" sz="1200">
                <a:solidFill>
                  <a:srgbClr val="800080"/>
                </a:solidFill>
                <a:latin typeface="Arial Narrow" pitchFamily="34" charset="0"/>
              </a:rPr>
            </a:br>
            <a:r>
              <a:rPr lang="es-ES_tradnl" sz="1200">
                <a:solidFill>
                  <a:srgbClr val="800080"/>
                </a:solidFill>
                <a:latin typeface="Arial Narrow" pitchFamily="34" charset="0"/>
              </a:rPr>
              <a:t>en la organización</a:t>
            </a:r>
            <a:br>
              <a:rPr lang="es-ES_tradnl" sz="1200">
                <a:solidFill>
                  <a:srgbClr val="800080"/>
                </a:solidFill>
                <a:latin typeface="Arial Narrow" pitchFamily="34" charset="0"/>
              </a:rPr>
            </a:br>
            <a:r>
              <a:rPr lang="es-ES_tradnl" sz="1200">
                <a:solidFill>
                  <a:srgbClr val="800080"/>
                </a:solidFill>
                <a:latin typeface="Arial Narrow" pitchFamily="34" charset="0"/>
              </a:rPr>
              <a:t>y sus procedimientos</a:t>
            </a:r>
            <a:endParaRPr lang="es-ES_tradnl" sz="1200">
              <a:solidFill>
                <a:srgbClr val="80008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091238" y="3065463"/>
            <a:ext cx="1074737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Validación segura</a:t>
            </a:r>
          </a:p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y progresiva</a:t>
            </a:r>
            <a:endParaRPr lang="es-ES_tradnl" sz="1200">
              <a:solidFill>
                <a:srgbClr val="9933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108575" y="4703763"/>
            <a:ext cx="900113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Manejo seguro</a:t>
            </a:r>
            <a:br>
              <a:rPr lang="es-ES_tradnl" sz="1200">
                <a:solidFill>
                  <a:srgbClr val="993300"/>
                </a:solidFill>
                <a:latin typeface="Arial Narrow" pitchFamily="34" charset="0"/>
              </a:rPr>
            </a:b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de trenes </a:t>
            </a:r>
          </a:p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no equipados</a:t>
            </a:r>
            <a:endParaRPr lang="es-ES_tradnl" sz="1200">
              <a:solidFill>
                <a:srgbClr val="9933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423025" y="3584575"/>
            <a:ext cx="852488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Componentes</a:t>
            </a:r>
            <a:br>
              <a:rPr lang="es-ES_tradnl" sz="1200">
                <a:solidFill>
                  <a:srgbClr val="993300"/>
                </a:solidFill>
                <a:latin typeface="Arial Narrow" pitchFamily="34" charset="0"/>
              </a:rPr>
            </a:b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y funciones</a:t>
            </a:r>
            <a:br>
              <a:rPr lang="es-ES_tradnl" sz="1200">
                <a:solidFill>
                  <a:srgbClr val="993300"/>
                </a:solidFill>
                <a:latin typeface="Arial Narrow" pitchFamily="34" charset="0"/>
              </a:rPr>
            </a:b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probadas</a:t>
            </a:r>
            <a:endParaRPr lang="es-ES_tradnl" sz="1200">
              <a:solidFill>
                <a:srgbClr val="9933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684213" y="5516563"/>
            <a:ext cx="1327150" cy="649287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Arq. Modular con </a:t>
            </a:r>
            <a:br>
              <a:rPr lang="es-ES_tradnl" sz="1200"/>
            </a:br>
            <a:r>
              <a:rPr lang="es-ES_tradnl" sz="1200"/>
              <a:t>interfaces </a:t>
            </a:r>
            <a:br>
              <a:rPr lang="es-ES_tradnl" sz="1200"/>
            </a:br>
            <a:r>
              <a:rPr lang="es-ES_tradnl" sz="1200"/>
              <a:t>abiertas</a:t>
            </a:r>
            <a:endParaRPr lang="es-ES_tradnl" sz="1200">
              <a:sym typeface="Wingdings" pitchFamily="2" charset="2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2278063" y="3003550"/>
            <a:ext cx="10556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>
                <a:solidFill>
                  <a:srgbClr val="996600"/>
                </a:solidFill>
                <a:latin typeface="Arial Narrow" pitchFamily="34" charset="0"/>
              </a:rPr>
              <a:t>Fácil integración</a:t>
            </a:r>
            <a:br>
              <a:rPr lang="es-ES_tradnl">
                <a:solidFill>
                  <a:srgbClr val="996600"/>
                </a:solidFill>
                <a:latin typeface="Arial Narrow" pitchFamily="34" charset="0"/>
              </a:rPr>
            </a:br>
            <a:r>
              <a:rPr lang="es-ES_tradnl">
                <a:solidFill>
                  <a:srgbClr val="996600"/>
                </a:solidFill>
                <a:latin typeface="Arial Narrow" pitchFamily="34" charset="0"/>
              </a:rPr>
              <a:t>con señ. lateral y </a:t>
            </a:r>
            <a:br>
              <a:rPr lang="es-ES_tradnl">
                <a:solidFill>
                  <a:srgbClr val="996600"/>
                </a:solidFill>
                <a:latin typeface="Arial Narrow" pitchFamily="34" charset="0"/>
              </a:rPr>
            </a:br>
            <a:r>
              <a:rPr lang="es-ES_tradnl">
                <a:solidFill>
                  <a:srgbClr val="996600"/>
                </a:solidFill>
                <a:latin typeface="Arial Narrow" pitchFamily="34" charset="0"/>
              </a:rPr>
              <a:t>trenes existentes</a:t>
            </a:r>
            <a:endParaRPr lang="es-ES_tradnl">
              <a:solidFill>
                <a:srgbClr val="9966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404938" y="1385888"/>
            <a:ext cx="1654175" cy="530225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Todo el equipo fijo preferentemente en área de estaciones</a:t>
            </a:r>
            <a:endParaRPr lang="es-ES_tradnl" sz="1200">
              <a:sym typeface="Wingdings" pitchFamily="2" charset="2"/>
            </a:endParaRPr>
          </a:p>
        </p:txBody>
      </p:sp>
      <p:cxnSp>
        <p:nvCxnSpPr>
          <p:cNvPr id="32" name="AutoShape 23"/>
          <p:cNvCxnSpPr>
            <a:cxnSpLocks noChangeShapeType="1"/>
            <a:stCxn id="29" idx="3"/>
            <a:endCxn id="51" idx="2"/>
          </p:cNvCxnSpPr>
          <p:nvPr/>
        </p:nvCxnSpPr>
        <p:spPr bwMode="auto">
          <a:xfrm flipV="1">
            <a:off x="2011363" y="4956175"/>
            <a:ext cx="1501775" cy="885825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2644775" y="6142038"/>
            <a:ext cx="2005013" cy="455612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endParaRPr lang="es-ES_tradnl" sz="1200"/>
          </a:p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Interoperabilidad</a:t>
            </a:r>
          </a:p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endParaRPr lang="es-ES_tradnl" sz="1200">
              <a:sym typeface="Wingdings" pitchFamily="2" charset="2"/>
            </a:endParaRPr>
          </a:p>
        </p:txBody>
      </p:sp>
      <p:cxnSp>
        <p:nvCxnSpPr>
          <p:cNvPr id="34" name="AutoShape 25"/>
          <p:cNvCxnSpPr>
            <a:cxnSpLocks noChangeShapeType="1"/>
            <a:stCxn id="18" idx="2"/>
            <a:endCxn id="26" idx="0"/>
          </p:cNvCxnSpPr>
          <p:nvPr/>
        </p:nvCxnSpPr>
        <p:spPr bwMode="auto">
          <a:xfrm>
            <a:off x="6781800" y="1514475"/>
            <a:ext cx="400050" cy="1550988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35" name="AutoShape 26"/>
          <p:cNvCxnSpPr>
            <a:cxnSpLocks noChangeShapeType="1"/>
            <a:stCxn id="21" idx="3"/>
            <a:endCxn id="30" idx="1"/>
          </p:cNvCxnSpPr>
          <p:nvPr/>
        </p:nvCxnSpPr>
        <p:spPr bwMode="auto">
          <a:xfrm flipV="1">
            <a:off x="1520825" y="3255963"/>
            <a:ext cx="757238" cy="658812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335588" y="5786438"/>
            <a:ext cx="3052762" cy="45085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Experiencia, referencias, cumplimiento probado</a:t>
            </a:r>
            <a:endParaRPr lang="es-ES_tradnl" sz="1200">
              <a:sym typeface="Wingdings" pitchFamily="2" charset="2"/>
            </a:endParaRPr>
          </a:p>
        </p:txBody>
      </p:sp>
      <p:cxnSp>
        <p:nvCxnSpPr>
          <p:cNvPr id="37" name="AutoShape 28"/>
          <p:cNvCxnSpPr>
            <a:cxnSpLocks noChangeShapeType="1"/>
            <a:stCxn id="36" idx="0"/>
          </p:cNvCxnSpPr>
          <p:nvPr/>
        </p:nvCxnSpPr>
        <p:spPr bwMode="auto">
          <a:xfrm flipH="1" flipV="1">
            <a:off x="6737350" y="4724400"/>
            <a:ext cx="125413" cy="1062038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38" name="AutoShape 29"/>
          <p:cNvCxnSpPr>
            <a:cxnSpLocks noChangeShapeType="1"/>
            <a:stCxn id="33" idx="0"/>
            <a:endCxn id="51" idx="2"/>
          </p:cNvCxnSpPr>
          <p:nvPr/>
        </p:nvCxnSpPr>
        <p:spPr bwMode="auto">
          <a:xfrm flipH="1" flipV="1">
            <a:off x="3513138" y="4956175"/>
            <a:ext cx="134937" cy="1185863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39" name="AutoShape 30"/>
          <p:cNvCxnSpPr>
            <a:cxnSpLocks noChangeShapeType="1"/>
            <a:stCxn id="36" idx="0"/>
            <a:endCxn id="28" idx="3"/>
          </p:cNvCxnSpPr>
          <p:nvPr/>
        </p:nvCxnSpPr>
        <p:spPr bwMode="auto">
          <a:xfrm flipV="1">
            <a:off x="6862763" y="3836988"/>
            <a:ext cx="412750" cy="194945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697788" y="2935288"/>
            <a:ext cx="1327150" cy="53975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Permutación con ATP anterior durante pruebas</a:t>
            </a:r>
            <a:endParaRPr lang="es-ES_tradnl" sz="1200">
              <a:sym typeface="Wingdings" pitchFamily="2" charset="2"/>
            </a:endParaRPr>
          </a:p>
        </p:txBody>
      </p:sp>
      <p:cxnSp>
        <p:nvCxnSpPr>
          <p:cNvPr id="41" name="AutoShape 32"/>
          <p:cNvCxnSpPr>
            <a:cxnSpLocks noChangeShapeType="1"/>
            <a:stCxn id="40" idx="1"/>
            <a:endCxn id="26" idx="3"/>
          </p:cNvCxnSpPr>
          <p:nvPr/>
        </p:nvCxnSpPr>
        <p:spPr bwMode="auto">
          <a:xfrm flipH="1">
            <a:off x="7165975" y="3205163"/>
            <a:ext cx="531813" cy="36512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42" name="AutoShape 33"/>
          <p:cNvCxnSpPr>
            <a:cxnSpLocks noChangeShapeType="1"/>
            <a:stCxn id="40" idx="1"/>
            <a:endCxn id="46" idx="3"/>
          </p:cNvCxnSpPr>
          <p:nvPr/>
        </p:nvCxnSpPr>
        <p:spPr bwMode="auto">
          <a:xfrm flipH="1" flipV="1">
            <a:off x="6419850" y="2693988"/>
            <a:ext cx="1277938" cy="511175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43" name="AutoShape 34"/>
          <p:cNvCxnSpPr>
            <a:cxnSpLocks noChangeShapeType="1"/>
            <a:stCxn id="31" idx="2"/>
          </p:cNvCxnSpPr>
          <p:nvPr/>
        </p:nvCxnSpPr>
        <p:spPr bwMode="auto">
          <a:xfrm>
            <a:off x="2232025" y="1916113"/>
            <a:ext cx="676275" cy="779462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5976938" y="4410075"/>
            <a:ext cx="803275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Certificación</a:t>
            </a:r>
            <a:br>
              <a:rPr lang="es-ES_tradnl" sz="1200">
                <a:solidFill>
                  <a:srgbClr val="993300"/>
                </a:solidFill>
                <a:latin typeface="Arial Narrow" pitchFamily="34" charset="0"/>
              </a:rPr>
            </a:br>
            <a:r>
              <a:rPr lang="es-ES_tradnl" sz="1200">
                <a:solidFill>
                  <a:srgbClr val="993300"/>
                </a:solidFill>
                <a:latin typeface="Arial Narrow" pitchFamily="34" charset="0"/>
              </a:rPr>
              <a:t>de seguridad</a:t>
            </a:r>
            <a:endParaRPr lang="es-ES_tradnl" sz="1200">
              <a:solidFill>
                <a:srgbClr val="993300"/>
              </a:solidFill>
              <a:latin typeface="Arial Narrow" pitchFamily="34" charset="0"/>
              <a:sym typeface="Wingdings" pitchFamily="2" charset="2"/>
            </a:endParaRPr>
          </a:p>
        </p:txBody>
      </p:sp>
      <p:cxnSp>
        <p:nvCxnSpPr>
          <p:cNvPr id="45" name="AutoShape 36"/>
          <p:cNvCxnSpPr>
            <a:cxnSpLocks noChangeShapeType="1"/>
            <a:stCxn id="18" idx="2"/>
            <a:endCxn id="23" idx="0"/>
          </p:cNvCxnSpPr>
          <p:nvPr/>
        </p:nvCxnSpPr>
        <p:spPr bwMode="auto">
          <a:xfrm flipH="1">
            <a:off x="5435600" y="1514475"/>
            <a:ext cx="1346200" cy="579438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5553075" y="2441575"/>
            <a:ext cx="86677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90000" bIns="46800">
            <a:spAutoFit/>
          </a:bodyPr>
          <a:lstStyle/>
          <a:p>
            <a:pPr algn="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Posibilidad de</a:t>
            </a:r>
            <a:b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</a:b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“deshacer </a:t>
            </a:r>
            <a:b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</a:br>
            <a:r>
              <a:rPr lang="es-ES_tradnl" sz="1200">
                <a:solidFill>
                  <a:srgbClr val="996600"/>
                </a:solidFill>
                <a:latin typeface="Arial Narrow" pitchFamily="34" charset="0"/>
                <a:sym typeface="Wingdings" pitchFamily="2" charset="2"/>
              </a:rPr>
              <a:t>cambios”</a:t>
            </a:r>
            <a:endParaRPr lang="es-ES_tradnl" sz="1200">
              <a:solidFill>
                <a:srgbClr val="996600"/>
              </a:solidFill>
              <a:latin typeface="Arial Narrow" pitchFamily="34" charset="0"/>
            </a:endParaRPr>
          </a:p>
        </p:txBody>
      </p:sp>
      <p:cxnSp>
        <p:nvCxnSpPr>
          <p:cNvPr id="47" name="AutoShape 38"/>
          <p:cNvCxnSpPr>
            <a:cxnSpLocks noChangeShapeType="1"/>
            <a:stCxn id="19" idx="3"/>
            <a:endCxn id="24" idx="1"/>
          </p:cNvCxnSpPr>
          <p:nvPr/>
        </p:nvCxnSpPr>
        <p:spPr bwMode="auto">
          <a:xfrm>
            <a:off x="1900238" y="2740025"/>
            <a:ext cx="828675" cy="26988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</p:spPr>
      </p:cxn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3302000" y="766763"/>
            <a:ext cx="1414463" cy="646112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/>
              <a:t>Instalación por fases, para el material embarcado</a:t>
            </a:r>
            <a:endParaRPr lang="es-ES_tradnl" sz="1200">
              <a:sym typeface="Wingdings" pitchFamily="2" charset="2"/>
            </a:endParaRPr>
          </a:p>
        </p:txBody>
      </p:sp>
      <p:cxnSp>
        <p:nvCxnSpPr>
          <p:cNvPr id="49" name="AutoShape 40"/>
          <p:cNvCxnSpPr>
            <a:cxnSpLocks noChangeShapeType="1"/>
            <a:stCxn id="48" idx="2"/>
            <a:endCxn id="22" idx="0"/>
          </p:cNvCxnSpPr>
          <p:nvPr/>
        </p:nvCxnSpPr>
        <p:spPr bwMode="auto">
          <a:xfrm flipH="1">
            <a:off x="4000500" y="1412875"/>
            <a:ext cx="9525" cy="785813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sp>
        <p:nvSpPr>
          <p:cNvPr id="50" name="Arc 41"/>
          <p:cNvSpPr>
            <a:spLocks/>
          </p:cNvSpPr>
          <p:nvPr/>
        </p:nvSpPr>
        <p:spPr bwMode="auto">
          <a:xfrm>
            <a:off x="3362325" y="2860675"/>
            <a:ext cx="2366963" cy="719138"/>
          </a:xfrm>
          <a:custGeom>
            <a:avLst/>
            <a:gdLst>
              <a:gd name="T0" fmla="*/ 0 w 40178"/>
              <a:gd name="T1" fmla="*/ 2147483647 h 21600"/>
              <a:gd name="T2" fmla="*/ 2147483647 w 40178"/>
              <a:gd name="T3" fmla="*/ 2147483647 h 21600"/>
              <a:gd name="T4" fmla="*/ 2147483647 w 40178"/>
              <a:gd name="T5" fmla="*/ 2147483647 h 21600"/>
              <a:gd name="T6" fmla="*/ 0 60000 65536"/>
              <a:gd name="T7" fmla="*/ 0 60000 65536"/>
              <a:gd name="T8" fmla="*/ 0 60000 65536"/>
              <a:gd name="T9" fmla="*/ 0 w 40178"/>
              <a:gd name="T10" fmla="*/ 0 h 21600"/>
              <a:gd name="T11" fmla="*/ 40178 w 401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178" h="21600" fill="none" extrusionOk="0">
                <a:moveTo>
                  <a:pt x="-1" y="20342"/>
                </a:moveTo>
                <a:cubicBezTo>
                  <a:pt x="665" y="8921"/>
                  <a:pt x="10121" y="-1"/>
                  <a:pt x="21563" y="0"/>
                </a:cubicBezTo>
                <a:cubicBezTo>
                  <a:pt x="29215" y="0"/>
                  <a:pt x="36296" y="4048"/>
                  <a:pt x="40178" y="10643"/>
                </a:cubicBezTo>
              </a:path>
              <a:path w="40178" h="21600" stroke="0" extrusionOk="0">
                <a:moveTo>
                  <a:pt x="-1" y="20342"/>
                </a:moveTo>
                <a:cubicBezTo>
                  <a:pt x="665" y="8921"/>
                  <a:pt x="10121" y="-1"/>
                  <a:pt x="21563" y="0"/>
                </a:cubicBezTo>
                <a:cubicBezTo>
                  <a:pt x="29215" y="0"/>
                  <a:pt x="36296" y="4048"/>
                  <a:pt x="40178" y="10643"/>
                </a:cubicBezTo>
                <a:lnTo>
                  <a:pt x="21563" y="216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 type="none" w="med" len="lg"/>
          </a:ln>
        </p:spPr>
        <p:txBody>
          <a:bodyPr wrap="none" lIns="0" tIns="0" rIns="90000" bIns="46800" anchor="ctr"/>
          <a:lstStyle/>
          <a:p>
            <a:pPr algn="ctr" eaLnBrk="0" hangingPunct="0">
              <a:lnSpc>
                <a:spcPts val="16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600">
                <a:solidFill>
                  <a:schemeClr val="bg1"/>
                </a:solidFill>
              </a:rPr>
              <a:t>   Mínimo impacto </a:t>
            </a:r>
            <a:br>
              <a:rPr lang="es-ES_tradnl" sz="1600">
                <a:solidFill>
                  <a:schemeClr val="bg1"/>
                </a:solidFill>
              </a:rPr>
            </a:br>
            <a:r>
              <a:rPr lang="es-ES_tradnl" sz="1600">
                <a:solidFill>
                  <a:schemeClr val="bg1"/>
                </a:solidFill>
              </a:rPr>
              <a:t>en operaciones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027363" y="4605338"/>
            <a:ext cx="971550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800080"/>
                </a:solidFill>
                <a:latin typeface="Arial Narrow" pitchFamily="34" charset="0"/>
              </a:rPr>
              <a:t>Claridad de interfaces</a:t>
            </a:r>
            <a:endParaRPr lang="es-ES_tradnl" sz="1200">
              <a:solidFill>
                <a:srgbClr val="80008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787775" y="4833938"/>
            <a:ext cx="1274763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200">
                <a:solidFill>
                  <a:srgbClr val="800080"/>
                </a:solidFill>
                <a:latin typeface="Arial Narrow" pitchFamily="34" charset="0"/>
              </a:rPr>
              <a:t>Experiencia en Gestión de Proyectos</a:t>
            </a:r>
            <a:endParaRPr lang="es-ES_tradnl" sz="1200">
              <a:solidFill>
                <a:srgbClr val="800080"/>
              </a:solidFill>
              <a:latin typeface="Arial Narrow" pitchFamily="34" charset="0"/>
              <a:sym typeface="Wingdings" pitchFamily="2" charset="2"/>
            </a:endParaRPr>
          </a:p>
        </p:txBody>
      </p:sp>
      <p:cxnSp>
        <p:nvCxnSpPr>
          <p:cNvPr id="53" name="AutoShape 44"/>
          <p:cNvCxnSpPr>
            <a:cxnSpLocks noChangeShapeType="1"/>
            <a:stCxn id="21" idx="3"/>
            <a:endCxn id="25" idx="1"/>
          </p:cNvCxnSpPr>
          <p:nvPr/>
        </p:nvCxnSpPr>
        <p:spPr bwMode="auto">
          <a:xfrm flipV="1">
            <a:off x="1520825" y="3854450"/>
            <a:ext cx="717550" cy="60325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</p:spPr>
      </p:cxnSp>
      <p:cxnSp>
        <p:nvCxnSpPr>
          <p:cNvPr id="54" name="AutoShape 45"/>
          <p:cNvCxnSpPr>
            <a:cxnSpLocks noChangeShapeType="1"/>
            <a:stCxn id="18" idx="2"/>
            <a:endCxn id="46" idx="0"/>
          </p:cNvCxnSpPr>
          <p:nvPr/>
        </p:nvCxnSpPr>
        <p:spPr bwMode="auto">
          <a:xfrm flipH="1">
            <a:off x="6484938" y="1514475"/>
            <a:ext cx="296862" cy="92710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55" name="AutoShape 46"/>
          <p:cNvCxnSpPr>
            <a:cxnSpLocks noChangeShapeType="1"/>
            <a:stCxn id="29" idx="3"/>
            <a:endCxn id="20" idx="1"/>
          </p:cNvCxnSpPr>
          <p:nvPr/>
        </p:nvCxnSpPr>
        <p:spPr bwMode="auto">
          <a:xfrm flipV="1">
            <a:off x="2011363" y="4391025"/>
            <a:ext cx="574675" cy="1450975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56" name="AutoShape 47"/>
          <p:cNvCxnSpPr>
            <a:cxnSpLocks noChangeShapeType="1"/>
            <a:stCxn id="36" idx="0"/>
          </p:cNvCxnSpPr>
          <p:nvPr/>
        </p:nvCxnSpPr>
        <p:spPr bwMode="auto">
          <a:xfrm flipH="1" flipV="1">
            <a:off x="4505325" y="5229225"/>
            <a:ext cx="2357438" cy="557213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57" name="AutoShape 48"/>
          <p:cNvCxnSpPr>
            <a:cxnSpLocks noChangeShapeType="1"/>
            <a:stCxn id="36" idx="0"/>
          </p:cNvCxnSpPr>
          <p:nvPr/>
        </p:nvCxnSpPr>
        <p:spPr bwMode="auto">
          <a:xfrm flipH="1" flipV="1">
            <a:off x="5873750" y="5157788"/>
            <a:ext cx="989013" cy="62865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cxnSp>
        <p:nvCxnSpPr>
          <p:cNvPr id="58" name="AutoShape 49"/>
          <p:cNvCxnSpPr>
            <a:cxnSpLocks noChangeShapeType="1"/>
            <a:stCxn id="21" idx="3"/>
            <a:endCxn id="27" idx="2"/>
          </p:cNvCxnSpPr>
          <p:nvPr/>
        </p:nvCxnSpPr>
        <p:spPr bwMode="auto">
          <a:xfrm>
            <a:off x="1520825" y="3914775"/>
            <a:ext cx="4038600" cy="1292225"/>
          </a:xfrm>
          <a:prstGeom prst="curvedConnector4">
            <a:avLst>
              <a:gd name="adj1" fmla="val 44417"/>
              <a:gd name="adj2" fmla="val 117569"/>
            </a:avLst>
          </a:prstGeom>
          <a:noFill/>
          <a:ln w="9525">
            <a:solidFill>
              <a:srgbClr val="969696"/>
            </a:solidFill>
            <a:round/>
            <a:headEnd/>
            <a:tailEnd type="stealth" w="med" len="lg"/>
          </a:ln>
        </p:spPr>
      </p:cxnSp>
      <p:sp>
        <p:nvSpPr>
          <p:cNvPr id="59" name="Oval 50"/>
          <p:cNvSpPr>
            <a:spLocks noChangeArrowheads="1"/>
          </p:cNvSpPr>
          <p:nvPr/>
        </p:nvSpPr>
        <p:spPr bwMode="auto">
          <a:xfrm>
            <a:off x="3246438" y="2770188"/>
            <a:ext cx="2986087" cy="1628775"/>
          </a:xfrm>
          <a:prstGeom prst="ellipse">
            <a:avLst/>
          </a:prstGeom>
          <a:solidFill>
            <a:srgbClr val="66FF33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lnSpc>
                <a:spcPts val="1800"/>
              </a:lnSpc>
              <a:spcBef>
                <a:spcPct val="30000"/>
              </a:spcBef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600" dirty="0"/>
              <a:t>Bajo Riesgo = </a:t>
            </a:r>
            <a:br>
              <a:rPr lang="es-ES_tradnl" sz="1600" dirty="0"/>
            </a:b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600" dirty="0" smtClean="0"/>
              <a:t>Saber </a:t>
            </a:r>
            <a:r>
              <a:rPr lang="es-ES_tradnl" sz="1600" dirty="0"/>
              <a:t>integrar</a:t>
            </a:r>
            <a:br>
              <a:rPr lang="es-ES_tradnl" sz="1600" dirty="0"/>
            </a:br>
            <a:r>
              <a:rPr lang="es-ES_tradnl" sz="1600" u="sng" dirty="0"/>
              <a:t>Tecnología</a:t>
            </a:r>
            <a:r>
              <a:rPr lang="es-ES_tradnl" sz="1600" dirty="0"/>
              <a:t>,</a:t>
            </a:r>
          </a:p>
          <a:p>
            <a:pPr algn="ctr" eaLnBrk="0" hangingPunct="0">
              <a:lnSpc>
                <a:spcPts val="18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600" u="sng" dirty="0"/>
              <a:t>Métodos</a:t>
            </a:r>
            <a:r>
              <a:rPr lang="es-ES_tradnl" sz="1600" dirty="0"/>
              <a:t>, </a:t>
            </a:r>
            <a:r>
              <a:rPr lang="es-ES_tradnl" sz="1600" u="sng" dirty="0"/>
              <a:t>Procesos</a:t>
            </a:r>
            <a:r>
              <a:rPr lang="es-ES_tradnl" sz="1600" dirty="0"/>
              <a:t> y</a:t>
            </a:r>
          </a:p>
          <a:p>
            <a:pPr algn="ctr" eaLnBrk="0" hangingPunct="0">
              <a:lnSpc>
                <a:spcPts val="1800"/>
              </a:lnSpc>
              <a:buClr>
                <a:srgbClr val="336699"/>
              </a:buClr>
              <a:buSzPct val="70000"/>
              <a:buFont typeface="Wingdings" pitchFamily="2" charset="2"/>
              <a:buNone/>
            </a:pPr>
            <a:r>
              <a:rPr lang="es-ES_tradnl" sz="1600" u="sng" dirty="0"/>
              <a:t>Experiencia</a:t>
            </a:r>
            <a:endParaRPr lang="en-US" sz="1600" u="sng" dirty="0"/>
          </a:p>
        </p:txBody>
      </p:sp>
      <p:sp>
        <p:nvSpPr>
          <p:cNvPr id="778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mtClean="0"/>
              <a:t>En resumen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3" grpId="0" animBg="1"/>
      <p:bldP spid="36" grpId="0" animBg="1"/>
      <p:bldP spid="40" grpId="0" animBg="1"/>
      <p:bldP spid="44" grpId="0"/>
      <p:bldP spid="46" grpId="0"/>
      <p:bldP spid="48" grpId="0" animBg="1"/>
      <p:bldP spid="50" grpId="0" animBg="1"/>
      <p:bldP spid="51" grpId="0"/>
      <p:bldP spid="52" grpId="0"/>
      <p:bldP spid="59" grpId="0" animBg="1"/>
      <p:bldP spid="5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 4" descr="MT_4zu3_schar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67544" y="1628800"/>
            <a:ext cx="828092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endParaRPr lang="de-DE" sz="4400" i="0" kern="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2400"/>
              </a:lnSpc>
              <a:defRPr/>
            </a:pPr>
            <a:r>
              <a:rPr lang="de-DE" sz="4400" i="0" kern="0" dirty="0">
                <a:latin typeface="+mj-lt"/>
                <a:ea typeface="+mj-ea"/>
                <a:cs typeface="+mj-cs"/>
              </a:rPr>
              <a:t>GRACIAS POR SU ATENCIÓN</a:t>
            </a:r>
            <a:endParaRPr lang="en-GB" sz="4400" i="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78854" name="Picture 134" descr="sie_logo_petrol_rg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20713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1341438"/>
            <a:ext cx="894715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8438" y="5876925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3850" y="1341438"/>
            <a:ext cx="6911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/>
              <a:t>Fase de solape: Paso 1 (durante el día)</a:t>
            </a:r>
          </a:p>
          <a:p>
            <a:endParaRPr lang="es-ES" sz="1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 sz="1800"/>
              <a:t> Revisar esquema de vías e instalaciones (track layout)</a:t>
            </a:r>
          </a:p>
          <a:p>
            <a:pPr>
              <a:buFontTx/>
              <a:buChar char="•"/>
            </a:pPr>
            <a:r>
              <a:rPr lang="es-ES" sz="1800"/>
              <a:t> </a:t>
            </a:r>
            <a:r>
              <a:rPr lang="es-ES" sz="1800">
                <a:sym typeface="Wingdings" pitchFamily="2" charset="2"/>
              </a:rPr>
              <a:t>Crear la base de datos de elementos  (track data-base -TDB)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198438" y="5876925"/>
            <a:ext cx="750887" cy="431800"/>
          </a:xfrm>
          <a:prstGeom prst="homePlate">
            <a:avLst>
              <a:gd name="adj" fmla="val 4481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4932363" y="2781300"/>
            <a:ext cx="215991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300" dirty="0"/>
              <a:t>Enclavamiento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7952105" y="3929063"/>
            <a:ext cx="12783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dirty="0"/>
              <a:t>ATS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7658100" y="2776538"/>
            <a:ext cx="15224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300" dirty="0"/>
              <a:t>ATP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6874" y="806450"/>
            <a:ext cx="647938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</a:t>
            </a:r>
            <a:r>
              <a:rPr lang="es-ES" sz="2000" dirty="0" smtClean="0">
                <a:latin typeface="+mj-lt"/>
                <a:ea typeface="+mj-ea"/>
                <a:cs typeface="+mj-cs"/>
              </a:rPr>
              <a:t>permite </a:t>
            </a:r>
            <a:r>
              <a:rPr lang="es-ES" sz="2000" dirty="0">
                <a:latin typeface="+mj-lt"/>
                <a:ea typeface="+mj-ea"/>
                <a:cs typeface="+mj-cs"/>
              </a:rPr>
              <a:t>renovaciones sencillas</a:t>
            </a:r>
          </a:p>
        </p:txBody>
      </p:sp>
      <p:sp>
        <p:nvSpPr>
          <p:cNvPr id="51211" name="Text Box 5"/>
          <p:cNvSpPr txBox="1">
            <a:spLocks noChangeArrowheads="1"/>
          </p:cNvSpPr>
          <p:nvPr/>
        </p:nvSpPr>
        <p:spPr bwMode="auto">
          <a:xfrm>
            <a:off x="3644900" y="6488113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r>
              <a:rPr lang="en-US">
                <a:cs typeface="Arial" pitchFamily="34" charset="0"/>
              </a:rPr>
              <a:t>© Siemens AG 2014 </a:t>
            </a:r>
            <a:r>
              <a:rPr lang="en-US">
                <a:solidFill>
                  <a:srgbClr val="000000"/>
                </a:solidFill>
              </a:rPr>
              <a:t>Mobility Division </a:t>
            </a:r>
          </a:p>
        </p:txBody>
      </p:sp>
      <p:sp>
        <p:nvSpPr>
          <p:cNvPr id="51212" name="Textfeld 11"/>
          <p:cNvSpPr txBox="1">
            <a:spLocks noChangeArrowheads="1"/>
          </p:cNvSpPr>
          <p:nvPr/>
        </p:nvSpPr>
        <p:spPr bwMode="auto">
          <a:xfrm>
            <a:off x="-301625" y="6599238"/>
            <a:ext cx="12493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0" rIns="0" bIns="115200"/>
          <a:lstStyle/>
          <a:p>
            <a:pPr>
              <a:lnSpc>
                <a:spcPct val="110000"/>
              </a:lnSpc>
            </a:pPr>
            <a:r>
              <a:rPr lang="en-US"/>
              <a:t>Página </a:t>
            </a:r>
            <a:fld id="{78A84716-1DA2-4134-840C-BF36B89D0E9F}" type="slidenum">
              <a:rPr lang="en-US"/>
              <a:pPr>
                <a:lnSpc>
                  <a:spcPct val="110000"/>
                </a:lnSpc>
              </a:pPr>
              <a:t>6</a:t>
            </a:fld>
            <a:endParaRPr lang="en-US"/>
          </a:p>
        </p:txBody>
      </p:sp>
      <p:sp>
        <p:nvSpPr>
          <p:cNvPr id="51213" name="Text Box 151"/>
          <p:cNvSpPr txBox="1">
            <a:spLocks noChangeArrowheads="1"/>
          </p:cNvSpPr>
          <p:nvPr/>
        </p:nvSpPr>
        <p:spPr bwMode="auto">
          <a:xfrm>
            <a:off x="1727684" y="6597750"/>
            <a:ext cx="14761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131418"/>
                </a:solidFill>
                <a:cs typeface="Arial" pitchFamily="34" charset="0"/>
              </a:rPr>
              <a:t>8 de </a:t>
            </a:r>
            <a:r>
              <a:rPr lang="en-US" dirty="0" err="1" smtClean="0">
                <a:solidFill>
                  <a:srgbClr val="131418"/>
                </a:solidFill>
                <a:cs typeface="Arial" pitchFamily="34" charset="0"/>
              </a:rPr>
              <a:t>Diciembre</a:t>
            </a:r>
            <a:r>
              <a:rPr lang="en-US" dirty="0" smtClean="0">
                <a:solidFill>
                  <a:srgbClr val="131418"/>
                </a:solidFill>
                <a:cs typeface="Arial" pitchFamily="34" charset="0"/>
              </a:rPr>
              <a:t> de </a:t>
            </a:r>
            <a:r>
              <a:rPr lang="en-US" dirty="0">
                <a:solidFill>
                  <a:srgbClr val="131418"/>
                </a:solidFill>
                <a:cs typeface="Arial" pitchFamily="34" charset="0"/>
              </a:rPr>
              <a:t>2014 </a:t>
            </a:r>
          </a:p>
        </p:txBody>
      </p:sp>
      <p:sp>
        <p:nvSpPr>
          <p:cNvPr id="51214" name="Text Box 151"/>
          <p:cNvSpPr txBox="1">
            <a:spLocks noChangeArrowheads="1"/>
          </p:cNvSpPr>
          <p:nvPr/>
        </p:nvSpPr>
        <p:spPr bwMode="auto">
          <a:xfrm>
            <a:off x="3851275" y="6477000"/>
            <a:ext cx="13160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en-US" dirty="0">
                <a:solidFill>
                  <a:srgbClr val="131418"/>
                </a:solidFill>
                <a:cs typeface="Arial" pitchFamily="34" charset="0"/>
              </a:rPr>
              <a:t>José Luis Domingo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1349375"/>
            <a:ext cx="89471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8438" y="5876925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0825" y="1341438"/>
            <a:ext cx="55800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dirty="0"/>
              <a:t>Fase de solape: paso 2 (durante la noche)</a:t>
            </a:r>
          </a:p>
          <a:p>
            <a:endParaRPr lang="es-ES" sz="18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 sz="1800" dirty="0"/>
              <a:t> </a:t>
            </a:r>
            <a:r>
              <a:rPr lang="es-ES" sz="1800" dirty="0" smtClean="0"/>
              <a:t>Instalación de </a:t>
            </a:r>
            <a:r>
              <a:rPr lang="es-ES" sz="1800" dirty="0"/>
              <a:t>balizas </a:t>
            </a:r>
          </a:p>
          <a:p>
            <a:pPr marL="92075" indent="-92075">
              <a:buFontTx/>
              <a:buChar char="•"/>
            </a:pPr>
            <a:r>
              <a:rPr lang="es-ES" sz="1800" dirty="0"/>
              <a:t> </a:t>
            </a:r>
            <a:r>
              <a:rPr lang="es-ES" sz="1800" dirty="0" smtClean="0"/>
              <a:t>Montaje de equipos de conexión entre </a:t>
            </a:r>
            <a:r>
              <a:rPr lang="es-ES" sz="1800" dirty="0"/>
              <a:t>balizas y señales (</a:t>
            </a:r>
            <a:r>
              <a:rPr lang="es-ES" sz="1800" dirty="0">
                <a:sym typeface="Wingdings" pitchFamily="2" charset="2"/>
              </a:rPr>
              <a:t>LEU)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833438" y="5876925"/>
            <a:ext cx="1096962" cy="431800"/>
          </a:xfrm>
          <a:prstGeom prst="chevron">
            <a:avLst>
              <a:gd name="adj" fmla="val 4362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Balizas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198438" y="5876925"/>
            <a:ext cx="750887" cy="431800"/>
          </a:xfrm>
          <a:prstGeom prst="homePlate">
            <a:avLst>
              <a:gd name="adj" fmla="val 44819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4752021" y="2781300"/>
            <a:ext cx="21964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chemeClr val="bg2"/>
                </a:solidFill>
              </a:rPr>
              <a:t>Enclavamiento </a:t>
            </a:r>
            <a:r>
              <a:rPr lang="es-ES" sz="1300" dirty="0" smtClean="0">
                <a:solidFill>
                  <a:schemeClr val="bg2"/>
                </a:solidFill>
              </a:rPr>
              <a:t>existente</a:t>
            </a:r>
            <a:endParaRPr lang="es-ES" sz="1300" dirty="0">
              <a:solidFill>
                <a:schemeClr val="bg2"/>
              </a:solidFill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7962265" y="3929063"/>
            <a:ext cx="12783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dirty="0"/>
              <a:t>ATS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7658100" y="2776538"/>
            <a:ext cx="15224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300" dirty="0">
                <a:solidFill>
                  <a:schemeClr val="bg2"/>
                </a:solidFill>
              </a:rPr>
              <a:t>ATP </a:t>
            </a:r>
            <a:r>
              <a:rPr lang="es-ES" sz="1300" dirty="0" smtClean="0">
                <a:solidFill>
                  <a:schemeClr val="bg2"/>
                </a:solidFill>
              </a:rPr>
              <a:t>existente</a:t>
            </a:r>
            <a:endParaRPr lang="es-ES" sz="1300" dirty="0">
              <a:solidFill>
                <a:schemeClr val="bg2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6875" y="806450"/>
            <a:ext cx="575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permite renovaciones sencillas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06776" y="4105737"/>
            <a:ext cx="5400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300" dirty="0" smtClean="0">
                <a:solidFill>
                  <a:schemeClr val="bg2"/>
                </a:solidFill>
              </a:rPr>
              <a:t>LEU</a:t>
            </a:r>
            <a:endParaRPr lang="es-ES" sz="1300" dirty="0">
              <a:solidFill>
                <a:schemeClr val="bg2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6806" y="5409220"/>
            <a:ext cx="68728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300" dirty="0" smtClean="0">
                <a:solidFill>
                  <a:schemeClr val="bg2"/>
                </a:solidFill>
              </a:rPr>
              <a:t>Baliza</a:t>
            </a:r>
            <a:endParaRPr lang="es-ES" sz="13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3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196850" y="1266825"/>
            <a:ext cx="894715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198438" y="5876925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198438" y="1268413"/>
            <a:ext cx="3941762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323850" y="1341438"/>
            <a:ext cx="70913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/>
              <a:t>Fase de solape: Paso 3</a:t>
            </a:r>
          </a:p>
          <a:p>
            <a:endParaRPr lang="es-ES" sz="18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 sz="1800"/>
              <a:t> Equipar dualmente los trenes para permitir operación mixta</a:t>
            </a:r>
          </a:p>
          <a:p>
            <a:pPr>
              <a:buFontTx/>
              <a:buChar char="•"/>
            </a:pPr>
            <a:r>
              <a:rPr lang="es-ES" sz="1800">
                <a:sym typeface="Wingdings" pitchFamily="2" charset="2"/>
              </a:rPr>
              <a:t> Pruebas de validación con primer tren (nocturnas)</a:t>
            </a:r>
          </a:p>
          <a:p>
            <a:pPr>
              <a:buFontTx/>
              <a:buChar char="•"/>
            </a:pPr>
            <a:r>
              <a:rPr lang="es-ES" sz="1800">
                <a:sym typeface="Wingdings" pitchFamily="2" charset="2"/>
              </a:rPr>
              <a:t> Aprobación de seguridad para operación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833438" y="5876925"/>
            <a:ext cx="1096962" cy="431800"/>
          </a:xfrm>
          <a:prstGeom prst="chevron">
            <a:avLst>
              <a:gd name="adj" fmla="val 43623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Balizas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198438" y="5876925"/>
            <a:ext cx="750887" cy="431800"/>
          </a:xfrm>
          <a:prstGeom prst="homePlate">
            <a:avLst>
              <a:gd name="adj" fmla="val 4481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1814513" y="5876925"/>
            <a:ext cx="1270000" cy="431800"/>
          </a:xfrm>
          <a:prstGeom prst="chevron">
            <a:avLst>
              <a:gd name="adj" fmla="val 4362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Primer tren</a:t>
            </a:r>
          </a:p>
        </p:txBody>
      </p: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4715901" y="2781300"/>
            <a:ext cx="22325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300" dirty="0"/>
              <a:t>Enclavamiento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7972425" y="3929063"/>
            <a:ext cx="12783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dirty="0" smtClean="0"/>
              <a:t>ATS existente</a:t>
            </a:r>
            <a:endParaRPr lang="es-ES" sz="1300" dirty="0"/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7658100" y="2776538"/>
            <a:ext cx="15224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300" dirty="0"/>
              <a:t>ATP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2987675" y="5661025"/>
            <a:ext cx="4787900" cy="973138"/>
            <a:chOff x="-66675" y="3789363"/>
            <a:chExt cx="8562975" cy="2124075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215899" y="3860799"/>
            <a:ext cx="7975600" cy="1954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Visio" r:id="rId73" imgW="5882735" imgH="1270659" progId="">
                    <p:embed/>
                  </p:oleObj>
                </mc:Choice>
                <mc:Fallback>
                  <p:oleObj name="Visio" r:id="rId73" imgW="5882735" imgH="127065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99" y="3860799"/>
                          <a:ext cx="7975600" cy="1954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AutoShape 4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111750" y="4976813"/>
              <a:ext cx="1152525" cy="684212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42" name="AutoShape 4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19700" y="5049838"/>
              <a:ext cx="936625" cy="504825"/>
            </a:xfrm>
            <a:prstGeom prst="cube">
              <a:avLst>
                <a:gd name="adj" fmla="val 25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43" name="Text Box 5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9700" y="5270500"/>
              <a:ext cx="828675" cy="268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Speed Code </a:t>
              </a:r>
              <a:br>
                <a:rPr lang="en-GB" sz="400"/>
              </a:br>
              <a:r>
                <a:rPr lang="en-GB" sz="400"/>
                <a:t>System</a:t>
              </a:r>
            </a:p>
          </p:txBody>
        </p:sp>
        <p:sp>
          <p:nvSpPr>
            <p:cNvPr id="1044" name="Line 7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5940425" y="5013325"/>
              <a:ext cx="5032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45" name="Line 7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5940425" y="501332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46" name="Line 7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516688" y="4941888"/>
              <a:ext cx="0" cy="395287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47" name="Line 7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832475" y="4941888"/>
              <a:ext cx="684213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48" name="Line 7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832475" y="4941888"/>
              <a:ext cx="0" cy="142875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49" name="AutoShape 3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80288" y="4292600"/>
              <a:ext cx="612775" cy="8286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pSp>
          <p:nvGrpSpPr>
            <p:cNvPr id="1050" name="Group 37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378700" y="4221163"/>
              <a:ext cx="614363" cy="928687"/>
              <a:chOff x="4425" y="870"/>
              <a:chExt cx="387" cy="358"/>
            </a:xfrm>
          </p:grpSpPr>
          <p:sp>
            <p:nvSpPr>
              <p:cNvPr id="1131" name="Rectangle 38"/>
              <p:cNvSpPr>
                <a:spLocks noChangeArrowheads="1"/>
              </p:cNvSpPr>
              <p:nvPr/>
            </p:nvSpPr>
            <p:spPr bwMode="auto">
              <a:xfrm>
                <a:off x="4425" y="870"/>
                <a:ext cx="387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  <p:sp>
            <p:nvSpPr>
              <p:cNvPr id="1132" name="Freeform 39"/>
              <p:cNvSpPr>
                <a:spLocks/>
              </p:cNvSpPr>
              <p:nvPr/>
            </p:nvSpPr>
            <p:spPr bwMode="auto">
              <a:xfrm rot="764574">
                <a:off x="4652" y="1017"/>
                <a:ext cx="95" cy="55"/>
              </a:xfrm>
              <a:custGeom>
                <a:avLst/>
                <a:gdLst>
                  <a:gd name="T0" fmla="*/ 0 w 534"/>
                  <a:gd name="T1" fmla="*/ 0 h 309"/>
                  <a:gd name="T2" fmla="*/ 0 w 534"/>
                  <a:gd name="T3" fmla="*/ 0 h 309"/>
                  <a:gd name="T4" fmla="*/ 0 w 534"/>
                  <a:gd name="T5" fmla="*/ 0 h 309"/>
                  <a:gd name="T6" fmla="*/ 0 w 534"/>
                  <a:gd name="T7" fmla="*/ 0 h 309"/>
                  <a:gd name="T8" fmla="*/ 0 w 534"/>
                  <a:gd name="T9" fmla="*/ 0 h 309"/>
                  <a:gd name="T10" fmla="*/ 0 w 534"/>
                  <a:gd name="T11" fmla="*/ 0 h 309"/>
                  <a:gd name="T12" fmla="*/ 0 w 534"/>
                  <a:gd name="T13" fmla="*/ 0 h 309"/>
                  <a:gd name="T14" fmla="*/ 0 w 534"/>
                  <a:gd name="T15" fmla="*/ 0 h 309"/>
                  <a:gd name="T16" fmla="*/ 0 w 534"/>
                  <a:gd name="T17" fmla="*/ 0 h 309"/>
                  <a:gd name="T18" fmla="*/ 0 w 534"/>
                  <a:gd name="T19" fmla="*/ 0 h 309"/>
                  <a:gd name="T20" fmla="*/ 0 w 534"/>
                  <a:gd name="T21" fmla="*/ 0 h 309"/>
                  <a:gd name="T22" fmla="*/ 0 w 534"/>
                  <a:gd name="T23" fmla="*/ 0 h 309"/>
                  <a:gd name="T24" fmla="*/ 0 w 534"/>
                  <a:gd name="T25" fmla="*/ 0 h 309"/>
                  <a:gd name="T26" fmla="*/ 0 w 534"/>
                  <a:gd name="T27" fmla="*/ 0 h 309"/>
                  <a:gd name="T28" fmla="*/ 0 w 534"/>
                  <a:gd name="T29" fmla="*/ 0 h 309"/>
                  <a:gd name="T30" fmla="*/ 0 w 534"/>
                  <a:gd name="T31" fmla="*/ 0 h 309"/>
                  <a:gd name="T32" fmla="*/ 0 w 534"/>
                  <a:gd name="T33" fmla="*/ 0 h 309"/>
                  <a:gd name="T34" fmla="*/ 0 w 534"/>
                  <a:gd name="T35" fmla="*/ 0 h 309"/>
                  <a:gd name="T36" fmla="*/ 0 w 534"/>
                  <a:gd name="T37" fmla="*/ 0 h 309"/>
                  <a:gd name="T38" fmla="*/ 0 w 534"/>
                  <a:gd name="T39" fmla="*/ 0 h 309"/>
                  <a:gd name="T40" fmla="*/ 0 w 534"/>
                  <a:gd name="T41" fmla="*/ 0 h 309"/>
                  <a:gd name="T42" fmla="*/ 0 w 534"/>
                  <a:gd name="T43" fmla="*/ 0 h 309"/>
                  <a:gd name="T44" fmla="*/ 0 w 534"/>
                  <a:gd name="T45" fmla="*/ 0 h 309"/>
                  <a:gd name="T46" fmla="*/ 0 w 534"/>
                  <a:gd name="T47" fmla="*/ 0 h 309"/>
                  <a:gd name="T48" fmla="*/ 0 w 534"/>
                  <a:gd name="T49" fmla="*/ 0 h 309"/>
                  <a:gd name="T50" fmla="*/ 0 w 534"/>
                  <a:gd name="T51" fmla="*/ 0 h 309"/>
                  <a:gd name="T52" fmla="*/ 0 w 534"/>
                  <a:gd name="T53" fmla="*/ 0 h 309"/>
                  <a:gd name="T54" fmla="*/ 0 w 534"/>
                  <a:gd name="T55" fmla="*/ 0 h 309"/>
                  <a:gd name="T56" fmla="*/ 0 w 534"/>
                  <a:gd name="T57" fmla="*/ 0 h 309"/>
                  <a:gd name="T58" fmla="*/ 0 w 534"/>
                  <a:gd name="T59" fmla="*/ 0 h 309"/>
                  <a:gd name="T60" fmla="*/ 0 w 534"/>
                  <a:gd name="T61" fmla="*/ 0 h 309"/>
                  <a:gd name="T62" fmla="*/ 0 w 534"/>
                  <a:gd name="T63" fmla="*/ 0 h 309"/>
                  <a:gd name="T64" fmla="*/ 0 w 534"/>
                  <a:gd name="T65" fmla="*/ 0 h 3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4"/>
                  <a:gd name="T100" fmla="*/ 0 h 309"/>
                  <a:gd name="T101" fmla="*/ 534 w 534"/>
                  <a:gd name="T102" fmla="*/ 309 h 3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4" h="309">
                    <a:moveTo>
                      <a:pt x="64" y="282"/>
                    </a:moveTo>
                    <a:lnTo>
                      <a:pt x="97" y="309"/>
                    </a:lnTo>
                    <a:lnTo>
                      <a:pt x="148" y="276"/>
                    </a:lnTo>
                    <a:lnTo>
                      <a:pt x="173" y="279"/>
                    </a:lnTo>
                    <a:lnTo>
                      <a:pt x="177" y="278"/>
                    </a:lnTo>
                    <a:lnTo>
                      <a:pt x="185" y="274"/>
                    </a:lnTo>
                    <a:lnTo>
                      <a:pt x="200" y="268"/>
                    </a:lnTo>
                    <a:lnTo>
                      <a:pt x="215" y="260"/>
                    </a:lnTo>
                    <a:lnTo>
                      <a:pt x="231" y="249"/>
                    </a:lnTo>
                    <a:lnTo>
                      <a:pt x="245" y="237"/>
                    </a:lnTo>
                    <a:lnTo>
                      <a:pt x="257" y="222"/>
                    </a:lnTo>
                    <a:lnTo>
                      <a:pt x="262" y="207"/>
                    </a:lnTo>
                    <a:lnTo>
                      <a:pt x="262" y="206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2" y="203"/>
                    </a:lnTo>
                    <a:lnTo>
                      <a:pt x="534" y="27"/>
                    </a:lnTo>
                    <a:lnTo>
                      <a:pt x="501" y="0"/>
                    </a:lnTo>
                    <a:lnTo>
                      <a:pt x="227" y="177"/>
                    </a:lnTo>
                    <a:lnTo>
                      <a:pt x="211" y="173"/>
                    </a:lnTo>
                    <a:lnTo>
                      <a:pt x="195" y="170"/>
                    </a:lnTo>
                    <a:lnTo>
                      <a:pt x="178" y="169"/>
                    </a:lnTo>
                    <a:lnTo>
                      <a:pt x="163" y="168"/>
                    </a:lnTo>
                    <a:lnTo>
                      <a:pt x="150" y="167"/>
                    </a:lnTo>
                    <a:lnTo>
                      <a:pt x="138" y="167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68" y="150"/>
                    </a:lnTo>
                    <a:lnTo>
                      <a:pt x="163" y="128"/>
                    </a:lnTo>
                    <a:lnTo>
                      <a:pt x="20" y="146"/>
                    </a:lnTo>
                    <a:lnTo>
                      <a:pt x="0" y="257"/>
                    </a:lnTo>
                    <a:lnTo>
                      <a:pt x="85" y="268"/>
                    </a:lnTo>
                    <a:lnTo>
                      <a:pt x="64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3" name="Freeform 40"/>
              <p:cNvSpPr>
                <a:spLocks/>
              </p:cNvSpPr>
              <p:nvPr/>
            </p:nvSpPr>
            <p:spPr bwMode="auto">
              <a:xfrm>
                <a:off x="4490" y="963"/>
                <a:ext cx="142" cy="202"/>
              </a:xfrm>
              <a:custGeom>
                <a:avLst/>
                <a:gdLst>
                  <a:gd name="T0" fmla="*/ 1 w 266"/>
                  <a:gd name="T1" fmla="*/ 1 h 377"/>
                  <a:gd name="T2" fmla="*/ 1 w 266"/>
                  <a:gd name="T3" fmla="*/ 1 h 377"/>
                  <a:gd name="T4" fmla="*/ 1 w 266"/>
                  <a:gd name="T5" fmla="*/ 1 h 377"/>
                  <a:gd name="T6" fmla="*/ 1 w 266"/>
                  <a:gd name="T7" fmla="*/ 1 h 377"/>
                  <a:gd name="T8" fmla="*/ 1 w 266"/>
                  <a:gd name="T9" fmla="*/ 1 h 377"/>
                  <a:gd name="T10" fmla="*/ 1 w 266"/>
                  <a:gd name="T11" fmla="*/ 1 h 377"/>
                  <a:gd name="T12" fmla="*/ 1 w 266"/>
                  <a:gd name="T13" fmla="*/ 1 h 377"/>
                  <a:gd name="T14" fmla="*/ 1 w 266"/>
                  <a:gd name="T15" fmla="*/ 1 h 377"/>
                  <a:gd name="T16" fmla="*/ 1 w 266"/>
                  <a:gd name="T17" fmla="*/ 1 h 377"/>
                  <a:gd name="T18" fmla="*/ 1 w 266"/>
                  <a:gd name="T19" fmla="*/ 1 h 377"/>
                  <a:gd name="T20" fmla="*/ 1 w 266"/>
                  <a:gd name="T21" fmla="*/ 1 h 377"/>
                  <a:gd name="T22" fmla="*/ 1 w 266"/>
                  <a:gd name="T23" fmla="*/ 1 h 377"/>
                  <a:gd name="T24" fmla="*/ 1 w 266"/>
                  <a:gd name="T25" fmla="*/ 1 h 377"/>
                  <a:gd name="T26" fmla="*/ 1 w 266"/>
                  <a:gd name="T27" fmla="*/ 1 h 377"/>
                  <a:gd name="T28" fmla="*/ 1 w 266"/>
                  <a:gd name="T29" fmla="*/ 1 h 377"/>
                  <a:gd name="T30" fmla="*/ 1 w 266"/>
                  <a:gd name="T31" fmla="*/ 1 h 377"/>
                  <a:gd name="T32" fmla="*/ 1 w 266"/>
                  <a:gd name="T33" fmla="*/ 1 h 377"/>
                  <a:gd name="T34" fmla="*/ 1 w 266"/>
                  <a:gd name="T35" fmla="*/ 1 h 377"/>
                  <a:gd name="T36" fmla="*/ 1 w 266"/>
                  <a:gd name="T37" fmla="*/ 1 h 377"/>
                  <a:gd name="T38" fmla="*/ 1 w 266"/>
                  <a:gd name="T39" fmla="*/ 1 h 377"/>
                  <a:gd name="T40" fmla="*/ 1 w 266"/>
                  <a:gd name="T41" fmla="*/ 1 h 377"/>
                  <a:gd name="T42" fmla="*/ 1 w 266"/>
                  <a:gd name="T43" fmla="*/ 1 h 377"/>
                  <a:gd name="T44" fmla="*/ 1 w 266"/>
                  <a:gd name="T45" fmla="*/ 1 h 377"/>
                  <a:gd name="T46" fmla="*/ 1 w 266"/>
                  <a:gd name="T47" fmla="*/ 1 h 377"/>
                  <a:gd name="T48" fmla="*/ 1 w 266"/>
                  <a:gd name="T49" fmla="*/ 1 h 377"/>
                  <a:gd name="T50" fmla="*/ 1 w 266"/>
                  <a:gd name="T51" fmla="*/ 1 h 377"/>
                  <a:gd name="T52" fmla="*/ 1 w 266"/>
                  <a:gd name="T53" fmla="*/ 1 h 377"/>
                  <a:gd name="T54" fmla="*/ 1 w 266"/>
                  <a:gd name="T55" fmla="*/ 0 h 377"/>
                  <a:gd name="T56" fmla="*/ 1 w 266"/>
                  <a:gd name="T57" fmla="*/ 1 h 377"/>
                  <a:gd name="T58" fmla="*/ 1 w 266"/>
                  <a:gd name="T59" fmla="*/ 1 h 377"/>
                  <a:gd name="T60" fmla="*/ 1 w 266"/>
                  <a:gd name="T61" fmla="*/ 1 h 377"/>
                  <a:gd name="T62" fmla="*/ 0 w 266"/>
                  <a:gd name="T63" fmla="*/ 1 h 377"/>
                  <a:gd name="T64" fmla="*/ 0 w 266"/>
                  <a:gd name="T65" fmla="*/ 1 h 377"/>
                  <a:gd name="T66" fmla="*/ 0 w 266"/>
                  <a:gd name="T67" fmla="*/ 1 h 377"/>
                  <a:gd name="T68" fmla="*/ 1 w 266"/>
                  <a:gd name="T69" fmla="*/ 1 h 377"/>
                  <a:gd name="T70" fmla="*/ 1 w 266"/>
                  <a:gd name="T71" fmla="*/ 1 h 377"/>
                  <a:gd name="T72" fmla="*/ 1 w 266"/>
                  <a:gd name="T73" fmla="*/ 1 h 377"/>
                  <a:gd name="T74" fmla="*/ 1 w 266"/>
                  <a:gd name="T75" fmla="*/ 1 h 377"/>
                  <a:gd name="T76" fmla="*/ 1 w 266"/>
                  <a:gd name="T77" fmla="*/ 1 h 377"/>
                  <a:gd name="T78" fmla="*/ 1 w 266"/>
                  <a:gd name="T79" fmla="*/ 1 h 377"/>
                  <a:gd name="T80" fmla="*/ 1 w 266"/>
                  <a:gd name="T81" fmla="*/ 1 h 377"/>
                  <a:gd name="T82" fmla="*/ 1 w 266"/>
                  <a:gd name="T83" fmla="*/ 1 h 377"/>
                  <a:gd name="T84" fmla="*/ 1 w 266"/>
                  <a:gd name="T85" fmla="*/ 1 h 377"/>
                  <a:gd name="T86" fmla="*/ 1 w 266"/>
                  <a:gd name="T87" fmla="*/ 1 h 377"/>
                  <a:gd name="T88" fmla="*/ 1 w 266"/>
                  <a:gd name="T89" fmla="*/ 1 h 377"/>
                  <a:gd name="T90" fmla="*/ 1 w 266"/>
                  <a:gd name="T91" fmla="*/ 1 h 377"/>
                  <a:gd name="T92" fmla="*/ 1 w 266"/>
                  <a:gd name="T93" fmla="*/ 1 h 377"/>
                  <a:gd name="T94" fmla="*/ 1 w 266"/>
                  <a:gd name="T95" fmla="*/ 1 h 377"/>
                  <a:gd name="T96" fmla="*/ 1 w 266"/>
                  <a:gd name="T97" fmla="*/ 1 h 377"/>
                  <a:gd name="T98" fmla="*/ 1 w 266"/>
                  <a:gd name="T99" fmla="*/ 1 h 377"/>
                  <a:gd name="T100" fmla="*/ 1 w 266"/>
                  <a:gd name="T101" fmla="*/ 1 h 377"/>
                  <a:gd name="T102" fmla="*/ 1 w 266"/>
                  <a:gd name="T103" fmla="*/ 1 h 377"/>
                  <a:gd name="T104" fmla="*/ 1 w 266"/>
                  <a:gd name="T105" fmla="*/ 1 h 377"/>
                  <a:gd name="T106" fmla="*/ 1 w 266"/>
                  <a:gd name="T107" fmla="*/ 1 h 377"/>
                  <a:gd name="T108" fmla="*/ 1 w 266"/>
                  <a:gd name="T109" fmla="*/ 1 h 377"/>
                  <a:gd name="T110" fmla="*/ 1 w 266"/>
                  <a:gd name="T111" fmla="*/ 1 h 377"/>
                  <a:gd name="T112" fmla="*/ 1 w 266"/>
                  <a:gd name="T113" fmla="*/ 1 h 3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377"/>
                  <a:gd name="T173" fmla="*/ 266 w 266"/>
                  <a:gd name="T174" fmla="*/ 377 h 3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377">
                    <a:moveTo>
                      <a:pt x="231" y="262"/>
                    </a:moveTo>
                    <a:lnTo>
                      <a:pt x="197" y="256"/>
                    </a:lnTo>
                    <a:lnTo>
                      <a:pt x="135" y="249"/>
                    </a:lnTo>
                    <a:lnTo>
                      <a:pt x="97" y="247"/>
                    </a:lnTo>
                    <a:lnTo>
                      <a:pt x="78" y="245"/>
                    </a:lnTo>
                    <a:lnTo>
                      <a:pt x="78" y="239"/>
                    </a:lnTo>
                    <a:lnTo>
                      <a:pt x="75" y="230"/>
                    </a:lnTo>
                    <a:lnTo>
                      <a:pt x="73" y="218"/>
                    </a:lnTo>
                    <a:lnTo>
                      <a:pt x="71" y="204"/>
                    </a:lnTo>
                    <a:lnTo>
                      <a:pt x="68" y="188"/>
                    </a:lnTo>
                    <a:lnTo>
                      <a:pt x="64" y="171"/>
                    </a:lnTo>
                    <a:lnTo>
                      <a:pt x="61" y="152"/>
                    </a:lnTo>
                    <a:lnTo>
                      <a:pt x="58" y="133"/>
                    </a:lnTo>
                    <a:lnTo>
                      <a:pt x="54" y="114"/>
                    </a:lnTo>
                    <a:lnTo>
                      <a:pt x="51" y="95"/>
                    </a:lnTo>
                    <a:lnTo>
                      <a:pt x="50" y="78"/>
                    </a:lnTo>
                    <a:lnTo>
                      <a:pt x="48" y="62"/>
                    </a:lnTo>
                    <a:lnTo>
                      <a:pt x="47" y="48"/>
                    </a:lnTo>
                    <a:lnTo>
                      <a:pt x="47" y="36"/>
                    </a:lnTo>
                    <a:lnTo>
                      <a:pt x="49" y="28"/>
                    </a:lnTo>
                    <a:lnTo>
                      <a:pt x="48" y="22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38" y="9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2" y="5"/>
                    </a:lnTo>
                    <a:lnTo>
                      <a:pt x="14" y="15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1" y="76"/>
                    </a:lnTo>
                    <a:lnTo>
                      <a:pt x="3" y="94"/>
                    </a:lnTo>
                    <a:lnTo>
                      <a:pt x="4" y="112"/>
                    </a:lnTo>
                    <a:lnTo>
                      <a:pt x="6" y="133"/>
                    </a:lnTo>
                    <a:lnTo>
                      <a:pt x="9" y="155"/>
                    </a:lnTo>
                    <a:lnTo>
                      <a:pt x="12" y="177"/>
                    </a:lnTo>
                    <a:lnTo>
                      <a:pt x="14" y="199"/>
                    </a:lnTo>
                    <a:lnTo>
                      <a:pt x="17" y="221"/>
                    </a:lnTo>
                    <a:lnTo>
                      <a:pt x="20" y="241"/>
                    </a:lnTo>
                    <a:lnTo>
                      <a:pt x="21" y="258"/>
                    </a:lnTo>
                    <a:lnTo>
                      <a:pt x="23" y="273"/>
                    </a:lnTo>
                    <a:lnTo>
                      <a:pt x="25" y="284"/>
                    </a:lnTo>
                    <a:lnTo>
                      <a:pt x="31" y="329"/>
                    </a:lnTo>
                    <a:lnTo>
                      <a:pt x="60" y="331"/>
                    </a:lnTo>
                    <a:lnTo>
                      <a:pt x="60" y="377"/>
                    </a:lnTo>
                    <a:lnTo>
                      <a:pt x="174" y="377"/>
                    </a:lnTo>
                    <a:lnTo>
                      <a:pt x="172" y="335"/>
                    </a:lnTo>
                    <a:lnTo>
                      <a:pt x="266" y="336"/>
                    </a:lnTo>
                    <a:lnTo>
                      <a:pt x="263" y="313"/>
                    </a:lnTo>
                    <a:lnTo>
                      <a:pt x="263" y="309"/>
                    </a:lnTo>
                    <a:lnTo>
                      <a:pt x="260" y="291"/>
                    </a:lnTo>
                    <a:lnTo>
                      <a:pt x="257" y="276"/>
                    </a:lnTo>
                    <a:lnTo>
                      <a:pt x="249" y="26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4" name="Freeform 41"/>
              <p:cNvSpPr>
                <a:spLocks/>
              </p:cNvSpPr>
              <p:nvPr/>
            </p:nvSpPr>
            <p:spPr bwMode="auto">
              <a:xfrm>
                <a:off x="4522" y="930"/>
                <a:ext cx="188" cy="227"/>
              </a:xfrm>
              <a:custGeom>
                <a:avLst/>
                <a:gdLst>
                  <a:gd name="T0" fmla="*/ 1 w 352"/>
                  <a:gd name="T1" fmla="*/ 1 h 425"/>
                  <a:gd name="T2" fmla="*/ 1 w 352"/>
                  <a:gd name="T3" fmla="*/ 1 h 425"/>
                  <a:gd name="T4" fmla="*/ 1 w 352"/>
                  <a:gd name="T5" fmla="*/ 1 h 425"/>
                  <a:gd name="T6" fmla="*/ 1 w 352"/>
                  <a:gd name="T7" fmla="*/ 1 h 425"/>
                  <a:gd name="T8" fmla="*/ 1 w 352"/>
                  <a:gd name="T9" fmla="*/ 1 h 425"/>
                  <a:gd name="T10" fmla="*/ 1 w 352"/>
                  <a:gd name="T11" fmla="*/ 1 h 425"/>
                  <a:gd name="T12" fmla="*/ 1 w 352"/>
                  <a:gd name="T13" fmla="*/ 1 h 425"/>
                  <a:gd name="T14" fmla="*/ 1 w 352"/>
                  <a:gd name="T15" fmla="*/ 1 h 425"/>
                  <a:gd name="T16" fmla="*/ 1 w 352"/>
                  <a:gd name="T17" fmla="*/ 1 h 425"/>
                  <a:gd name="T18" fmla="*/ 1 w 352"/>
                  <a:gd name="T19" fmla="*/ 1 h 425"/>
                  <a:gd name="T20" fmla="*/ 1 w 352"/>
                  <a:gd name="T21" fmla="*/ 1 h 425"/>
                  <a:gd name="T22" fmla="*/ 1 w 352"/>
                  <a:gd name="T23" fmla="*/ 1 h 425"/>
                  <a:gd name="T24" fmla="*/ 1 w 352"/>
                  <a:gd name="T25" fmla="*/ 1 h 425"/>
                  <a:gd name="T26" fmla="*/ 1 w 352"/>
                  <a:gd name="T27" fmla="*/ 1 h 425"/>
                  <a:gd name="T28" fmla="*/ 1 w 352"/>
                  <a:gd name="T29" fmla="*/ 1 h 425"/>
                  <a:gd name="T30" fmla="*/ 1 w 352"/>
                  <a:gd name="T31" fmla="*/ 1 h 425"/>
                  <a:gd name="T32" fmla="*/ 1 w 352"/>
                  <a:gd name="T33" fmla="*/ 1 h 425"/>
                  <a:gd name="T34" fmla="*/ 1 w 352"/>
                  <a:gd name="T35" fmla="*/ 1 h 425"/>
                  <a:gd name="T36" fmla="*/ 1 w 352"/>
                  <a:gd name="T37" fmla="*/ 1 h 425"/>
                  <a:gd name="T38" fmla="*/ 1 w 352"/>
                  <a:gd name="T39" fmla="*/ 1 h 425"/>
                  <a:gd name="T40" fmla="*/ 1 w 352"/>
                  <a:gd name="T41" fmla="*/ 1 h 425"/>
                  <a:gd name="T42" fmla="*/ 1 w 352"/>
                  <a:gd name="T43" fmla="*/ 1 h 425"/>
                  <a:gd name="T44" fmla="*/ 1 w 352"/>
                  <a:gd name="T45" fmla="*/ 1 h 425"/>
                  <a:gd name="T46" fmla="*/ 1 w 352"/>
                  <a:gd name="T47" fmla="*/ 1 h 425"/>
                  <a:gd name="T48" fmla="*/ 1 w 352"/>
                  <a:gd name="T49" fmla="*/ 1 h 425"/>
                  <a:gd name="T50" fmla="*/ 1 w 352"/>
                  <a:gd name="T51" fmla="*/ 1 h 425"/>
                  <a:gd name="T52" fmla="*/ 1 w 352"/>
                  <a:gd name="T53" fmla="*/ 1 h 425"/>
                  <a:gd name="T54" fmla="*/ 1 w 352"/>
                  <a:gd name="T55" fmla="*/ 1 h 425"/>
                  <a:gd name="T56" fmla="*/ 1 w 352"/>
                  <a:gd name="T57" fmla="*/ 1 h 425"/>
                  <a:gd name="T58" fmla="*/ 1 w 352"/>
                  <a:gd name="T59" fmla="*/ 1 h 425"/>
                  <a:gd name="T60" fmla="*/ 1 w 352"/>
                  <a:gd name="T61" fmla="*/ 1 h 425"/>
                  <a:gd name="T62" fmla="*/ 1 w 352"/>
                  <a:gd name="T63" fmla="*/ 1 h 425"/>
                  <a:gd name="T64" fmla="*/ 1 w 352"/>
                  <a:gd name="T65" fmla="*/ 1 h 425"/>
                  <a:gd name="T66" fmla="*/ 1 w 352"/>
                  <a:gd name="T67" fmla="*/ 1 h 425"/>
                  <a:gd name="T68" fmla="*/ 1 w 352"/>
                  <a:gd name="T69" fmla="*/ 1 h 425"/>
                  <a:gd name="T70" fmla="*/ 1 w 352"/>
                  <a:gd name="T71" fmla="*/ 1 h 425"/>
                  <a:gd name="T72" fmla="*/ 1 w 352"/>
                  <a:gd name="T73" fmla="*/ 1 h 425"/>
                  <a:gd name="T74" fmla="*/ 1 w 352"/>
                  <a:gd name="T75" fmla="*/ 1 h 425"/>
                  <a:gd name="T76" fmla="*/ 1 w 352"/>
                  <a:gd name="T77" fmla="*/ 1 h 425"/>
                  <a:gd name="T78" fmla="*/ 1 w 352"/>
                  <a:gd name="T79" fmla="*/ 1 h 425"/>
                  <a:gd name="T80" fmla="*/ 1 w 352"/>
                  <a:gd name="T81" fmla="*/ 1 h 425"/>
                  <a:gd name="T82" fmla="*/ 1 w 352"/>
                  <a:gd name="T83" fmla="*/ 1 h 425"/>
                  <a:gd name="T84" fmla="*/ 1 w 352"/>
                  <a:gd name="T85" fmla="*/ 1 h 425"/>
                  <a:gd name="T86" fmla="*/ 1 w 352"/>
                  <a:gd name="T87" fmla="*/ 1 h 425"/>
                  <a:gd name="T88" fmla="*/ 1 w 352"/>
                  <a:gd name="T89" fmla="*/ 1 h 425"/>
                  <a:gd name="T90" fmla="*/ 1 w 352"/>
                  <a:gd name="T91" fmla="*/ 1 h 425"/>
                  <a:gd name="T92" fmla="*/ 1 w 352"/>
                  <a:gd name="T93" fmla="*/ 1 h 425"/>
                  <a:gd name="T94" fmla="*/ 1 w 352"/>
                  <a:gd name="T95" fmla="*/ 1 h 425"/>
                  <a:gd name="T96" fmla="*/ 1 w 352"/>
                  <a:gd name="T97" fmla="*/ 1 h 425"/>
                  <a:gd name="T98" fmla="*/ 1 w 352"/>
                  <a:gd name="T99" fmla="*/ 1 h 425"/>
                  <a:gd name="T100" fmla="*/ 1 w 352"/>
                  <a:gd name="T101" fmla="*/ 1 h 425"/>
                  <a:gd name="T102" fmla="*/ 0 w 352"/>
                  <a:gd name="T103" fmla="*/ 1 h 425"/>
                  <a:gd name="T104" fmla="*/ 1 w 352"/>
                  <a:gd name="T105" fmla="*/ 1 h 425"/>
                  <a:gd name="T106" fmla="*/ 1 w 352"/>
                  <a:gd name="T107" fmla="*/ 1 h 425"/>
                  <a:gd name="T108" fmla="*/ 1 w 352"/>
                  <a:gd name="T109" fmla="*/ 1 h 425"/>
                  <a:gd name="T110" fmla="*/ 1 w 352"/>
                  <a:gd name="T111" fmla="*/ 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2"/>
                  <a:gd name="T169" fmla="*/ 0 h 425"/>
                  <a:gd name="T170" fmla="*/ 352 w 352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2" h="425">
                    <a:moveTo>
                      <a:pt x="328" y="405"/>
                    </a:moveTo>
                    <a:lnTo>
                      <a:pt x="299" y="393"/>
                    </a:lnTo>
                    <a:lnTo>
                      <a:pt x="298" y="389"/>
                    </a:lnTo>
                    <a:lnTo>
                      <a:pt x="298" y="383"/>
                    </a:lnTo>
                    <a:lnTo>
                      <a:pt x="297" y="378"/>
                    </a:lnTo>
                    <a:lnTo>
                      <a:pt x="295" y="372"/>
                    </a:lnTo>
                    <a:lnTo>
                      <a:pt x="294" y="365"/>
                    </a:lnTo>
                    <a:lnTo>
                      <a:pt x="293" y="359"/>
                    </a:lnTo>
                    <a:lnTo>
                      <a:pt x="291" y="351"/>
                    </a:lnTo>
                    <a:lnTo>
                      <a:pt x="289" y="344"/>
                    </a:lnTo>
                    <a:lnTo>
                      <a:pt x="272" y="335"/>
                    </a:lnTo>
                    <a:lnTo>
                      <a:pt x="274" y="343"/>
                    </a:lnTo>
                    <a:lnTo>
                      <a:pt x="276" y="351"/>
                    </a:lnTo>
                    <a:lnTo>
                      <a:pt x="277" y="358"/>
                    </a:lnTo>
                    <a:lnTo>
                      <a:pt x="279" y="366"/>
                    </a:lnTo>
                    <a:lnTo>
                      <a:pt x="281" y="374"/>
                    </a:lnTo>
                    <a:lnTo>
                      <a:pt x="282" y="381"/>
                    </a:lnTo>
                    <a:lnTo>
                      <a:pt x="283" y="388"/>
                    </a:lnTo>
                    <a:lnTo>
                      <a:pt x="284" y="396"/>
                    </a:lnTo>
                    <a:lnTo>
                      <a:pt x="285" y="399"/>
                    </a:lnTo>
                    <a:lnTo>
                      <a:pt x="290" y="402"/>
                    </a:lnTo>
                    <a:lnTo>
                      <a:pt x="300" y="406"/>
                    </a:lnTo>
                    <a:lnTo>
                      <a:pt x="233" y="411"/>
                    </a:lnTo>
                    <a:lnTo>
                      <a:pt x="212" y="306"/>
                    </a:lnTo>
                    <a:lnTo>
                      <a:pt x="213" y="314"/>
                    </a:lnTo>
                    <a:lnTo>
                      <a:pt x="207" y="308"/>
                    </a:lnTo>
                    <a:lnTo>
                      <a:pt x="42" y="288"/>
                    </a:lnTo>
                    <a:lnTo>
                      <a:pt x="36" y="275"/>
                    </a:lnTo>
                    <a:lnTo>
                      <a:pt x="32" y="253"/>
                    </a:lnTo>
                    <a:lnTo>
                      <a:pt x="30" y="247"/>
                    </a:lnTo>
                    <a:lnTo>
                      <a:pt x="29" y="241"/>
                    </a:lnTo>
                    <a:lnTo>
                      <a:pt x="147" y="250"/>
                    </a:lnTo>
                    <a:lnTo>
                      <a:pt x="153" y="252"/>
                    </a:lnTo>
                    <a:lnTo>
                      <a:pt x="161" y="253"/>
                    </a:lnTo>
                    <a:lnTo>
                      <a:pt x="168" y="255"/>
                    </a:lnTo>
                    <a:lnTo>
                      <a:pt x="176" y="256"/>
                    </a:lnTo>
                    <a:lnTo>
                      <a:pt x="184" y="258"/>
                    </a:lnTo>
                    <a:lnTo>
                      <a:pt x="192" y="260"/>
                    </a:lnTo>
                    <a:lnTo>
                      <a:pt x="200" y="262"/>
                    </a:lnTo>
                    <a:lnTo>
                      <a:pt x="208" y="264"/>
                    </a:lnTo>
                    <a:lnTo>
                      <a:pt x="216" y="266"/>
                    </a:lnTo>
                    <a:lnTo>
                      <a:pt x="223" y="268"/>
                    </a:lnTo>
                    <a:lnTo>
                      <a:pt x="229" y="270"/>
                    </a:lnTo>
                    <a:lnTo>
                      <a:pt x="236" y="273"/>
                    </a:lnTo>
                    <a:lnTo>
                      <a:pt x="241" y="274"/>
                    </a:lnTo>
                    <a:lnTo>
                      <a:pt x="245" y="277"/>
                    </a:lnTo>
                    <a:lnTo>
                      <a:pt x="250" y="279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7" y="289"/>
                    </a:lnTo>
                    <a:lnTo>
                      <a:pt x="259" y="294"/>
                    </a:lnTo>
                    <a:lnTo>
                      <a:pt x="262" y="301"/>
                    </a:lnTo>
                    <a:lnTo>
                      <a:pt x="264" y="309"/>
                    </a:lnTo>
                    <a:lnTo>
                      <a:pt x="267" y="317"/>
                    </a:lnTo>
                    <a:lnTo>
                      <a:pt x="270" y="326"/>
                    </a:lnTo>
                    <a:lnTo>
                      <a:pt x="272" y="335"/>
                    </a:lnTo>
                    <a:lnTo>
                      <a:pt x="289" y="344"/>
                    </a:lnTo>
                    <a:lnTo>
                      <a:pt x="287" y="333"/>
                    </a:lnTo>
                    <a:lnTo>
                      <a:pt x="284" y="323"/>
                    </a:lnTo>
                    <a:lnTo>
                      <a:pt x="281" y="312"/>
                    </a:lnTo>
                    <a:lnTo>
                      <a:pt x="278" y="302"/>
                    </a:lnTo>
                    <a:lnTo>
                      <a:pt x="274" y="293"/>
                    </a:lnTo>
                    <a:lnTo>
                      <a:pt x="271" y="285"/>
                    </a:lnTo>
                    <a:lnTo>
                      <a:pt x="266" y="279"/>
                    </a:lnTo>
                    <a:lnTo>
                      <a:pt x="263" y="274"/>
                    </a:lnTo>
                    <a:lnTo>
                      <a:pt x="259" y="271"/>
                    </a:lnTo>
                    <a:lnTo>
                      <a:pt x="255" y="269"/>
                    </a:lnTo>
                    <a:lnTo>
                      <a:pt x="250" y="267"/>
                    </a:lnTo>
                    <a:lnTo>
                      <a:pt x="244" y="264"/>
                    </a:lnTo>
                    <a:lnTo>
                      <a:pt x="239" y="261"/>
                    </a:lnTo>
                    <a:lnTo>
                      <a:pt x="232" y="259"/>
                    </a:lnTo>
                    <a:lnTo>
                      <a:pt x="226" y="256"/>
                    </a:lnTo>
                    <a:lnTo>
                      <a:pt x="219" y="254"/>
                    </a:lnTo>
                    <a:lnTo>
                      <a:pt x="212" y="253"/>
                    </a:lnTo>
                    <a:lnTo>
                      <a:pt x="204" y="251"/>
                    </a:lnTo>
                    <a:lnTo>
                      <a:pt x="197" y="249"/>
                    </a:lnTo>
                    <a:lnTo>
                      <a:pt x="190" y="247"/>
                    </a:lnTo>
                    <a:lnTo>
                      <a:pt x="184" y="245"/>
                    </a:lnTo>
                    <a:lnTo>
                      <a:pt x="176" y="244"/>
                    </a:lnTo>
                    <a:lnTo>
                      <a:pt x="170" y="242"/>
                    </a:lnTo>
                    <a:lnTo>
                      <a:pt x="163" y="241"/>
                    </a:lnTo>
                    <a:lnTo>
                      <a:pt x="153" y="197"/>
                    </a:lnTo>
                    <a:lnTo>
                      <a:pt x="216" y="228"/>
                    </a:lnTo>
                    <a:lnTo>
                      <a:pt x="223" y="232"/>
                    </a:lnTo>
                    <a:lnTo>
                      <a:pt x="226" y="228"/>
                    </a:lnTo>
                    <a:lnTo>
                      <a:pt x="247" y="193"/>
                    </a:lnTo>
                    <a:lnTo>
                      <a:pt x="252" y="186"/>
                    </a:lnTo>
                    <a:lnTo>
                      <a:pt x="240" y="184"/>
                    </a:lnTo>
                    <a:lnTo>
                      <a:pt x="239" y="183"/>
                    </a:lnTo>
                    <a:lnTo>
                      <a:pt x="237" y="182"/>
                    </a:lnTo>
                    <a:lnTo>
                      <a:pt x="233" y="180"/>
                    </a:lnTo>
                    <a:lnTo>
                      <a:pt x="229" y="178"/>
                    </a:lnTo>
                    <a:lnTo>
                      <a:pt x="223" y="176"/>
                    </a:lnTo>
                    <a:lnTo>
                      <a:pt x="217" y="173"/>
                    </a:lnTo>
                    <a:lnTo>
                      <a:pt x="208" y="167"/>
                    </a:lnTo>
                    <a:lnTo>
                      <a:pt x="205" y="166"/>
                    </a:lnTo>
                    <a:lnTo>
                      <a:pt x="203" y="165"/>
                    </a:lnTo>
                    <a:lnTo>
                      <a:pt x="200" y="162"/>
                    </a:lnTo>
                    <a:lnTo>
                      <a:pt x="196" y="160"/>
                    </a:lnTo>
                    <a:lnTo>
                      <a:pt x="194" y="158"/>
                    </a:lnTo>
                    <a:lnTo>
                      <a:pt x="190" y="155"/>
                    </a:lnTo>
                    <a:lnTo>
                      <a:pt x="187" y="154"/>
                    </a:lnTo>
                    <a:lnTo>
                      <a:pt x="183" y="151"/>
                    </a:lnTo>
                    <a:lnTo>
                      <a:pt x="178" y="162"/>
                    </a:lnTo>
                    <a:lnTo>
                      <a:pt x="181" y="164"/>
                    </a:lnTo>
                    <a:lnTo>
                      <a:pt x="185" y="166"/>
                    </a:lnTo>
                    <a:lnTo>
                      <a:pt x="188" y="169"/>
                    </a:lnTo>
                    <a:lnTo>
                      <a:pt x="190" y="171"/>
                    </a:lnTo>
                    <a:lnTo>
                      <a:pt x="194" y="173"/>
                    </a:lnTo>
                    <a:lnTo>
                      <a:pt x="196" y="175"/>
                    </a:lnTo>
                    <a:lnTo>
                      <a:pt x="199" y="176"/>
                    </a:lnTo>
                    <a:lnTo>
                      <a:pt x="201" y="177"/>
                    </a:lnTo>
                    <a:lnTo>
                      <a:pt x="206" y="181"/>
                    </a:lnTo>
                    <a:lnTo>
                      <a:pt x="210" y="183"/>
                    </a:lnTo>
                    <a:lnTo>
                      <a:pt x="214" y="185"/>
                    </a:lnTo>
                    <a:lnTo>
                      <a:pt x="218" y="186"/>
                    </a:lnTo>
                    <a:lnTo>
                      <a:pt x="222" y="188"/>
                    </a:lnTo>
                    <a:lnTo>
                      <a:pt x="224" y="189"/>
                    </a:lnTo>
                    <a:lnTo>
                      <a:pt x="226" y="190"/>
                    </a:lnTo>
                    <a:lnTo>
                      <a:pt x="229" y="191"/>
                    </a:lnTo>
                    <a:lnTo>
                      <a:pt x="215" y="215"/>
                    </a:lnTo>
                    <a:lnTo>
                      <a:pt x="81" y="147"/>
                    </a:lnTo>
                    <a:lnTo>
                      <a:pt x="76" y="158"/>
                    </a:lnTo>
                    <a:lnTo>
                      <a:pt x="135" y="188"/>
                    </a:lnTo>
                    <a:lnTo>
                      <a:pt x="147" y="238"/>
                    </a:lnTo>
                    <a:lnTo>
                      <a:pt x="145" y="237"/>
                    </a:lnTo>
                    <a:lnTo>
                      <a:pt x="145" y="238"/>
                    </a:lnTo>
                    <a:lnTo>
                      <a:pt x="144" y="238"/>
                    </a:lnTo>
                    <a:lnTo>
                      <a:pt x="27" y="229"/>
                    </a:lnTo>
                    <a:lnTo>
                      <a:pt x="24" y="215"/>
                    </a:lnTo>
                    <a:lnTo>
                      <a:pt x="22" y="201"/>
                    </a:lnTo>
                    <a:lnTo>
                      <a:pt x="20" y="188"/>
                    </a:lnTo>
                    <a:lnTo>
                      <a:pt x="17" y="173"/>
                    </a:lnTo>
                    <a:lnTo>
                      <a:pt x="16" y="160"/>
                    </a:lnTo>
                    <a:lnTo>
                      <a:pt x="15" y="147"/>
                    </a:lnTo>
                    <a:lnTo>
                      <a:pt x="16" y="136"/>
                    </a:lnTo>
                    <a:lnTo>
                      <a:pt x="17" y="127"/>
                    </a:lnTo>
                    <a:lnTo>
                      <a:pt x="21" y="117"/>
                    </a:lnTo>
                    <a:lnTo>
                      <a:pt x="26" y="106"/>
                    </a:lnTo>
                    <a:lnTo>
                      <a:pt x="34" y="97"/>
                    </a:lnTo>
                    <a:lnTo>
                      <a:pt x="42" y="88"/>
                    </a:lnTo>
                    <a:lnTo>
                      <a:pt x="50" y="81"/>
                    </a:lnTo>
                    <a:lnTo>
                      <a:pt x="59" y="75"/>
                    </a:lnTo>
                    <a:lnTo>
                      <a:pt x="64" y="70"/>
                    </a:lnTo>
                    <a:lnTo>
                      <a:pt x="69" y="67"/>
                    </a:lnTo>
                    <a:lnTo>
                      <a:pt x="70" y="68"/>
                    </a:lnTo>
                    <a:lnTo>
                      <a:pt x="71" y="69"/>
                    </a:lnTo>
                    <a:lnTo>
                      <a:pt x="72" y="71"/>
                    </a:lnTo>
                    <a:lnTo>
                      <a:pt x="74" y="73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84"/>
                    </a:lnTo>
                    <a:lnTo>
                      <a:pt x="73" y="85"/>
                    </a:lnTo>
                    <a:lnTo>
                      <a:pt x="77" y="87"/>
                    </a:lnTo>
                    <a:lnTo>
                      <a:pt x="83" y="88"/>
                    </a:lnTo>
                    <a:lnTo>
                      <a:pt x="88" y="91"/>
                    </a:lnTo>
                    <a:lnTo>
                      <a:pt x="95" y="94"/>
                    </a:lnTo>
                    <a:lnTo>
                      <a:pt x="100" y="97"/>
                    </a:lnTo>
                    <a:lnTo>
                      <a:pt x="104" y="99"/>
                    </a:lnTo>
                    <a:lnTo>
                      <a:pt x="108" y="103"/>
                    </a:lnTo>
                    <a:lnTo>
                      <a:pt x="110" y="106"/>
                    </a:lnTo>
                    <a:lnTo>
                      <a:pt x="113" y="108"/>
                    </a:lnTo>
                    <a:lnTo>
                      <a:pt x="116" y="110"/>
                    </a:lnTo>
                    <a:lnTo>
                      <a:pt x="120" y="113"/>
                    </a:lnTo>
                    <a:lnTo>
                      <a:pt x="123" y="117"/>
                    </a:lnTo>
                    <a:lnTo>
                      <a:pt x="128" y="120"/>
                    </a:lnTo>
                    <a:lnTo>
                      <a:pt x="132" y="125"/>
                    </a:lnTo>
                    <a:lnTo>
                      <a:pt x="136" y="129"/>
                    </a:lnTo>
                    <a:lnTo>
                      <a:pt x="142" y="133"/>
                    </a:lnTo>
                    <a:lnTo>
                      <a:pt x="146" y="137"/>
                    </a:lnTo>
                    <a:lnTo>
                      <a:pt x="152" y="142"/>
                    </a:lnTo>
                    <a:lnTo>
                      <a:pt x="158" y="146"/>
                    </a:lnTo>
                    <a:lnTo>
                      <a:pt x="162" y="150"/>
                    </a:lnTo>
                    <a:lnTo>
                      <a:pt x="167" y="154"/>
                    </a:lnTo>
                    <a:lnTo>
                      <a:pt x="173" y="158"/>
                    </a:lnTo>
                    <a:lnTo>
                      <a:pt x="178" y="162"/>
                    </a:lnTo>
                    <a:lnTo>
                      <a:pt x="183" y="151"/>
                    </a:lnTo>
                    <a:lnTo>
                      <a:pt x="179" y="147"/>
                    </a:lnTo>
                    <a:lnTo>
                      <a:pt x="174" y="144"/>
                    </a:lnTo>
                    <a:lnTo>
                      <a:pt x="169" y="140"/>
                    </a:lnTo>
                    <a:lnTo>
                      <a:pt x="165" y="136"/>
                    </a:lnTo>
                    <a:lnTo>
                      <a:pt x="160" y="132"/>
                    </a:lnTo>
                    <a:lnTo>
                      <a:pt x="155" y="128"/>
                    </a:lnTo>
                    <a:lnTo>
                      <a:pt x="150" y="124"/>
                    </a:lnTo>
                    <a:lnTo>
                      <a:pt x="145" y="120"/>
                    </a:lnTo>
                    <a:lnTo>
                      <a:pt x="141" y="117"/>
                    </a:lnTo>
                    <a:lnTo>
                      <a:pt x="138" y="113"/>
                    </a:lnTo>
                    <a:lnTo>
                      <a:pt x="134" y="110"/>
                    </a:lnTo>
                    <a:lnTo>
                      <a:pt x="130" y="106"/>
                    </a:lnTo>
                    <a:lnTo>
                      <a:pt x="127" y="103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20" y="97"/>
                    </a:lnTo>
                    <a:lnTo>
                      <a:pt x="118" y="96"/>
                    </a:lnTo>
                    <a:lnTo>
                      <a:pt x="118" y="95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21" y="93"/>
                    </a:lnTo>
                    <a:lnTo>
                      <a:pt x="126" y="92"/>
                    </a:lnTo>
                    <a:lnTo>
                      <a:pt x="132" y="92"/>
                    </a:lnTo>
                    <a:lnTo>
                      <a:pt x="139" y="90"/>
                    </a:lnTo>
                    <a:lnTo>
                      <a:pt x="144" y="88"/>
                    </a:lnTo>
                    <a:lnTo>
                      <a:pt x="148" y="86"/>
                    </a:lnTo>
                    <a:lnTo>
                      <a:pt x="153" y="83"/>
                    </a:lnTo>
                    <a:lnTo>
                      <a:pt x="156" y="79"/>
                    </a:lnTo>
                    <a:lnTo>
                      <a:pt x="178" y="81"/>
                    </a:lnTo>
                    <a:lnTo>
                      <a:pt x="163" y="57"/>
                    </a:lnTo>
                    <a:lnTo>
                      <a:pt x="163" y="55"/>
                    </a:lnTo>
                    <a:lnTo>
                      <a:pt x="162" y="53"/>
                    </a:lnTo>
                    <a:lnTo>
                      <a:pt x="161" y="49"/>
                    </a:lnTo>
                    <a:lnTo>
                      <a:pt x="160" y="46"/>
                    </a:lnTo>
                    <a:lnTo>
                      <a:pt x="190" y="51"/>
                    </a:lnTo>
                    <a:lnTo>
                      <a:pt x="164" y="32"/>
                    </a:lnTo>
                    <a:lnTo>
                      <a:pt x="166" y="28"/>
                    </a:lnTo>
                    <a:lnTo>
                      <a:pt x="178" y="19"/>
                    </a:lnTo>
                    <a:lnTo>
                      <a:pt x="172" y="8"/>
                    </a:lnTo>
                    <a:lnTo>
                      <a:pt x="171" y="8"/>
                    </a:lnTo>
                    <a:lnTo>
                      <a:pt x="168" y="8"/>
                    </a:lnTo>
                    <a:lnTo>
                      <a:pt x="162" y="7"/>
                    </a:lnTo>
                    <a:lnTo>
                      <a:pt x="156" y="7"/>
                    </a:lnTo>
                    <a:lnTo>
                      <a:pt x="147" y="6"/>
                    </a:lnTo>
                    <a:lnTo>
                      <a:pt x="137" y="4"/>
                    </a:lnTo>
                    <a:lnTo>
                      <a:pt x="125" y="3"/>
                    </a:lnTo>
                    <a:lnTo>
                      <a:pt x="113" y="2"/>
                    </a:lnTo>
                    <a:lnTo>
                      <a:pt x="99" y="1"/>
                    </a:lnTo>
                    <a:lnTo>
                      <a:pt x="86" y="0"/>
                    </a:lnTo>
                    <a:lnTo>
                      <a:pt x="75" y="0"/>
                    </a:lnTo>
                    <a:lnTo>
                      <a:pt x="64" y="1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2" y="8"/>
                    </a:lnTo>
                    <a:lnTo>
                      <a:pt x="60" y="25"/>
                    </a:lnTo>
                    <a:lnTo>
                      <a:pt x="59" y="29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7" y="41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1" y="53"/>
                    </a:lnTo>
                    <a:lnTo>
                      <a:pt x="62" y="57"/>
                    </a:lnTo>
                    <a:lnTo>
                      <a:pt x="59" y="55"/>
                    </a:lnTo>
                    <a:lnTo>
                      <a:pt x="56" y="57"/>
                    </a:lnTo>
                    <a:lnTo>
                      <a:pt x="51" y="61"/>
                    </a:lnTo>
                    <a:lnTo>
                      <a:pt x="42" y="67"/>
                    </a:lnTo>
                    <a:lnTo>
                      <a:pt x="33" y="76"/>
                    </a:lnTo>
                    <a:lnTo>
                      <a:pt x="23" y="85"/>
                    </a:lnTo>
                    <a:lnTo>
                      <a:pt x="14" y="97"/>
                    </a:lnTo>
                    <a:lnTo>
                      <a:pt x="6" y="108"/>
                    </a:lnTo>
                    <a:lnTo>
                      <a:pt x="2" y="122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1" y="148"/>
                    </a:lnTo>
                    <a:lnTo>
                      <a:pt x="1" y="159"/>
                    </a:lnTo>
                    <a:lnTo>
                      <a:pt x="2" y="171"/>
                    </a:lnTo>
                    <a:lnTo>
                      <a:pt x="3" y="182"/>
                    </a:lnTo>
                    <a:lnTo>
                      <a:pt x="5" y="194"/>
                    </a:lnTo>
                    <a:lnTo>
                      <a:pt x="8" y="205"/>
                    </a:lnTo>
                    <a:lnTo>
                      <a:pt x="9" y="217"/>
                    </a:lnTo>
                    <a:lnTo>
                      <a:pt x="11" y="228"/>
                    </a:lnTo>
                    <a:lnTo>
                      <a:pt x="13" y="238"/>
                    </a:lnTo>
                    <a:lnTo>
                      <a:pt x="15" y="246"/>
                    </a:lnTo>
                    <a:lnTo>
                      <a:pt x="16" y="254"/>
                    </a:lnTo>
                    <a:lnTo>
                      <a:pt x="18" y="260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20" y="270"/>
                    </a:lnTo>
                    <a:lnTo>
                      <a:pt x="29" y="297"/>
                    </a:lnTo>
                    <a:lnTo>
                      <a:pt x="204" y="317"/>
                    </a:lnTo>
                    <a:lnTo>
                      <a:pt x="222" y="417"/>
                    </a:lnTo>
                    <a:lnTo>
                      <a:pt x="224" y="425"/>
                    </a:lnTo>
                    <a:lnTo>
                      <a:pt x="232" y="424"/>
                    </a:lnTo>
                    <a:lnTo>
                      <a:pt x="329" y="417"/>
                    </a:lnTo>
                    <a:lnTo>
                      <a:pt x="352" y="415"/>
                    </a:lnTo>
                    <a:lnTo>
                      <a:pt x="328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5" name="AutoShape 42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308" cy="28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</p:grpSp>
        <p:sp>
          <p:nvSpPr>
            <p:cNvPr id="1051" name="AutoShap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95513" y="4724400"/>
              <a:ext cx="1150937" cy="973138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52" name="AutoShap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3463" y="4832350"/>
              <a:ext cx="900112" cy="755650"/>
            </a:xfrm>
            <a:prstGeom prst="cube">
              <a:avLst>
                <a:gd name="adj" fmla="val 12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53" name="AutoShap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4900" y="5334000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54" name="Text Box 5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47926" y="5391150"/>
              <a:ext cx="430213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DIS</a:t>
              </a:r>
            </a:p>
          </p:txBody>
        </p:sp>
        <p:sp>
          <p:nvSpPr>
            <p:cNvPr id="1055" name="AutoShape 9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74900" y="5164138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56" name="Text Box 9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5375" y="5227638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sp>
          <p:nvSpPr>
            <p:cNvPr id="1057" name="AutoShape 9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74900" y="5002213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58" name="Text Box 9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65375" y="5065713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grpSp>
          <p:nvGrpSpPr>
            <p:cNvPr id="1059" name="Group 68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 flipH="1">
              <a:off x="3635375" y="5445125"/>
              <a:ext cx="325438" cy="142875"/>
              <a:chOff x="3039" y="3475"/>
              <a:chExt cx="295" cy="114"/>
            </a:xfrm>
          </p:grpSpPr>
          <p:sp>
            <p:nvSpPr>
              <p:cNvPr id="1125" name="Rectangle 69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1126" name="AutoShape 70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1127" name="Line 71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128" name="Line 72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129" name="Line 73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130" name="Line 74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1060" name="Arc 7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rot="15993420" flipH="1">
              <a:off x="3600450" y="54498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1061" name="Line 7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16350" y="5337175"/>
              <a:ext cx="0" cy="1079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62" name="Line 7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167063" y="5337175"/>
              <a:ext cx="6492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63" name="Line 7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167063" y="5265738"/>
              <a:ext cx="8286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64" name="Line 7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995738" y="5265738"/>
              <a:ext cx="0" cy="2159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65" name="Line 7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167063" y="5157788"/>
              <a:ext cx="14763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66" name="AutoShape 5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983413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67" name="AutoShape 5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127875" y="3933825"/>
              <a:ext cx="576263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68" name="Text Box 6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199313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sp>
          <p:nvSpPr>
            <p:cNvPr id="1069" name="Line 6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7667625" y="4006850"/>
              <a:ext cx="215900" cy="3492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70" name="AutoShape 6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5400000">
              <a:off x="7883525" y="3897313"/>
              <a:ext cx="142875" cy="215900"/>
            </a:xfrm>
            <a:prstGeom prst="can">
              <a:avLst>
                <a:gd name="adj" fmla="val 37778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71" name="AutoShape 8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50825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72" name="AutoShape 8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19138" y="3933825"/>
              <a:ext cx="576262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73" name="Text Box 8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90575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grpSp>
          <p:nvGrpSpPr>
            <p:cNvPr id="1074" name="Group 90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 flipH="1">
              <a:off x="323850" y="3933825"/>
              <a:ext cx="395288" cy="142875"/>
              <a:chOff x="657" y="1865"/>
              <a:chExt cx="249" cy="90"/>
            </a:xfrm>
          </p:grpSpPr>
          <p:sp>
            <p:nvSpPr>
              <p:cNvPr id="1123" name="Line 91"/>
              <p:cNvSpPr>
                <a:spLocks noChangeShapeType="1"/>
              </p:cNvSpPr>
              <p:nvPr/>
            </p:nvSpPr>
            <p:spPr bwMode="auto">
              <a:xfrm flipV="1">
                <a:off x="657" y="1911"/>
                <a:ext cx="136" cy="22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124" name="AutoShape 92"/>
              <p:cNvSpPr>
                <a:spLocks noChangeArrowheads="1"/>
              </p:cNvSpPr>
              <p:nvPr/>
            </p:nvSpPr>
            <p:spPr bwMode="auto">
              <a:xfrm rot="5400000">
                <a:off x="793" y="1842"/>
                <a:ext cx="90" cy="136"/>
              </a:xfrm>
              <a:prstGeom prst="can">
                <a:avLst>
                  <a:gd name="adj" fmla="val 37778"/>
                </a:avLst>
              </a:prstGeom>
              <a:gradFill rotWithShape="1">
                <a:gsLst>
                  <a:gs pos="0">
                    <a:srgbClr val="CCFF99"/>
                  </a:gs>
                  <a:gs pos="100000">
                    <a:srgbClr val="5E7647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</p:grpSp>
        <p:sp>
          <p:nvSpPr>
            <p:cNvPr id="1075" name="Line 7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258888" y="4041775"/>
              <a:ext cx="58689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76" name="Line 7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771775" y="4041775"/>
              <a:ext cx="0" cy="82708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77" name="AutoShape 8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75" y="5624513"/>
              <a:ext cx="865188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78" name="Arc 76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 rot="15993420" flipH="1">
              <a:off x="3565525" y="548640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1079" name="Group 126"/>
            <p:cNvGrpSpPr>
              <a:grpSpLocks/>
            </p:cNvGrpSpPr>
            <p:nvPr>
              <p:custDataLst>
                <p:tags r:id="rId41"/>
              </p:custDataLst>
            </p:nvPr>
          </p:nvGrpSpPr>
          <p:grpSpPr bwMode="auto">
            <a:xfrm flipH="1">
              <a:off x="3768725" y="5491163"/>
              <a:ext cx="325438" cy="142875"/>
              <a:chOff x="3039" y="3475"/>
              <a:chExt cx="295" cy="114"/>
            </a:xfrm>
          </p:grpSpPr>
          <p:sp>
            <p:nvSpPr>
              <p:cNvPr id="1117" name="Rectangle 127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1118" name="AutoShape 128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1119" name="Line 129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120" name="Line 130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121" name="Line 131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122" name="Line 132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1080" name="Arc 11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rot="15993420" flipH="1">
              <a:off x="3746500" y="559435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1081" name="Arc 12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 rot="15993420" flipH="1">
              <a:off x="3675063" y="56657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1082" name="Text Box 7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51276" y="5697537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Radar</a:t>
              </a:r>
            </a:p>
          </p:txBody>
        </p:sp>
        <p:sp>
          <p:nvSpPr>
            <p:cNvPr id="1083" name="Arc 120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rot="15993420" flipH="1">
              <a:off x="3711575" y="5630863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1084" name="Arc 77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rot="15993420" flipH="1">
              <a:off x="3530600" y="5521325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1085" name="AutoShape 8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92613" y="5589588"/>
              <a:ext cx="863600" cy="32385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86" name="AutoShape 9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4500563" y="5589588"/>
              <a:ext cx="503237" cy="1079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7 w 21600"/>
                <a:gd name="T13" fmla="*/ 3367 h 21600"/>
                <a:gd name="T14" fmla="*/ 18233 w 21600"/>
                <a:gd name="T15" fmla="*/ 18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34" y="21600"/>
                  </a:lnTo>
                  <a:lnTo>
                    <a:pt x="184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1087" name="Line 7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643438" y="5157788"/>
              <a:ext cx="0" cy="4318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88" name="Text Box 12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392614" y="5732463"/>
              <a:ext cx="86360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Balise antenna</a:t>
              </a:r>
            </a:p>
          </p:txBody>
        </p:sp>
        <p:sp>
          <p:nvSpPr>
            <p:cNvPr id="1089" name="AutoShape 4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192838" y="5445125"/>
              <a:ext cx="611187" cy="468313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90" name="Text Box 7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227762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aphicFrame>
          <p:nvGraphicFramePr>
            <p:cNvPr id="1027" name="Object 5"/>
            <p:cNvGraphicFramePr>
              <a:graphicFrameLocks noChangeAspect="1"/>
            </p:cNvGraphicFramePr>
            <p:nvPr>
              <p:custDataLst>
                <p:tags r:id="rId53"/>
              </p:custDataLst>
            </p:nvPr>
          </p:nvGraphicFramePr>
          <p:xfrm>
            <a:off x="6516688" y="5445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Visio" r:id="rId75" imgW="143637" imgH="143256" progId="">
                    <p:embed/>
                  </p:oleObj>
                </mc:Choice>
                <mc:Fallback>
                  <p:oleObj name="Visio" r:id="rId75" imgW="143637" imgH="143256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5445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1" name="Line 75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6445250" y="5013325"/>
              <a:ext cx="0" cy="6477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92" name="Line 76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6445250" y="5661025"/>
              <a:ext cx="10795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93" name="AutoShape 4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559675" y="5300663"/>
              <a:ext cx="900113" cy="541337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94" name="Rectangle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596188" y="5372100"/>
              <a:ext cx="431800" cy="714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95" name="AutoShape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10800000">
              <a:off x="7848600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96" name="AutoShape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0800000">
              <a:off x="7667625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1097" name="Text Box 80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993063" y="5553075"/>
              <a:ext cx="503237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Antenna</a:t>
              </a:r>
            </a:p>
          </p:txBody>
        </p:sp>
        <p:sp>
          <p:nvSpPr>
            <p:cNvPr id="1098" name="Line 75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7632700" y="533717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099" name="Line 7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6516688" y="5337175"/>
              <a:ext cx="1116012" cy="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100" name="AutoShape 4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476375" y="5445125"/>
              <a:ext cx="611188" cy="468313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aphicFrame>
          <p:nvGraphicFramePr>
            <p:cNvPr id="1028" name="Object 15"/>
            <p:cNvGraphicFramePr>
              <a:graphicFrameLocks noChangeAspect="1"/>
            </p:cNvGraphicFramePr>
            <p:nvPr>
              <p:custDataLst>
                <p:tags r:id="rId64"/>
              </p:custDataLst>
            </p:nvPr>
          </p:nvGraphicFramePr>
          <p:xfrm>
            <a:off x="1619250" y="5445125"/>
            <a:ext cx="25241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Visio" r:id="rId77" imgW="143256" imgH="143637" progId="">
                    <p:embed/>
                  </p:oleObj>
                </mc:Choice>
                <mc:Fallback>
                  <p:oleObj name="Visio" r:id="rId77" imgW="143256" imgH="143637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5445125"/>
                          <a:ext cx="25241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1" name="Line 7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1800225" y="5661025"/>
              <a:ext cx="21590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102" name="Line 7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016125" y="5337175"/>
              <a:ext cx="0" cy="3238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103" name="Line 73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2016125" y="5337175"/>
              <a:ext cx="2873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1104" name="Text Box 77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511300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pSp>
          <p:nvGrpSpPr>
            <p:cNvPr id="1105" name="Group 3"/>
            <p:cNvGrpSpPr>
              <a:grpSpLocks/>
            </p:cNvGrpSpPr>
            <p:nvPr>
              <p:custDataLst>
                <p:tags r:id="rId69"/>
              </p:custDataLst>
            </p:nvPr>
          </p:nvGrpSpPr>
          <p:grpSpPr bwMode="auto">
            <a:xfrm rot="-1487762">
              <a:off x="7666038" y="3789363"/>
              <a:ext cx="773112" cy="371475"/>
              <a:chOff x="1922" y="3456"/>
              <a:chExt cx="360" cy="140"/>
            </a:xfrm>
          </p:grpSpPr>
          <p:sp>
            <p:nvSpPr>
              <p:cNvPr id="1112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13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14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15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16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  <p:grpSp>
          <p:nvGrpSpPr>
            <p:cNvPr id="1106" name="Group 3"/>
            <p:cNvGrpSpPr>
              <a:grpSpLocks/>
            </p:cNvGrpSpPr>
            <p:nvPr>
              <p:custDataLst>
                <p:tags r:id="rId70"/>
              </p:custDataLst>
            </p:nvPr>
          </p:nvGrpSpPr>
          <p:grpSpPr bwMode="auto">
            <a:xfrm rot="1487762" flipH="1">
              <a:off x="-66675" y="3789363"/>
              <a:ext cx="773113" cy="371475"/>
              <a:chOff x="1922" y="3456"/>
              <a:chExt cx="360" cy="140"/>
            </a:xfrm>
          </p:grpSpPr>
          <p:sp>
            <p:nvSpPr>
              <p:cNvPr id="1107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08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09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10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1111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</p:grp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396875" y="806450"/>
            <a:ext cx="575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permite renovaciones sencillas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2" descr="4"/>
          <p:cNvPicPr>
            <a:picLocks noChangeAspect="1" noChangeArrowheads="1"/>
          </p:cNvPicPr>
          <p:nvPr/>
        </p:nvPicPr>
        <p:blipFill>
          <a:blip r:embed="rId348" cstate="print"/>
          <a:srcRect/>
          <a:stretch>
            <a:fillRect/>
          </a:stretch>
        </p:blipFill>
        <p:spPr bwMode="auto">
          <a:xfrm>
            <a:off x="196850" y="1319213"/>
            <a:ext cx="8947150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Rectangle 3"/>
          <p:cNvSpPr>
            <a:spLocks noChangeArrowheads="1"/>
          </p:cNvSpPr>
          <p:nvPr/>
        </p:nvSpPr>
        <p:spPr bwMode="auto">
          <a:xfrm>
            <a:off x="198438" y="5892800"/>
            <a:ext cx="89455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7" name="Rectangle 4"/>
          <p:cNvSpPr>
            <a:spLocks noChangeArrowheads="1"/>
          </p:cNvSpPr>
          <p:nvPr/>
        </p:nvSpPr>
        <p:spPr bwMode="auto">
          <a:xfrm>
            <a:off x="198438" y="1284288"/>
            <a:ext cx="3941762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8" name="Rectangle 5"/>
          <p:cNvSpPr>
            <a:spLocks noChangeArrowheads="1"/>
          </p:cNvSpPr>
          <p:nvPr/>
        </p:nvSpPr>
        <p:spPr bwMode="auto">
          <a:xfrm>
            <a:off x="250825" y="1303338"/>
            <a:ext cx="8461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dirty="0"/>
              <a:t>Fase de solape: Paso 4</a:t>
            </a:r>
          </a:p>
          <a:p>
            <a:endParaRPr lang="es-ES" sz="18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 sz="1800" dirty="0"/>
              <a:t> Todos los trenes de la flota son equipados dualmente</a:t>
            </a:r>
          </a:p>
          <a:p>
            <a:pPr>
              <a:buFontTx/>
              <a:buChar char="•"/>
            </a:pPr>
            <a:r>
              <a:rPr lang="es-ES" sz="1800" dirty="0"/>
              <a:t> El equipo </a:t>
            </a:r>
            <a:r>
              <a:rPr lang="es-ES" sz="1800" dirty="0">
                <a:sym typeface="Wingdings" pitchFamily="2" charset="2"/>
              </a:rPr>
              <a:t>ATP original ya puede ser desmantelado y se o</a:t>
            </a:r>
            <a:r>
              <a:rPr lang="es-ES" sz="1800" dirty="0"/>
              <a:t>pera en Modo Automático con Comunicación intermitente AM/ITC</a:t>
            </a:r>
            <a:endParaRPr lang="es-ES" sz="1800" dirty="0">
              <a:sym typeface="Wingdings" pitchFamily="2" charset="2"/>
            </a:endParaRPr>
          </a:p>
        </p:txBody>
      </p:sp>
      <p:sp>
        <p:nvSpPr>
          <p:cNvPr id="2069" name="AutoShape 7"/>
          <p:cNvSpPr>
            <a:spLocks noChangeArrowheads="1"/>
          </p:cNvSpPr>
          <p:nvPr/>
        </p:nvSpPr>
        <p:spPr bwMode="auto">
          <a:xfrm>
            <a:off x="833438" y="5892800"/>
            <a:ext cx="1096962" cy="431800"/>
          </a:xfrm>
          <a:prstGeom prst="chevron">
            <a:avLst>
              <a:gd name="adj" fmla="val 4362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Balizas</a:t>
            </a:r>
          </a:p>
        </p:txBody>
      </p:sp>
      <p:sp>
        <p:nvSpPr>
          <p:cNvPr id="2070" name="AutoShape 8"/>
          <p:cNvSpPr>
            <a:spLocks noChangeArrowheads="1"/>
          </p:cNvSpPr>
          <p:nvPr/>
        </p:nvSpPr>
        <p:spPr bwMode="auto">
          <a:xfrm>
            <a:off x="198438" y="5892800"/>
            <a:ext cx="750887" cy="431800"/>
          </a:xfrm>
          <a:prstGeom prst="homePlate">
            <a:avLst>
              <a:gd name="adj" fmla="val 4481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TDB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1814513" y="5892800"/>
            <a:ext cx="1270000" cy="431800"/>
          </a:xfrm>
          <a:prstGeom prst="chevron">
            <a:avLst>
              <a:gd name="adj" fmla="val 43627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 Primer tren</a:t>
            </a:r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2968625" y="5892800"/>
            <a:ext cx="1211263" cy="431800"/>
          </a:xfrm>
          <a:prstGeom prst="chevron">
            <a:avLst>
              <a:gd name="adj" fmla="val 4441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300">
                <a:solidFill>
                  <a:schemeClr val="bg2"/>
                </a:solidFill>
              </a:rPr>
              <a:t> Toda la flota</a:t>
            </a: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95288" y="3716338"/>
            <a:ext cx="2933700" cy="376237"/>
          </a:xfrm>
          <a:prstGeom prst="rect">
            <a:avLst/>
          </a:prstGeom>
          <a:solidFill>
            <a:srgbClr val="CC000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265113" algn="l"/>
              </a:tabLst>
            </a:pPr>
            <a:r>
              <a:rPr lang="es-ES" sz="1800">
                <a:solidFill>
                  <a:srgbClr val="FFFFFF"/>
                </a:solidFill>
                <a:sym typeface="Wingdings" pitchFamily="2" charset="2"/>
              </a:rPr>
              <a:t>Fase de solape concluida</a:t>
            </a: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2074" name="Text Box 8"/>
          <p:cNvSpPr txBox="1">
            <a:spLocks noChangeArrowheads="1"/>
          </p:cNvSpPr>
          <p:nvPr/>
        </p:nvSpPr>
        <p:spPr bwMode="auto">
          <a:xfrm>
            <a:off x="4797029" y="2795588"/>
            <a:ext cx="215145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300" dirty="0"/>
              <a:t>Enclavamiento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2075" name="Text Box 9"/>
          <p:cNvSpPr txBox="1">
            <a:spLocks noChangeArrowheads="1"/>
          </p:cNvSpPr>
          <p:nvPr/>
        </p:nvSpPr>
        <p:spPr bwMode="auto">
          <a:xfrm>
            <a:off x="8023225" y="3944938"/>
            <a:ext cx="12783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dirty="0"/>
              <a:t>ATS </a:t>
            </a:r>
            <a:r>
              <a:rPr lang="es-ES" sz="1300" dirty="0" smtClean="0"/>
              <a:t>existente</a:t>
            </a:r>
            <a:endParaRPr lang="es-ES" sz="1300" dirty="0"/>
          </a:p>
        </p:txBody>
      </p:sp>
      <p:sp>
        <p:nvSpPr>
          <p:cNvPr id="2076" name="Text Box 10"/>
          <p:cNvSpPr txBox="1">
            <a:spLocks noChangeArrowheads="1"/>
          </p:cNvSpPr>
          <p:nvPr/>
        </p:nvSpPr>
        <p:spPr bwMode="auto">
          <a:xfrm>
            <a:off x="7658100" y="2792413"/>
            <a:ext cx="15224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300">
                <a:solidFill>
                  <a:srgbClr val="E38585"/>
                </a:solidFill>
              </a:rPr>
              <a:t>ATP original</a:t>
            </a:r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4286250" y="5519738"/>
            <a:ext cx="2771775" cy="395287"/>
            <a:chOff x="-66675" y="3789363"/>
            <a:chExt cx="8562975" cy="2124075"/>
          </a:xfrm>
        </p:grpSpPr>
        <p:graphicFrame>
          <p:nvGraphicFramePr>
            <p:cNvPr id="2062" name="Object 4"/>
            <p:cNvGraphicFramePr>
              <a:graphicFrameLocks noChangeAspect="1"/>
            </p:cNvGraphicFramePr>
            <p:nvPr>
              <p:custDataLst>
                <p:tags r:id="rId278"/>
              </p:custDataLst>
            </p:nvPr>
          </p:nvGraphicFramePr>
          <p:xfrm>
            <a:off x="215898" y="3860798"/>
            <a:ext cx="7975601" cy="1954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Visio" r:id="rId349" imgW="5882735" imgH="1270659" progId="">
                    <p:embed/>
                  </p:oleObj>
                </mc:Choice>
                <mc:Fallback>
                  <p:oleObj name="Visio" r:id="rId349" imgW="5882735" imgH="127065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98" y="3860798"/>
                          <a:ext cx="7975601" cy="1954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3" name="AutoShape 43"/>
            <p:cNvSpPr>
              <a:spLocks noChangeArrowheads="1"/>
            </p:cNvSpPr>
            <p:nvPr>
              <p:custDataLst>
                <p:tags r:id="rId279"/>
              </p:custDataLst>
            </p:nvPr>
          </p:nvSpPr>
          <p:spPr bwMode="auto">
            <a:xfrm>
              <a:off x="5111750" y="4976813"/>
              <a:ext cx="1152525" cy="684212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64" name="AutoShape 44"/>
            <p:cNvSpPr>
              <a:spLocks noChangeArrowheads="1"/>
            </p:cNvSpPr>
            <p:nvPr>
              <p:custDataLst>
                <p:tags r:id="rId280"/>
              </p:custDataLst>
            </p:nvPr>
          </p:nvSpPr>
          <p:spPr bwMode="auto">
            <a:xfrm>
              <a:off x="5219700" y="5049838"/>
              <a:ext cx="936625" cy="504825"/>
            </a:xfrm>
            <a:prstGeom prst="cube">
              <a:avLst>
                <a:gd name="adj" fmla="val 25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65" name="Text Box 50"/>
            <p:cNvSpPr txBox="1">
              <a:spLocks noChangeArrowheads="1"/>
            </p:cNvSpPr>
            <p:nvPr>
              <p:custDataLst>
                <p:tags r:id="rId281"/>
              </p:custDataLst>
            </p:nvPr>
          </p:nvSpPr>
          <p:spPr bwMode="auto">
            <a:xfrm>
              <a:off x="5219700" y="5270500"/>
              <a:ext cx="828675" cy="268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Speed Code </a:t>
              </a:r>
              <a:br>
                <a:rPr lang="en-GB" sz="400"/>
              </a:br>
              <a:r>
                <a:rPr lang="en-GB" sz="400"/>
                <a:t>System</a:t>
              </a:r>
            </a:p>
          </p:txBody>
        </p:sp>
        <p:sp>
          <p:nvSpPr>
            <p:cNvPr id="2466" name="Line 73"/>
            <p:cNvSpPr>
              <a:spLocks noChangeShapeType="1"/>
            </p:cNvSpPr>
            <p:nvPr>
              <p:custDataLst>
                <p:tags r:id="rId282"/>
              </p:custDataLst>
            </p:nvPr>
          </p:nvSpPr>
          <p:spPr bwMode="auto">
            <a:xfrm>
              <a:off x="5940425" y="5013325"/>
              <a:ext cx="5032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67" name="Line 75"/>
            <p:cNvSpPr>
              <a:spLocks noChangeShapeType="1"/>
            </p:cNvSpPr>
            <p:nvPr>
              <p:custDataLst>
                <p:tags r:id="rId283"/>
              </p:custDataLst>
            </p:nvPr>
          </p:nvSpPr>
          <p:spPr bwMode="auto">
            <a:xfrm>
              <a:off x="5940425" y="501332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68" name="Line 75"/>
            <p:cNvSpPr>
              <a:spLocks noChangeShapeType="1"/>
            </p:cNvSpPr>
            <p:nvPr>
              <p:custDataLst>
                <p:tags r:id="rId284"/>
              </p:custDataLst>
            </p:nvPr>
          </p:nvSpPr>
          <p:spPr bwMode="auto">
            <a:xfrm>
              <a:off x="6516688" y="4941888"/>
              <a:ext cx="0" cy="395287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69" name="Line 73"/>
            <p:cNvSpPr>
              <a:spLocks noChangeShapeType="1"/>
            </p:cNvSpPr>
            <p:nvPr>
              <p:custDataLst>
                <p:tags r:id="rId285"/>
              </p:custDataLst>
            </p:nvPr>
          </p:nvSpPr>
          <p:spPr bwMode="auto">
            <a:xfrm>
              <a:off x="5832475" y="4941888"/>
              <a:ext cx="684213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70" name="Line 75"/>
            <p:cNvSpPr>
              <a:spLocks noChangeShapeType="1"/>
            </p:cNvSpPr>
            <p:nvPr>
              <p:custDataLst>
                <p:tags r:id="rId286"/>
              </p:custDataLst>
            </p:nvPr>
          </p:nvSpPr>
          <p:spPr bwMode="auto">
            <a:xfrm>
              <a:off x="5832475" y="4941888"/>
              <a:ext cx="0" cy="142875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71" name="AutoShape 36"/>
            <p:cNvSpPr>
              <a:spLocks noChangeArrowheads="1"/>
            </p:cNvSpPr>
            <p:nvPr>
              <p:custDataLst>
                <p:tags r:id="rId287"/>
              </p:custDataLst>
            </p:nvPr>
          </p:nvSpPr>
          <p:spPr bwMode="auto">
            <a:xfrm>
              <a:off x="7380288" y="4292600"/>
              <a:ext cx="612775" cy="8286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pSp>
          <p:nvGrpSpPr>
            <p:cNvPr id="2472" name="Group 37"/>
            <p:cNvGrpSpPr>
              <a:grpSpLocks/>
            </p:cNvGrpSpPr>
            <p:nvPr>
              <p:custDataLst>
                <p:tags r:id="rId288"/>
              </p:custDataLst>
            </p:nvPr>
          </p:nvGrpSpPr>
          <p:grpSpPr bwMode="auto">
            <a:xfrm>
              <a:off x="7378700" y="4221163"/>
              <a:ext cx="614363" cy="928687"/>
              <a:chOff x="4425" y="870"/>
              <a:chExt cx="387" cy="358"/>
            </a:xfrm>
          </p:grpSpPr>
          <p:sp>
            <p:nvSpPr>
              <p:cNvPr id="2553" name="Rectangle 38"/>
              <p:cNvSpPr>
                <a:spLocks noChangeArrowheads="1"/>
              </p:cNvSpPr>
              <p:nvPr/>
            </p:nvSpPr>
            <p:spPr bwMode="auto">
              <a:xfrm>
                <a:off x="4425" y="870"/>
                <a:ext cx="387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  <p:sp>
            <p:nvSpPr>
              <p:cNvPr id="2554" name="Freeform 39"/>
              <p:cNvSpPr>
                <a:spLocks/>
              </p:cNvSpPr>
              <p:nvPr/>
            </p:nvSpPr>
            <p:spPr bwMode="auto">
              <a:xfrm rot="764574">
                <a:off x="4652" y="1017"/>
                <a:ext cx="95" cy="55"/>
              </a:xfrm>
              <a:custGeom>
                <a:avLst/>
                <a:gdLst>
                  <a:gd name="T0" fmla="*/ 0 w 534"/>
                  <a:gd name="T1" fmla="*/ 0 h 309"/>
                  <a:gd name="T2" fmla="*/ 0 w 534"/>
                  <a:gd name="T3" fmla="*/ 0 h 309"/>
                  <a:gd name="T4" fmla="*/ 0 w 534"/>
                  <a:gd name="T5" fmla="*/ 0 h 309"/>
                  <a:gd name="T6" fmla="*/ 0 w 534"/>
                  <a:gd name="T7" fmla="*/ 0 h 309"/>
                  <a:gd name="T8" fmla="*/ 0 w 534"/>
                  <a:gd name="T9" fmla="*/ 0 h 309"/>
                  <a:gd name="T10" fmla="*/ 0 w 534"/>
                  <a:gd name="T11" fmla="*/ 0 h 309"/>
                  <a:gd name="T12" fmla="*/ 0 w 534"/>
                  <a:gd name="T13" fmla="*/ 0 h 309"/>
                  <a:gd name="T14" fmla="*/ 0 w 534"/>
                  <a:gd name="T15" fmla="*/ 0 h 309"/>
                  <a:gd name="T16" fmla="*/ 0 w 534"/>
                  <a:gd name="T17" fmla="*/ 0 h 309"/>
                  <a:gd name="T18" fmla="*/ 0 w 534"/>
                  <a:gd name="T19" fmla="*/ 0 h 309"/>
                  <a:gd name="T20" fmla="*/ 0 w 534"/>
                  <a:gd name="T21" fmla="*/ 0 h 309"/>
                  <a:gd name="T22" fmla="*/ 0 w 534"/>
                  <a:gd name="T23" fmla="*/ 0 h 309"/>
                  <a:gd name="T24" fmla="*/ 0 w 534"/>
                  <a:gd name="T25" fmla="*/ 0 h 309"/>
                  <a:gd name="T26" fmla="*/ 0 w 534"/>
                  <a:gd name="T27" fmla="*/ 0 h 309"/>
                  <a:gd name="T28" fmla="*/ 0 w 534"/>
                  <a:gd name="T29" fmla="*/ 0 h 309"/>
                  <a:gd name="T30" fmla="*/ 0 w 534"/>
                  <a:gd name="T31" fmla="*/ 0 h 309"/>
                  <a:gd name="T32" fmla="*/ 0 w 534"/>
                  <a:gd name="T33" fmla="*/ 0 h 309"/>
                  <a:gd name="T34" fmla="*/ 0 w 534"/>
                  <a:gd name="T35" fmla="*/ 0 h 309"/>
                  <a:gd name="T36" fmla="*/ 0 w 534"/>
                  <a:gd name="T37" fmla="*/ 0 h 309"/>
                  <a:gd name="T38" fmla="*/ 0 w 534"/>
                  <a:gd name="T39" fmla="*/ 0 h 309"/>
                  <a:gd name="T40" fmla="*/ 0 w 534"/>
                  <a:gd name="T41" fmla="*/ 0 h 309"/>
                  <a:gd name="T42" fmla="*/ 0 w 534"/>
                  <a:gd name="T43" fmla="*/ 0 h 309"/>
                  <a:gd name="T44" fmla="*/ 0 w 534"/>
                  <a:gd name="T45" fmla="*/ 0 h 309"/>
                  <a:gd name="T46" fmla="*/ 0 w 534"/>
                  <a:gd name="T47" fmla="*/ 0 h 309"/>
                  <a:gd name="T48" fmla="*/ 0 w 534"/>
                  <a:gd name="T49" fmla="*/ 0 h 309"/>
                  <a:gd name="T50" fmla="*/ 0 w 534"/>
                  <a:gd name="T51" fmla="*/ 0 h 309"/>
                  <a:gd name="T52" fmla="*/ 0 w 534"/>
                  <a:gd name="T53" fmla="*/ 0 h 309"/>
                  <a:gd name="T54" fmla="*/ 0 w 534"/>
                  <a:gd name="T55" fmla="*/ 0 h 309"/>
                  <a:gd name="T56" fmla="*/ 0 w 534"/>
                  <a:gd name="T57" fmla="*/ 0 h 309"/>
                  <a:gd name="T58" fmla="*/ 0 w 534"/>
                  <a:gd name="T59" fmla="*/ 0 h 309"/>
                  <a:gd name="T60" fmla="*/ 0 w 534"/>
                  <a:gd name="T61" fmla="*/ 0 h 309"/>
                  <a:gd name="T62" fmla="*/ 0 w 534"/>
                  <a:gd name="T63" fmla="*/ 0 h 309"/>
                  <a:gd name="T64" fmla="*/ 0 w 534"/>
                  <a:gd name="T65" fmla="*/ 0 h 3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4"/>
                  <a:gd name="T100" fmla="*/ 0 h 309"/>
                  <a:gd name="T101" fmla="*/ 534 w 534"/>
                  <a:gd name="T102" fmla="*/ 309 h 3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4" h="309">
                    <a:moveTo>
                      <a:pt x="64" y="282"/>
                    </a:moveTo>
                    <a:lnTo>
                      <a:pt x="97" y="309"/>
                    </a:lnTo>
                    <a:lnTo>
                      <a:pt x="148" y="276"/>
                    </a:lnTo>
                    <a:lnTo>
                      <a:pt x="173" y="279"/>
                    </a:lnTo>
                    <a:lnTo>
                      <a:pt x="177" y="278"/>
                    </a:lnTo>
                    <a:lnTo>
                      <a:pt x="185" y="274"/>
                    </a:lnTo>
                    <a:lnTo>
                      <a:pt x="200" y="268"/>
                    </a:lnTo>
                    <a:lnTo>
                      <a:pt x="215" y="260"/>
                    </a:lnTo>
                    <a:lnTo>
                      <a:pt x="231" y="249"/>
                    </a:lnTo>
                    <a:lnTo>
                      <a:pt x="245" y="237"/>
                    </a:lnTo>
                    <a:lnTo>
                      <a:pt x="257" y="222"/>
                    </a:lnTo>
                    <a:lnTo>
                      <a:pt x="262" y="207"/>
                    </a:lnTo>
                    <a:lnTo>
                      <a:pt x="262" y="206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2" y="203"/>
                    </a:lnTo>
                    <a:lnTo>
                      <a:pt x="534" y="27"/>
                    </a:lnTo>
                    <a:lnTo>
                      <a:pt x="501" y="0"/>
                    </a:lnTo>
                    <a:lnTo>
                      <a:pt x="227" y="177"/>
                    </a:lnTo>
                    <a:lnTo>
                      <a:pt x="211" y="173"/>
                    </a:lnTo>
                    <a:lnTo>
                      <a:pt x="195" y="170"/>
                    </a:lnTo>
                    <a:lnTo>
                      <a:pt x="178" y="169"/>
                    </a:lnTo>
                    <a:lnTo>
                      <a:pt x="163" y="168"/>
                    </a:lnTo>
                    <a:lnTo>
                      <a:pt x="150" y="167"/>
                    </a:lnTo>
                    <a:lnTo>
                      <a:pt x="138" y="167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68" y="150"/>
                    </a:lnTo>
                    <a:lnTo>
                      <a:pt x="163" y="128"/>
                    </a:lnTo>
                    <a:lnTo>
                      <a:pt x="20" y="146"/>
                    </a:lnTo>
                    <a:lnTo>
                      <a:pt x="0" y="257"/>
                    </a:lnTo>
                    <a:lnTo>
                      <a:pt x="85" y="268"/>
                    </a:lnTo>
                    <a:lnTo>
                      <a:pt x="64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5" name="Freeform 40"/>
              <p:cNvSpPr>
                <a:spLocks/>
              </p:cNvSpPr>
              <p:nvPr/>
            </p:nvSpPr>
            <p:spPr bwMode="auto">
              <a:xfrm>
                <a:off x="4490" y="963"/>
                <a:ext cx="142" cy="202"/>
              </a:xfrm>
              <a:custGeom>
                <a:avLst/>
                <a:gdLst>
                  <a:gd name="T0" fmla="*/ 1 w 266"/>
                  <a:gd name="T1" fmla="*/ 1 h 377"/>
                  <a:gd name="T2" fmla="*/ 1 w 266"/>
                  <a:gd name="T3" fmla="*/ 1 h 377"/>
                  <a:gd name="T4" fmla="*/ 1 w 266"/>
                  <a:gd name="T5" fmla="*/ 1 h 377"/>
                  <a:gd name="T6" fmla="*/ 1 w 266"/>
                  <a:gd name="T7" fmla="*/ 1 h 377"/>
                  <a:gd name="T8" fmla="*/ 1 w 266"/>
                  <a:gd name="T9" fmla="*/ 1 h 377"/>
                  <a:gd name="T10" fmla="*/ 1 w 266"/>
                  <a:gd name="T11" fmla="*/ 1 h 377"/>
                  <a:gd name="T12" fmla="*/ 1 w 266"/>
                  <a:gd name="T13" fmla="*/ 1 h 377"/>
                  <a:gd name="T14" fmla="*/ 1 w 266"/>
                  <a:gd name="T15" fmla="*/ 1 h 377"/>
                  <a:gd name="T16" fmla="*/ 1 w 266"/>
                  <a:gd name="T17" fmla="*/ 1 h 377"/>
                  <a:gd name="T18" fmla="*/ 1 w 266"/>
                  <a:gd name="T19" fmla="*/ 1 h 377"/>
                  <a:gd name="T20" fmla="*/ 1 w 266"/>
                  <a:gd name="T21" fmla="*/ 1 h 377"/>
                  <a:gd name="T22" fmla="*/ 1 w 266"/>
                  <a:gd name="T23" fmla="*/ 1 h 377"/>
                  <a:gd name="T24" fmla="*/ 1 w 266"/>
                  <a:gd name="T25" fmla="*/ 1 h 377"/>
                  <a:gd name="T26" fmla="*/ 1 w 266"/>
                  <a:gd name="T27" fmla="*/ 1 h 377"/>
                  <a:gd name="T28" fmla="*/ 1 w 266"/>
                  <a:gd name="T29" fmla="*/ 1 h 377"/>
                  <a:gd name="T30" fmla="*/ 1 w 266"/>
                  <a:gd name="T31" fmla="*/ 1 h 377"/>
                  <a:gd name="T32" fmla="*/ 1 w 266"/>
                  <a:gd name="T33" fmla="*/ 1 h 377"/>
                  <a:gd name="T34" fmla="*/ 1 w 266"/>
                  <a:gd name="T35" fmla="*/ 1 h 377"/>
                  <a:gd name="T36" fmla="*/ 1 w 266"/>
                  <a:gd name="T37" fmla="*/ 1 h 377"/>
                  <a:gd name="T38" fmla="*/ 1 w 266"/>
                  <a:gd name="T39" fmla="*/ 1 h 377"/>
                  <a:gd name="T40" fmla="*/ 1 w 266"/>
                  <a:gd name="T41" fmla="*/ 1 h 377"/>
                  <a:gd name="T42" fmla="*/ 1 w 266"/>
                  <a:gd name="T43" fmla="*/ 1 h 377"/>
                  <a:gd name="T44" fmla="*/ 1 w 266"/>
                  <a:gd name="T45" fmla="*/ 1 h 377"/>
                  <a:gd name="T46" fmla="*/ 1 w 266"/>
                  <a:gd name="T47" fmla="*/ 1 h 377"/>
                  <a:gd name="T48" fmla="*/ 1 w 266"/>
                  <a:gd name="T49" fmla="*/ 1 h 377"/>
                  <a:gd name="T50" fmla="*/ 1 w 266"/>
                  <a:gd name="T51" fmla="*/ 1 h 377"/>
                  <a:gd name="T52" fmla="*/ 1 w 266"/>
                  <a:gd name="T53" fmla="*/ 1 h 377"/>
                  <a:gd name="T54" fmla="*/ 1 w 266"/>
                  <a:gd name="T55" fmla="*/ 0 h 377"/>
                  <a:gd name="T56" fmla="*/ 1 w 266"/>
                  <a:gd name="T57" fmla="*/ 1 h 377"/>
                  <a:gd name="T58" fmla="*/ 1 w 266"/>
                  <a:gd name="T59" fmla="*/ 1 h 377"/>
                  <a:gd name="T60" fmla="*/ 1 w 266"/>
                  <a:gd name="T61" fmla="*/ 1 h 377"/>
                  <a:gd name="T62" fmla="*/ 0 w 266"/>
                  <a:gd name="T63" fmla="*/ 1 h 377"/>
                  <a:gd name="T64" fmla="*/ 0 w 266"/>
                  <a:gd name="T65" fmla="*/ 1 h 377"/>
                  <a:gd name="T66" fmla="*/ 0 w 266"/>
                  <a:gd name="T67" fmla="*/ 1 h 377"/>
                  <a:gd name="T68" fmla="*/ 1 w 266"/>
                  <a:gd name="T69" fmla="*/ 1 h 377"/>
                  <a:gd name="T70" fmla="*/ 1 w 266"/>
                  <a:gd name="T71" fmla="*/ 1 h 377"/>
                  <a:gd name="T72" fmla="*/ 1 w 266"/>
                  <a:gd name="T73" fmla="*/ 1 h 377"/>
                  <a:gd name="T74" fmla="*/ 1 w 266"/>
                  <a:gd name="T75" fmla="*/ 1 h 377"/>
                  <a:gd name="T76" fmla="*/ 1 w 266"/>
                  <a:gd name="T77" fmla="*/ 1 h 377"/>
                  <a:gd name="T78" fmla="*/ 1 w 266"/>
                  <a:gd name="T79" fmla="*/ 1 h 377"/>
                  <a:gd name="T80" fmla="*/ 1 w 266"/>
                  <a:gd name="T81" fmla="*/ 1 h 377"/>
                  <a:gd name="T82" fmla="*/ 1 w 266"/>
                  <a:gd name="T83" fmla="*/ 1 h 377"/>
                  <a:gd name="T84" fmla="*/ 1 w 266"/>
                  <a:gd name="T85" fmla="*/ 1 h 377"/>
                  <a:gd name="T86" fmla="*/ 1 w 266"/>
                  <a:gd name="T87" fmla="*/ 1 h 377"/>
                  <a:gd name="T88" fmla="*/ 1 w 266"/>
                  <a:gd name="T89" fmla="*/ 1 h 377"/>
                  <a:gd name="T90" fmla="*/ 1 w 266"/>
                  <a:gd name="T91" fmla="*/ 1 h 377"/>
                  <a:gd name="T92" fmla="*/ 1 w 266"/>
                  <a:gd name="T93" fmla="*/ 1 h 377"/>
                  <a:gd name="T94" fmla="*/ 1 w 266"/>
                  <a:gd name="T95" fmla="*/ 1 h 377"/>
                  <a:gd name="T96" fmla="*/ 1 w 266"/>
                  <a:gd name="T97" fmla="*/ 1 h 377"/>
                  <a:gd name="T98" fmla="*/ 1 w 266"/>
                  <a:gd name="T99" fmla="*/ 1 h 377"/>
                  <a:gd name="T100" fmla="*/ 1 w 266"/>
                  <a:gd name="T101" fmla="*/ 1 h 377"/>
                  <a:gd name="T102" fmla="*/ 1 w 266"/>
                  <a:gd name="T103" fmla="*/ 1 h 377"/>
                  <a:gd name="T104" fmla="*/ 1 w 266"/>
                  <a:gd name="T105" fmla="*/ 1 h 377"/>
                  <a:gd name="T106" fmla="*/ 1 w 266"/>
                  <a:gd name="T107" fmla="*/ 1 h 377"/>
                  <a:gd name="T108" fmla="*/ 1 w 266"/>
                  <a:gd name="T109" fmla="*/ 1 h 377"/>
                  <a:gd name="T110" fmla="*/ 1 w 266"/>
                  <a:gd name="T111" fmla="*/ 1 h 377"/>
                  <a:gd name="T112" fmla="*/ 1 w 266"/>
                  <a:gd name="T113" fmla="*/ 1 h 3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377"/>
                  <a:gd name="T173" fmla="*/ 266 w 266"/>
                  <a:gd name="T174" fmla="*/ 377 h 3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377">
                    <a:moveTo>
                      <a:pt x="231" y="262"/>
                    </a:moveTo>
                    <a:lnTo>
                      <a:pt x="197" y="256"/>
                    </a:lnTo>
                    <a:lnTo>
                      <a:pt x="135" y="249"/>
                    </a:lnTo>
                    <a:lnTo>
                      <a:pt x="97" y="247"/>
                    </a:lnTo>
                    <a:lnTo>
                      <a:pt x="78" y="245"/>
                    </a:lnTo>
                    <a:lnTo>
                      <a:pt x="78" y="239"/>
                    </a:lnTo>
                    <a:lnTo>
                      <a:pt x="75" y="230"/>
                    </a:lnTo>
                    <a:lnTo>
                      <a:pt x="73" y="218"/>
                    </a:lnTo>
                    <a:lnTo>
                      <a:pt x="71" y="204"/>
                    </a:lnTo>
                    <a:lnTo>
                      <a:pt x="68" y="188"/>
                    </a:lnTo>
                    <a:lnTo>
                      <a:pt x="64" y="171"/>
                    </a:lnTo>
                    <a:lnTo>
                      <a:pt x="61" y="152"/>
                    </a:lnTo>
                    <a:lnTo>
                      <a:pt x="58" y="133"/>
                    </a:lnTo>
                    <a:lnTo>
                      <a:pt x="54" y="114"/>
                    </a:lnTo>
                    <a:lnTo>
                      <a:pt x="51" y="95"/>
                    </a:lnTo>
                    <a:lnTo>
                      <a:pt x="50" y="78"/>
                    </a:lnTo>
                    <a:lnTo>
                      <a:pt x="48" y="62"/>
                    </a:lnTo>
                    <a:lnTo>
                      <a:pt x="47" y="48"/>
                    </a:lnTo>
                    <a:lnTo>
                      <a:pt x="47" y="36"/>
                    </a:lnTo>
                    <a:lnTo>
                      <a:pt x="49" y="28"/>
                    </a:lnTo>
                    <a:lnTo>
                      <a:pt x="48" y="22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38" y="9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2" y="5"/>
                    </a:lnTo>
                    <a:lnTo>
                      <a:pt x="14" y="15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1" y="76"/>
                    </a:lnTo>
                    <a:lnTo>
                      <a:pt x="3" y="94"/>
                    </a:lnTo>
                    <a:lnTo>
                      <a:pt x="4" y="112"/>
                    </a:lnTo>
                    <a:lnTo>
                      <a:pt x="6" y="133"/>
                    </a:lnTo>
                    <a:lnTo>
                      <a:pt x="9" y="155"/>
                    </a:lnTo>
                    <a:lnTo>
                      <a:pt x="12" y="177"/>
                    </a:lnTo>
                    <a:lnTo>
                      <a:pt x="14" y="199"/>
                    </a:lnTo>
                    <a:lnTo>
                      <a:pt x="17" y="221"/>
                    </a:lnTo>
                    <a:lnTo>
                      <a:pt x="20" y="241"/>
                    </a:lnTo>
                    <a:lnTo>
                      <a:pt x="21" y="258"/>
                    </a:lnTo>
                    <a:lnTo>
                      <a:pt x="23" y="273"/>
                    </a:lnTo>
                    <a:lnTo>
                      <a:pt x="25" y="284"/>
                    </a:lnTo>
                    <a:lnTo>
                      <a:pt x="31" y="329"/>
                    </a:lnTo>
                    <a:lnTo>
                      <a:pt x="60" y="331"/>
                    </a:lnTo>
                    <a:lnTo>
                      <a:pt x="60" y="377"/>
                    </a:lnTo>
                    <a:lnTo>
                      <a:pt x="174" y="377"/>
                    </a:lnTo>
                    <a:lnTo>
                      <a:pt x="172" y="335"/>
                    </a:lnTo>
                    <a:lnTo>
                      <a:pt x="266" y="336"/>
                    </a:lnTo>
                    <a:lnTo>
                      <a:pt x="263" y="313"/>
                    </a:lnTo>
                    <a:lnTo>
                      <a:pt x="263" y="309"/>
                    </a:lnTo>
                    <a:lnTo>
                      <a:pt x="260" y="291"/>
                    </a:lnTo>
                    <a:lnTo>
                      <a:pt x="257" y="276"/>
                    </a:lnTo>
                    <a:lnTo>
                      <a:pt x="249" y="26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6" name="Freeform 41"/>
              <p:cNvSpPr>
                <a:spLocks/>
              </p:cNvSpPr>
              <p:nvPr/>
            </p:nvSpPr>
            <p:spPr bwMode="auto">
              <a:xfrm>
                <a:off x="4522" y="930"/>
                <a:ext cx="188" cy="227"/>
              </a:xfrm>
              <a:custGeom>
                <a:avLst/>
                <a:gdLst>
                  <a:gd name="T0" fmla="*/ 1 w 352"/>
                  <a:gd name="T1" fmla="*/ 1 h 425"/>
                  <a:gd name="T2" fmla="*/ 1 w 352"/>
                  <a:gd name="T3" fmla="*/ 1 h 425"/>
                  <a:gd name="T4" fmla="*/ 1 w 352"/>
                  <a:gd name="T5" fmla="*/ 1 h 425"/>
                  <a:gd name="T6" fmla="*/ 1 w 352"/>
                  <a:gd name="T7" fmla="*/ 1 h 425"/>
                  <a:gd name="T8" fmla="*/ 1 w 352"/>
                  <a:gd name="T9" fmla="*/ 1 h 425"/>
                  <a:gd name="T10" fmla="*/ 1 w 352"/>
                  <a:gd name="T11" fmla="*/ 1 h 425"/>
                  <a:gd name="T12" fmla="*/ 1 w 352"/>
                  <a:gd name="T13" fmla="*/ 1 h 425"/>
                  <a:gd name="T14" fmla="*/ 1 w 352"/>
                  <a:gd name="T15" fmla="*/ 1 h 425"/>
                  <a:gd name="T16" fmla="*/ 1 w 352"/>
                  <a:gd name="T17" fmla="*/ 1 h 425"/>
                  <a:gd name="T18" fmla="*/ 1 w 352"/>
                  <a:gd name="T19" fmla="*/ 1 h 425"/>
                  <a:gd name="T20" fmla="*/ 1 w 352"/>
                  <a:gd name="T21" fmla="*/ 1 h 425"/>
                  <a:gd name="T22" fmla="*/ 1 w 352"/>
                  <a:gd name="T23" fmla="*/ 1 h 425"/>
                  <a:gd name="T24" fmla="*/ 1 w 352"/>
                  <a:gd name="T25" fmla="*/ 1 h 425"/>
                  <a:gd name="T26" fmla="*/ 1 w 352"/>
                  <a:gd name="T27" fmla="*/ 1 h 425"/>
                  <a:gd name="T28" fmla="*/ 1 w 352"/>
                  <a:gd name="T29" fmla="*/ 1 h 425"/>
                  <a:gd name="T30" fmla="*/ 1 w 352"/>
                  <a:gd name="T31" fmla="*/ 1 h 425"/>
                  <a:gd name="T32" fmla="*/ 1 w 352"/>
                  <a:gd name="T33" fmla="*/ 1 h 425"/>
                  <a:gd name="T34" fmla="*/ 1 w 352"/>
                  <a:gd name="T35" fmla="*/ 1 h 425"/>
                  <a:gd name="T36" fmla="*/ 1 w 352"/>
                  <a:gd name="T37" fmla="*/ 1 h 425"/>
                  <a:gd name="T38" fmla="*/ 1 w 352"/>
                  <a:gd name="T39" fmla="*/ 1 h 425"/>
                  <a:gd name="T40" fmla="*/ 1 w 352"/>
                  <a:gd name="T41" fmla="*/ 1 h 425"/>
                  <a:gd name="T42" fmla="*/ 1 w 352"/>
                  <a:gd name="T43" fmla="*/ 1 h 425"/>
                  <a:gd name="T44" fmla="*/ 1 w 352"/>
                  <a:gd name="T45" fmla="*/ 1 h 425"/>
                  <a:gd name="T46" fmla="*/ 1 w 352"/>
                  <a:gd name="T47" fmla="*/ 1 h 425"/>
                  <a:gd name="T48" fmla="*/ 1 w 352"/>
                  <a:gd name="T49" fmla="*/ 1 h 425"/>
                  <a:gd name="T50" fmla="*/ 1 w 352"/>
                  <a:gd name="T51" fmla="*/ 1 h 425"/>
                  <a:gd name="T52" fmla="*/ 1 w 352"/>
                  <a:gd name="T53" fmla="*/ 1 h 425"/>
                  <a:gd name="T54" fmla="*/ 1 w 352"/>
                  <a:gd name="T55" fmla="*/ 1 h 425"/>
                  <a:gd name="T56" fmla="*/ 1 w 352"/>
                  <a:gd name="T57" fmla="*/ 1 h 425"/>
                  <a:gd name="T58" fmla="*/ 1 w 352"/>
                  <a:gd name="T59" fmla="*/ 1 h 425"/>
                  <a:gd name="T60" fmla="*/ 1 w 352"/>
                  <a:gd name="T61" fmla="*/ 1 h 425"/>
                  <a:gd name="T62" fmla="*/ 1 w 352"/>
                  <a:gd name="T63" fmla="*/ 1 h 425"/>
                  <a:gd name="T64" fmla="*/ 1 w 352"/>
                  <a:gd name="T65" fmla="*/ 1 h 425"/>
                  <a:gd name="T66" fmla="*/ 1 w 352"/>
                  <a:gd name="T67" fmla="*/ 1 h 425"/>
                  <a:gd name="T68" fmla="*/ 1 w 352"/>
                  <a:gd name="T69" fmla="*/ 1 h 425"/>
                  <a:gd name="T70" fmla="*/ 1 w 352"/>
                  <a:gd name="T71" fmla="*/ 1 h 425"/>
                  <a:gd name="T72" fmla="*/ 1 w 352"/>
                  <a:gd name="T73" fmla="*/ 1 h 425"/>
                  <a:gd name="T74" fmla="*/ 1 w 352"/>
                  <a:gd name="T75" fmla="*/ 1 h 425"/>
                  <a:gd name="T76" fmla="*/ 1 w 352"/>
                  <a:gd name="T77" fmla="*/ 1 h 425"/>
                  <a:gd name="T78" fmla="*/ 1 w 352"/>
                  <a:gd name="T79" fmla="*/ 1 h 425"/>
                  <a:gd name="T80" fmla="*/ 1 w 352"/>
                  <a:gd name="T81" fmla="*/ 1 h 425"/>
                  <a:gd name="T82" fmla="*/ 1 w 352"/>
                  <a:gd name="T83" fmla="*/ 1 h 425"/>
                  <a:gd name="T84" fmla="*/ 1 w 352"/>
                  <a:gd name="T85" fmla="*/ 1 h 425"/>
                  <a:gd name="T86" fmla="*/ 1 w 352"/>
                  <a:gd name="T87" fmla="*/ 1 h 425"/>
                  <a:gd name="T88" fmla="*/ 1 w 352"/>
                  <a:gd name="T89" fmla="*/ 1 h 425"/>
                  <a:gd name="T90" fmla="*/ 1 w 352"/>
                  <a:gd name="T91" fmla="*/ 1 h 425"/>
                  <a:gd name="T92" fmla="*/ 1 w 352"/>
                  <a:gd name="T93" fmla="*/ 1 h 425"/>
                  <a:gd name="T94" fmla="*/ 1 w 352"/>
                  <a:gd name="T95" fmla="*/ 1 h 425"/>
                  <a:gd name="T96" fmla="*/ 1 w 352"/>
                  <a:gd name="T97" fmla="*/ 1 h 425"/>
                  <a:gd name="T98" fmla="*/ 1 w 352"/>
                  <a:gd name="T99" fmla="*/ 1 h 425"/>
                  <a:gd name="T100" fmla="*/ 1 w 352"/>
                  <a:gd name="T101" fmla="*/ 1 h 425"/>
                  <a:gd name="T102" fmla="*/ 0 w 352"/>
                  <a:gd name="T103" fmla="*/ 1 h 425"/>
                  <a:gd name="T104" fmla="*/ 1 w 352"/>
                  <a:gd name="T105" fmla="*/ 1 h 425"/>
                  <a:gd name="T106" fmla="*/ 1 w 352"/>
                  <a:gd name="T107" fmla="*/ 1 h 425"/>
                  <a:gd name="T108" fmla="*/ 1 w 352"/>
                  <a:gd name="T109" fmla="*/ 1 h 425"/>
                  <a:gd name="T110" fmla="*/ 1 w 352"/>
                  <a:gd name="T111" fmla="*/ 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2"/>
                  <a:gd name="T169" fmla="*/ 0 h 425"/>
                  <a:gd name="T170" fmla="*/ 352 w 352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2" h="425">
                    <a:moveTo>
                      <a:pt x="328" y="405"/>
                    </a:moveTo>
                    <a:lnTo>
                      <a:pt x="299" y="393"/>
                    </a:lnTo>
                    <a:lnTo>
                      <a:pt x="298" y="389"/>
                    </a:lnTo>
                    <a:lnTo>
                      <a:pt x="298" y="383"/>
                    </a:lnTo>
                    <a:lnTo>
                      <a:pt x="297" y="378"/>
                    </a:lnTo>
                    <a:lnTo>
                      <a:pt x="295" y="372"/>
                    </a:lnTo>
                    <a:lnTo>
                      <a:pt x="294" y="365"/>
                    </a:lnTo>
                    <a:lnTo>
                      <a:pt x="293" y="359"/>
                    </a:lnTo>
                    <a:lnTo>
                      <a:pt x="291" y="351"/>
                    </a:lnTo>
                    <a:lnTo>
                      <a:pt x="289" y="344"/>
                    </a:lnTo>
                    <a:lnTo>
                      <a:pt x="272" y="335"/>
                    </a:lnTo>
                    <a:lnTo>
                      <a:pt x="274" y="343"/>
                    </a:lnTo>
                    <a:lnTo>
                      <a:pt x="276" y="351"/>
                    </a:lnTo>
                    <a:lnTo>
                      <a:pt x="277" y="358"/>
                    </a:lnTo>
                    <a:lnTo>
                      <a:pt x="279" y="366"/>
                    </a:lnTo>
                    <a:lnTo>
                      <a:pt x="281" y="374"/>
                    </a:lnTo>
                    <a:lnTo>
                      <a:pt x="282" y="381"/>
                    </a:lnTo>
                    <a:lnTo>
                      <a:pt x="283" y="388"/>
                    </a:lnTo>
                    <a:lnTo>
                      <a:pt x="284" y="396"/>
                    </a:lnTo>
                    <a:lnTo>
                      <a:pt x="285" y="399"/>
                    </a:lnTo>
                    <a:lnTo>
                      <a:pt x="290" y="402"/>
                    </a:lnTo>
                    <a:lnTo>
                      <a:pt x="300" y="406"/>
                    </a:lnTo>
                    <a:lnTo>
                      <a:pt x="233" y="411"/>
                    </a:lnTo>
                    <a:lnTo>
                      <a:pt x="212" y="306"/>
                    </a:lnTo>
                    <a:lnTo>
                      <a:pt x="213" y="314"/>
                    </a:lnTo>
                    <a:lnTo>
                      <a:pt x="207" y="308"/>
                    </a:lnTo>
                    <a:lnTo>
                      <a:pt x="42" y="288"/>
                    </a:lnTo>
                    <a:lnTo>
                      <a:pt x="36" y="275"/>
                    </a:lnTo>
                    <a:lnTo>
                      <a:pt x="32" y="253"/>
                    </a:lnTo>
                    <a:lnTo>
                      <a:pt x="30" y="247"/>
                    </a:lnTo>
                    <a:lnTo>
                      <a:pt x="29" y="241"/>
                    </a:lnTo>
                    <a:lnTo>
                      <a:pt x="147" y="250"/>
                    </a:lnTo>
                    <a:lnTo>
                      <a:pt x="153" y="252"/>
                    </a:lnTo>
                    <a:lnTo>
                      <a:pt x="161" y="253"/>
                    </a:lnTo>
                    <a:lnTo>
                      <a:pt x="168" y="255"/>
                    </a:lnTo>
                    <a:lnTo>
                      <a:pt x="176" y="256"/>
                    </a:lnTo>
                    <a:lnTo>
                      <a:pt x="184" y="258"/>
                    </a:lnTo>
                    <a:lnTo>
                      <a:pt x="192" y="260"/>
                    </a:lnTo>
                    <a:lnTo>
                      <a:pt x="200" y="262"/>
                    </a:lnTo>
                    <a:lnTo>
                      <a:pt x="208" y="264"/>
                    </a:lnTo>
                    <a:lnTo>
                      <a:pt x="216" y="266"/>
                    </a:lnTo>
                    <a:lnTo>
                      <a:pt x="223" y="268"/>
                    </a:lnTo>
                    <a:lnTo>
                      <a:pt x="229" y="270"/>
                    </a:lnTo>
                    <a:lnTo>
                      <a:pt x="236" y="273"/>
                    </a:lnTo>
                    <a:lnTo>
                      <a:pt x="241" y="274"/>
                    </a:lnTo>
                    <a:lnTo>
                      <a:pt x="245" y="277"/>
                    </a:lnTo>
                    <a:lnTo>
                      <a:pt x="250" y="279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7" y="289"/>
                    </a:lnTo>
                    <a:lnTo>
                      <a:pt x="259" y="294"/>
                    </a:lnTo>
                    <a:lnTo>
                      <a:pt x="262" y="301"/>
                    </a:lnTo>
                    <a:lnTo>
                      <a:pt x="264" y="309"/>
                    </a:lnTo>
                    <a:lnTo>
                      <a:pt x="267" y="317"/>
                    </a:lnTo>
                    <a:lnTo>
                      <a:pt x="270" y="326"/>
                    </a:lnTo>
                    <a:lnTo>
                      <a:pt x="272" y="335"/>
                    </a:lnTo>
                    <a:lnTo>
                      <a:pt x="289" y="344"/>
                    </a:lnTo>
                    <a:lnTo>
                      <a:pt x="287" y="333"/>
                    </a:lnTo>
                    <a:lnTo>
                      <a:pt x="284" y="323"/>
                    </a:lnTo>
                    <a:lnTo>
                      <a:pt x="281" y="312"/>
                    </a:lnTo>
                    <a:lnTo>
                      <a:pt x="278" y="302"/>
                    </a:lnTo>
                    <a:lnTo>
                      <a:pt x="274" y="293"/>
                    </a:lnTo>
                    <a:lnTo>
                      <a:pt x="271" y="285"/>
                    </a:lnTo>
                    <a:lnTo>
                      <a:pt x="266" y="279"/>
                    </a:lnTo>
                    <a:lnTo>
                      <a:pt x="263" y="274"/>
                    </a:lnTo>
                    <a:lnTo>
                      <a:pt x="259" y="271"/>
                    </a:lnTo>
                    <a:lnTo>
                      <a:pt x="255" y="269"/>
                    </a:lnTo>
                    <a:lnTo>
                      <a:pt x="250" y="267"/>
                    </a:lnTo>
                    <a:lnTo>
                      <a:pt x="244" y="264"/>
                    </a:lnTo>
                    <a:lnTo>
                      <a:pt x="239" y="261"/>
                    </a:lnTo>
                    <a:lnTo>
                      <a:pt x="232" y="259"/>
                    </a:lnTo>
                    <a:lnTo>
                      <a:pt x="226" y="256"/>
                    </a:lnTo>
                    <a:lnTo>
                      <a:pt x="219" y="254"/>
                    </a:lnTo>
                    <a:lnTo>
                      <a:pt x="212" y="253"/>
                    </a:lnTo>
                    <a:lnTo>
                      <a:pt x="204" y="251"/>
                    </a:lnTo>
                    <a:lnTo>
                      <a:pt x="197" y="249"/>
                    </a:lnTo>
                    <a:lnTo>
                      <a:pt x="190" y="247"/>
                    </a:lnTo>
                    <a:lnTo>
                      <a:pt x="184" y="245"/>
                    </a:lnTo>
                    <a:lnTo>
                      <a:pt x="176" y="244"/>
                    </a:lnTo>
                    <a:lnTo>
                      <a:pt x="170" y="242"/>
                    </a:lnTo>
                    <a:lnTo>
                      <a:pt x="163" y="241"/>
                    </a:lnTo>
                    <a:lnTo>
                      <a:pt x="153" y="197"/>
                    </a:lnTo>
                    <a:lnTo>
                      <a:pt x="216" y="228"/>
                    </a:lnTo>
                    <a:lnTo>
                      <a:pt x="223" y="232"/>
                    </a:lnTo>
                    <a:lnTo>
                      <a:pt x="226" y="228"/>
                    </a:lnTo>
                    <a:lnTo>
                      <a:pt x="247" y="193"/>
                    </a:lnTo>
                    <a:lnTo>
                      <a:pt x="252" y="186"/>
                    </a:lnTo>
                    <a:lnTo>
                      <a:pt x="240" y="184"/>
                    </a:lnTo>
                    <a:lnTo>
                      <a:pt x="239" y="183"/>
                    </a:lnTo>
                    <a:lnTo>
                      <a:pt x="237" y="182"/>
                    </a:lnTo>
                    <a:lnTo>
                      <a:pt x="233" y="180"/>
                    </a:lnTo>
                    <a:lnTo>
                      <a:pt x="229" y="178"/>
                    </a:lnTo>
                    <a:lnTo>
                      <a:pt x="223" y="176"/>
                    </a:lnTo>
                    <a:lnTo>
                      <a:pt x="217" y="173"/>
                    </a:lnTo>
                    <a:lnTo>
                      <a:pt x="208" y="167"/>
                    </a:lnTo>
                    <a:lnTo>
                      <a:pt x="205" y="166"/>
                    </a:lnTo>
                    <a:lnTo>
                      <a:pt x="203" y="165"/>
                    </a:lnTo>
                    <a:lnTo>
                      <a:pt x="200" y="162"/>
                    </a:lnTo>
                    <a:lnTo>
                      <a:pt x="196" y="160"/>
                    </a:lnTo>
                    <a:lnTo>
                      <a:pt x="194" y="158"/>
                    </a:lnTo>
                    <a:lnTo>
                      <a:pt x="190" y="155"/>
                    </a:lnTo>
                    <a:lnTo>
                      <a:pt x="187" y="154"/>
                    </a:lnTo>
                    <a:lnTo>
                      <a:pt x="183" y="151"/>
                    </a:lnTo>
                    <a:lnTo>
                      <a:pt x="178" y="162"/>
                    </a:lnTo>
                    <a:lnTo>
                      <a:pt x="181" y="164"/>
                    </a:lnTo>
                    <a:lnTo>
                      <a:pt x="185" y="166"/>
                    </a:lnTo>
                    <a:lnTo>
                      <a:pt x="188" y="169"/>
                    </a:lnTo>
                    <a:lnTo>
                      <a:pt x="190" y="171"/>
                    </a:lnTo>
                    <a:lnTo>
                      <a:pt x="194" y="173"/>
                    </a:lnTo>
                    <a:lnTo>
                      <a:pt x="196" y="175"/>
                    </a:lnTo>
                    <a:lnTo>
                      <a:pt x="199" y="176"/>
                    </a:lnTo>
                    <a:lnTo>
                      <a:pt x="201" y="177"/>
                    </a:lnTo>
                    <a:lnTo>
                      <a:pt x="206" y="181"/>
                    </a:lnTo>
                    <a:lnTo>
                      <a:pt x="210" y="183"/>
                    </a:lnTo>
                    <a:lnTo>
                      <a:pt x="214" y="185"/>
                    </a:lnTo>
                    <a:lnTo>
                      <a:pt x="218" y="186"/>
                    </a:lnTo>
                    <a:lnTo>
                      <a:pt x="222" y="188"/>
                    </a:lnTo>
                    <a:lnTo>
                      <a:pt x="224" y="189"/>
                    </a:lnTo>
                    <a:lnTo>
                      <a:pt x="226" y="190"/>
                    </a:lnTo>
                    <a:lnTo>
                      <a:pt x="229" y="191"/>
                    </a:lnTo>
                    <a:lnTo>
                      <a:pt x="215" y="215"/>
                    </a:lnTo>
                    <a:lnTo>
                      <a:pt x="81" y="147"/>
                    </a:lnTo>
                    <a:lnTo>
                      <a:pt x="76" y="158"/>
                    </a:lnTo>
                    <a:lnTo>
                      <a:pt x="135" y="188"/>
                    </a:lnTo>
                    <a:lnTo>
                      <a:pt x="147" y="238"/>
                    </a:lnTo>
                    <a:lnTo>
                      <a:pt x="145" y="237"/>
                    </a:lnTo>
                    <a:lnTo>
                      <a:pt x="145" y="238"/>
                    </a:lnTo>
                    <a:lnTo>
                      <a:pt x="144" y="238"/>
                    </a:lnTo>
                    <a:lnTo>
                      <a:pt x="27" y="229"/>
                    </a:lnTo>
                    <a:lnTo>
                      <a:pt x="24" y="215"/>
                    </a:lnTo>
                    <a:lnTo>
                      <a:pt x="22" y="201"/>
                    </a:lnTo>
                    <a:lnTo>
                      <a:pt x="20" y="188"/>
                    </a:lnTo>
                    <a:lnTo>
                      <a:pt x="17" y="173"/>
                    </a:lnTo>
                    <a:lnTo>
                      <a:pt x="16" y="160"/>
                    </a:lnTo>
                    <a:lnTo>
                      <a:pt x="15" y="147"/>
                    </a:lnTo>
                    <a:lnTo>
                      <a:pt x="16" y="136"/>
                    </a:lnTo>
                    <a:lnTo>
                      <a:pt x="17" y="127"/>
                    </a:lnTo>
                    <a:lnTo>
                      <a:pt x="21" y="117"/>
                    </a:lnTo>
                    <a:lnTo>
                      <a:pt x="26" y="106"/>
                    </a:lnTo>
                    <a:lnTo>
                      <a:pt x="34" y="97"/>
                    </a:lnTo>
                    <a:lnTo>
                      <a:pt x="42" y="88"/>
                    </a:lnTo>
                    <a:lnTo>
                      <a:pt x="50" y="81"/>
                    </a:lnTo>
                    <a:lnTo>
                      <a:pt x="59" y="75"/>
                    </a:lnTo>
                    <a:lnTo>
                      <a:pt x="64" y="70"/>
                    </a:lnTo>
                    <a:lnTo>
                      <a:pt x="69" y="67"/>
                    </a:lnTo>
                    <a:lnTo>
                      <a:pt x="70" y="68"/>
                    </a:lnTo>
                    <a:lnTo>
                      <a:pt x="71" y="69"/>
                    </a:lnTo>
                    <a:lnTo>
                      <a:pt x="72" y="71"/>
                    </a:lnTo>
                    <a:lnTo>
                      <a:pt x="74" y="73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84"/>
                    </a:lnTo>
                    <a:lnTo>
                      <a:pt x="73" y="85"/>
                    </a:lnTo>
                    <a:lnTo>
                      <a:pt x="77" y="87"/>
                    </a:lnTo>
                    <a:lnTo>
                      <a:pt x="83" y="88"/>
                    </a:lnTo>
                    <a:lnTo>
                      <a:pt x="88" y="91"/>
                    </a:lnTo>
                    <a:lnTo>
                      <a:pt x="95" y="94"/>
                    </a:lnTo>
                    <a:lnTo>
                      <a:pt x="100" y="97"/>
                    </a:lnTo>
                    <a:lnTo>
                      <a:pt x="104" y="99"/>
                    </a:lnTo>
                    <a:lnTo>
                      <a:pt x="108" y="103"/>
                    </a:lnTo>
                    <a:lnTo>
                      <a:pt x="110" y="106"/>
                    </a:lnTo>
                    <a:lnTo>
                      <a:pt x="113" y="108"/>
                    </a:lnTo>
                    <a:lnTo>
                      <a:pt x="116" y="110"/>
                    </a:lnTo>
                    <a:lnTo>
                      <a:pt x="120" y="113"/>
                    </a:lnTo>
                    <a:lnTo>
                      <a:pt x="123" y="117"/>
                    </a:lnTo>
                    <a:lnTo>
                      <a:pt x="128" y="120"/>
                    </a:lnTo>
                    <a:lnTo>
                      <a:pt x="132" y="125"/>
                    </a:lnTo>
                    <a:lnTo>
                      <a:pt x="136" y="129"/>
                    </a:lnTo>
                    <a:lnTo>
                      <a:pt x="142" y="133"/>
                    </a:lnTo>
                    <a:lnTo>
                      <a:pt x="146" y="137"/>
                    </a:lnTo>
                    <a:lnTo>
                      <a:pt x="152" y="142"/>
                    </a:lnTo>
                    <a:lnTo>
                      <a:pt x="158" y="146"/>
                    </a:lnTo>
                    <a:lnTo>
                      <a:pt x="162" y="150"/>
                    </a:lnTo>
                    <a:lnTo>
                      <a:pt x="167" y="154"/>
                    </a:lnTo>
                    <a:lnTo>
                      <a:pt x="173" y="158"/>
                    </a:lnTo>
                    <a:lnTo>
                      <a:pt x="178" y="162"/>
                    </a:lnTo>
                    <a:lnTo>
                      <a:pt x="183" y="151"/>
                    </a:lnTo>
                    <a:lnTo>
                      <a:pt x="179" y="147"/>
                    </a:lnTo>
                    <a:lnTo>
                      <a:pt x="174" y="144"/>
                    </a:lnTo>
                    <a:lnTo>
                      <a:pt x="169" y="140"/>
                    </a:lnTo>
                    <a:lnTo>
                      <a:pt x="165" y="136"/>
                    </a:lnTo>
                    <a:lnTo>
                      <a:pt x="160" y="132"/>
                    </a:lnTo>
                    <a:lnTo>
                      <a:pt x="155" y="128"/>
                    </a:lnTo>
                    <a:lnTo>
                      <a:pt x="150" y="124"/>
                    </a:lnTo>
                    <a:lnTo>
                      <a:pt x="145" y="120"/>
                    </a:lnTo>
                    <a:lnTo>
                      <a:pt x="141" y="117"/>
                    </a:lnTo>
                    <a:lnTo>
                      <a:pt x="138" y="113"/>
                    </a:lnTo>
                    <a:lnTo>
                      <a:pt x="134" y="110"/>
                    </a:lnTo>
                    <a:lnTo>
                      <a:pt x="130" y="106"/>
                    </a:lnTo>
                    <a:lnTo>
                      <a:pt x="127" y="103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20" y="97"/>
                    </a:lnTo>
                    <a:lnTo>
                      <a:pt x="118" y="96"/>
                    </a:lnTo>
                    <a:lnTo>
                      <a:pt x="118" y="95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21" y="93"/>
                    </a:lnTo>
                    <a:lnTo>
                      <a:pt x="126" y="92"/>
                    </a:lnTo>
                    <a:lnTo>
                      <a:pt x="132" y="92"/>
                    </a:lnTo>
                    <a:lnTo>
                      <a:pt x="139" y="90"/>
                    </a:lnTo>
                    <a:lnTo>
                      <a:pt x="144" y="88"/>
                    </a:lnTo>
                    <a:lnTo>
                      <a:pt x="148" y="86"/>
                    </a:lnTo>
                    <a:lnTo>
                      <a:pt x="153" y="83"/>
                    </a:lnTo>
                    <a:lnTo>
                      <a:pt x="156" y="79"/>
                    </a:lnTo>
                    <a:lnTo>
                      <a:pt x="178" y="81"/>
                    </a:lnTo>
                    <a:lnTo>
                      <a:pt x="163" y="57"/>
                    </a:lnTo>
                    <a:lnTo>
                      <a:pt x="163" y="55"/>
                    </a:lnTo>
                    <a:lnTo>
                      <a:pt x="162" y="53"/>
                    </a:lnTo>
                    <a:lnTo>
                      <a:pt x="161" y="49"/>
                    </a:lnTo>
                    <a:lnTo>
                      <a:pt x="160" y="46"/>
                    </a:lnTo>
                    <a:lnTo>
                      <a:pt x="190" y="51"/>
                    </a:lnTo>
                    <a:lnTo>
                      <a:pt x="164" y="32"/>
                    </a:lnTo>
                    <a:lnTo>
                      <a:pt x="166" y="28"/>
                    </a:lnTo>
                    <a:lnTo>
                      <a:pt x="178" y="19"/>
                    </a:lnTo>
                    <a:lnTo>
                      <a:pt x="172" y="8"/>
                    </a:lnTo>
                    <a:lnTo>
                      <a:pt x="171" y="8"/>
                    </a:lnTo>
                    <a:lnTo>
                      <a:pt x="168" y="8"/>
                    </a:lnTo>
                    <a:lnTo>
                      <a:pt x="162" y="7"/>
                    </a:lnTo>
                    <a:lnTo>
                      <a:pt x="156" y="7"/>
                    </a:lnTo>
                    <a:lnTo>
                      <a:pt x="147" y="6"/>
                    </a:lnTo>
                    <a:lnTo>
                      <a:pt x="137" y="4"/>
                    </a:lnTo>
                    <a:lnTo>
                      <a:pt x="125" y="3"/>
                    </a:lnTo>
                    <a:lnTo>
                      <a:pt x="113" y="2"/>
                    </a:lnTo>
                    <a:lnTo>
                      <a:pt x="99" y="1"/>
                    </a:lnTo>
                    <a:lnTo>
                      <a:pt x="86" y="0"/>
                    </a:lnTo>
                    <a:lnTo>
                      <a:pt x="75" y="0"/>
                    </a:lnTo>
                    <a:lnTo>
                      <a:pt x="64" y="1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2" y="8"/>
                    </a:lnTo>
                    <a:lnTo>
                      <a:pt x="60" y="25"/>
                    </a:lnTo>
                    <a:lnTo>
                      <a:pt x="59" y="29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7" y="41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1" y="53"/>
                    </a:lnTo>
                    <a:lnTo>
                      <a:pt x="62" y="57"/>
                    </a:lnTo>
                    <a:lnTo>
                      <a:pt x="59" y="55"/>
                    </a:lnTo>
                    <a:lnTo>
                      <a:pt x="56" y="57"/>
                    </a:lnTo>
                    <a:lnTo>
                      <a:pt x="51" y="61"/>
                    </a:lnTo>
                    <a:lnTo>
                      <a:pt x="42" y="67"/>
                    </a:lnTo>
                    <a:lnTo>
                      <a:pt x="33" y="76"/>
                    </a:lnTo>
                    <a:lnTo>
                      <a:pt x="23" y="85"/>
                    </a:lnTo>
                    <a:lnTo>
                      <a:pt x="14" y="97"/>
                    </a:lnTo>
                    <a:lnTo>
                      <a:pt x="6" y="108"/>
                    </a:lnTo>
                    <a:lnTo>
                      <a:pt x="2" y="122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1" y="148"/>
                    </a:lnTo>
                    <a:lnTo>
                      <a:pt x="1" y="159"/>
                    </a:lnTo>
                    <a:lnTo>
                      <a:pt x="2" y="171"/>
                    </a:lnTo>
                    <a:lnTo>
                      <a:pt x="3" y="182"/>
                    </a:lnTo>
                    <a:lnTo>
                      <a:pt x="5" y="194"/>
                    </a:lnTo>
                    <a:lnTo>
                      <a:pt x="8" y="205"/>
                    </a:lnTo>
                    <a:lnTo>
                      <a:pt x="9" y="217"/>
                    </a:lnTo>
                    <a:lnTo>
                      <a:pt x="11" y="228"/>
                    </a:lnTo>
                    <a:lnTo>
                      <a:pt x="13" y="238"/>
                    </a:lnTo>
                    <a:lnTo>
                      <a:pt x="15" y="246"/>
                    </a:lnTo>
                    <a:lnTo>
                      <a:pt x="16" y="254"/>
                    </a:lnTo>
                    <a:lnTo>
                      <a:pt x="18" y="260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20" y="270"/>
                    </a:lnTo>
                    <a:lnTo>
                      <a:pt x="29" y="297"/>
                    </a:lnTo>
                    <a:lnTo>
                      <a:pt x="204" y="317"/>
                    </a:lnTo>
                    <a:lnTo>
                      <a:pt x="222" y="417"/>
                    </a:lnTo>
                    <a:lnTo>
                      <a:pt x="224" y="425"/>
                    </a:lnTo>
                    <a:lnTo>
                      <a:pt x="232" y="424"/>
                    </a:lnTo>
                    <a:lnTo>
                      <a:pt x="329" y="417"/>
                    </a:lnTo>
                    <a:lnTo>
                      <a:pt x="352" y="415"/>
                    </a:lnTo>
                    <a:lnTo>
                      <a:pt x="328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7" name="AutoShape 42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308" cy="28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</p:grpSp>
        <p:sp>
          <p:nvSpPr>
            <p:cNvPr id="2473" name="AutoShape 48"/>
            <p:cNvSpPr>
              <a:spLocks noChangeArrowheads="1"/>
            </p:cNvSpPr>
            <p:nvPr>
              <p:custDataLst>
                <p:tags r:id="rId289"/>
              </p:custDataLst>
            </p:nvPr>
          </p:nvSpPr>
          <p:spPr bwMode="auto">
            <a:xfrm>
              <a:off x="2195513" y="4724400"/>
              <a:ext cx="1150937" cy="973138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74" name="AutoShape 49"/>
            <p:cNvSpPr>
              <a:spLocks noChangeArrowheads="1"/>
            </p:cNvSpPr>
            <p:nvPr>
              <p:custDataLst>
                <p:tags r:id="rId290"/>
              </p:custDataLst>
            </p:nvPr>
          </p:nvSpPr>
          <p:spPr bwMode="auto">
            <a:xfrm>
              <a:off x="2303463" y="4832350"/>
              <a:ext cx="900112" cy="755650"/>
            </a:xfrm>
            <a:prstGeom prst="cube">
              <a:avLst>
                <a:gd name="adj" fmla="val 12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75" name="AutoShape 50"/>
            <p:cNvSpPr>
              <a:spLocks noChangeArrowheads="1"/>
            </p:cNvSpPr>
            <p:nvPr>
              <p:custDataLst>
                <p:tags r:id="rId291"/>
              </p:custDataLst>
            </p:nvPr>
          </p:nvSpPr>
          <p:spPr bwMode="auto">
            <a:xfrm>
              <a:off x="2374900" y="5334000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76" name="Text Box 51"/>
            <p:cNvSpPr txBox="1">
              <a:spLocks noChangeArrowheads="1"/>
            </p:cNvSpPr>
            <p:nvPr>
              <p:custDataLst>
                <p:tags r:id="rId292"/>
              </p:custDataLst>
            </p:nvPr>
          </p:nvSpPr>
          <p:spPr bwMode="auto">
            <a:xfrm>
              <a:off x="2447926" y="5391150"/>
              <a:ext cx="430213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DIS</a:t>
              </a:r>
            </a:p>
          </p:txBody>
        </p:sp>
        <p:sp>
          <p:nvSpPr>
            <p:cNvPr id="2477" name="AutoShape 94"/>
            <p:cNvSpPr>
              <a:spLocks noChangeArrowheads="1"/>
            </p:cNvSpPr>
            <p:nvPr>
              <p:custDataLst>
                <p:tags r:id="rId293"/>
              </p:custDataLst>
            </p:nvPr>
          </p:nvSpPr>
          <p:spPr bwMode="auto">
            <a:xfrm>
              <a:off x="2374900" y="5164138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78" name="Text Box 95"/>
            <p:cNvSpPr txBox="1">
              <a:spLocks noChangeArrowheads="1"/>
            </p:cNvSpPr>
            <p:nvPr>
              <p:custDataLst>
                <p:tags r:id="rId294"/>
              </p:custDataLst>
            </p:nvPr>
          </p:nvSpPr>
          <p:spPr bwMode="auto">
            <a:xfrm>
              <a:off x="2365375" y="5227638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sp>
          <p:nvSpPr>
            <p:cNvPr id="2479" name="AutoShape 97"/>
            <p:cNvSpPr>
              <a:spLocks noChangeArrowheads="1"/>
            </p:cNvSpPr>
            <p:nvPr>
              <p:custDataLst>
                <p:tags r:id="rId295"/>
              </p:custDataLst>
            </p:nvPr>
          </p:nvSpPr>
          <p:spPr bwMode="auto">
            <a:xfrm>
              <a:off x="2374900" y="5002213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80" name="Text Box 98"/>
            <p:cNvSpPr txBox="1">
              <a:spLocks noChangeArrowheads="1"/>
            </p:cNvSpPr>
            <p:nvPr>
              <p:custDataLst>
                <p:tags r:id="rId296"/>
              </p:custDataLst>
            </p:nvPr>
          </p:nvSpPr>
          <p:spPr bwMode="auto">
            <a:xfrm>
              <a:off x="2365375" y="5065713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grpSp>
          <p:nvGrpSpPr>
            <p:cNvPr id="2481" name="Group 68"/>
            <p:cNvGrpSpPr>
              <a:grpSpLocks/>
            </p:cNvGrpSpPr>
            <p:nvPr>
              <p:custDataLst>
                <p:tags r:id="rId297"/>
              </p:custDataLst>
            </p:nvPr>
          </p:nvGrpSpPr>
          <p:grpSpPr bwMode="auto">
            <a:xfrm flipH="1">
              <a:off x="3635375" y="5445125"/>
              <a:ext cx="325438" cy="142875"/>
              <a:chOff x="3039" y="3475"/>
              <a:chExt cx="295" cy="114"/>
            </a:xfrm>
          </p:grpSpPr>
          <p:sp>
            <p:nvSpPr>
              <p:cNvPr id="2547" name="Rectangle 69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548" name="AutoShape 70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549" name="Line 71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550" name="Line 72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551" name="Line 73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552" name="Line 74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482" name="Arc 75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 rot="15993420" flipH="1">
              <a:off x="3600450" y="54498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483" name="Line 75"/>
            <p:cNvSpPr>
              <a:spLocks noChangeShapeType="1"/>
            </p:cNvSpPr>
            <p:nvPr>
              <p:custDataLst>
                <p:tags r:id="rId299"/>
              </p:custDataLst>
            </p:nvPr>
          </p:nvSpPr>
          <p:spPr bwMode="auto">
            <a:xfrm>
              <a:off x="3816350" y="5337175"/>
              <a:ext cx="0" cy="1079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84" name="Line 73"/>
            <p:cNvSpPr>
              <a:spLocks noChangeShapeType="1"/>
            </p:cNvSpPr>
            <p:nvPr>
              <p:custDataLst>
                <p:tags r:id="rId300"/>
              </p:custDataLst>
            </p:nvPr>
          </p:nvSpPr>
          <p:spPr bwMode="auto">
            <a:xfrm>
              <a:off x="3167063" y="5337175"/>
              <a:ext cx="6492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85" name="Line 73"/>
            <p:cNvSpPr>
              <a:spLocks noChangeShapeType="1"/>
            </p:cNvSpPr>
            <p:nvPr>
              <p:custDataLst>
                <p:tags r:id="rId301"/>
              </p:custDataLst>
            </p:nvPr>
          </p:nvSpPr>
          <p:spPr bwMode="auto">
            <a:xfrm>
              <a:off x="3167063" y="5265738"/>
              <a:ext cx="8286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86" name="Line 75"/>
            <p:cNvSpPr>
              <a:spLocks noChangeShapeType="1"/>
            </p:cNvSpPr>
            <p:nvPr>
              <p:custDataLst>
                <p:tags r:id="rId302"/>
              </p:custDataLst>
            </p:nvPr>
          </p:nvSpPr>
          <p:spPr bwMode="auto">
            <a:xfrm>
              <a:off x="3995738" y="5265738"/>
              <a:ext cx="0" cy="2159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87" name="Line 73"/>
            <p:cNvSpPr>
              <a:spLocks noChangeShapeType="1"/>
            </p:cNvSpPr>
            <p:nvPr>
              <p:custDataLst>
                <p:tags r:id="rId303"/>
              </p:custDataLst>
            </p:nvPr>
          </p:nvSpPr>
          <p:spPr bwMode="auto">
            <a:xfrm>
              <a:off x="3167063" y="5157788"/>
              <a:ext cx="14763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88" name="AutoShape 58"/>
            <p:cNvSpPr>
              <a:spLocks noChangeArrowheads="1"/>
            </p:cNvSpPr>
            <p:nvPr>
              <p:custDataLst>
                <p:tags r:id="rId304"/>
              </p:custDataLst>
            </p:nvPr>
          </p:nvSpPr>
          <p:spPr bwMode="auto">
            <a:xfrm>
              <a:off x="6983413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89" name="AutoShape 59"/>
            <p:cNvSpPr>
              <a:spLocks noChangeArrowheads="1"/>
            </p:cNvSpPr>
            <p:nvPr>
              <p:custDataLst>
                <p:tags r:id="rId305"/>
              </p:custDataLst>
            </p:nvPr>
          </p:nvSpPr>
          <p:spPr bwMode="auto">
            <a:xfrm>
              <a:off x="7127875" y="3933825"/>
              <a:ext cx="576263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90" name="Text Box 60"/>
            <p:cNvSpPr txBox="1">
              <a:spLocks noChangeArrowheads="1"/>
            </p:cNvSpPr>
            <p:nvPr>
              <p:custDataLst>
                <p:tags r:id="rId306"/>
              </p:custDataLst>
            </p:nvPr>
          </p:nvSpPr>
          <p:spPr bwMode="auto">
            <a:xfrm>
              <a:off x="7199313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sp>
          <p:nvSpPr>
            <p:cNvPr id="2491" name="Line 61"/>
            <p:cNvSpPr>
              <a:spLocks noChangeShapeType="1"/>
            </p:cNvSpPr>
            <p:nvPr>
              <p:custDataLst>
                <p:tags r:id="rId307"/>
              </p:custDataLst>
            </p:nvPr>
          </p:nvSpPr>
          <p:spPr bwMode="auto">
            <a:xfrm flipV="1">
              <a:off x="7667625" y="4006850"/>
              <a:ext cx="215900" cy="3492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92" name="AutoShape 62"/>
            <p:cNvSpPr>
              <a:spLocks noChangeArrowheads="1"/>
            </p:cNvSpPr>
            <p:nvPr>
              <p:custDataLst>
                <p:tags r:id="rId308"/>
              </p:custDataLst>
            </p:nvPr>
          </p:nvSpPr>
          <p:spPr bwMode="auto">
            <a:xfrm rot="5400000">
              <a:off x="7883525" y="3897313"/>
              <a:ext cx="142875" cy="215900"/>
            </a:xfrm>
            <a:prstGeom prst="can">
              <a:avLst>
                <a:gd name="adj" fmla="val 37778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93" name="AutoShape 87"/>
            <p:cNvSpPr>
              <a:spLocks noChangeArrowheads="1"/>
            </p:cNvSpPr>
            <p:nvPr>
              <p:custDataLst>
                <p:tags r:id="rId309"/>
              </p:custDataLst>
            </p:nvPr>
          </p:nvSpPr>
          <p:spPr bwMode="auto">
            <a:xfrm>
              <a:off x="250825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94" name="AutoShape 88"/>
            <p:cNvSpPr>
              <a:spLocks noChangeArrowheads="1"/>
            </p:cNvSpPr>
            <p:nvPr>
              <p:custDataLst>
                <p:tags r:id="rId310"/>
              </p:custDataLst>
            </p:nvPr>
          </p:nvSpPr>
          <p:spPr bwMode="auto">
            <a:xfrm>
              <a:off x="719138" y="3933825"/>
              <a:ext cx="576262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95" name="Text Box 89"/>
            <p:cNvSpPr txBox="1">
              <a:spLocks noChangeArrowheads="1"/>
            </p:cNvSpPr>
            <p:nvPr>
              <p:custDataLst>
                <p:tags r:id="rId311"/>
              </p:custDataLst>
            </p:nvPr>
          </p:nvSpPr>
          <p:spPr bwMode="auto">
            <a:xfrm>
              <a:off x="790575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grpSp>
          <p:nvGrpSpPr>
            <p:cNvPr id="2496" name="Group 90"/>
            <p:cNvGrpSpPr>
              <a:grpSpLocks/>
            </p:cNvGrpSpPr>
            <p:nvPr>
              <p:custDataLst>
                <p:tags r:id="rId312"/>
              </p:custDataLst>
            </p:nvPr>
          </p:nvGrpSpPr>
          <p:grpSpPr bwMode="auto">
            <a:xfrm flipH="1">
              <a:off x="323850" y="3933825"/>
              <a:ext cx="395288" cy="142875"/>
              <a:chOff x="657" y="1865"/>
              <a:chExt cx="249" cy="90"/>
            </a:xfrm>
          </p:grpSpPr>
          <p:sp>
            <p:nvSpPr>
              <p:cNvPr id="2545" name="Line 91"/>
              <p:cNvSpPr>
                <a:spLocks noChangeShapeType="1"/>
              </p:cNvSpPr>
              <p:nvPr/>
            </p:nvSpPr>
            <p:spPr bwMode="auto">
              <a:xfrm flipV="1">
                <a:off x="657" y="1911"/>
                <a:ext cx="136" cy="22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546" name="AutoShape 92"/>
              <p:cNvSpPr>
                <a:spLocks noChangeArrowheads="1"/>
              </p:cNvSpPr>
              <p:nvPr/>
            </p:nvSpPr>
            <p:spPr bwMode="auto">
              <a:xfrm rot="5400000">
                <a:off x="793" y="1842"/>
                <a:ext cx="90" cy="136"/>
              </a:xfrm>
              <a:prstGeom prst="can">
                <a:avLst>
                  <a:gd name="adj" fmla="val 37778"/>
                </a:avLst>
              </a:prstGeom>
              <a:gradFill rotWithShape="1">
                <a:gsLst>
                  <a:gs pos="0">
                    <a:srgbClr val="CCFF99"/>
                  </a:gs>
                  <a:gs pos="100000">
                    <a:srgbClr val="5E7647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</p:grpSp>
        <p:sp>
          <p:nvSpPr>
            <p:cNvPr id="2497" name="Line 73"/>
            <p:cNvSpPr>
              <a:spLocks noChangeShapeType="1"/>
            </p:cNvSpPr>
            <p:nvPr>
              <p:custDataLst>
                <p:tags r:id="rId313"/>
              </p:custDataLst>
            </p:nvPr>
          </p:nvSpPr>
          <p:spPr bwMode="auto">
            <a:xfrm>
              <a:off x="1258888" y="4041775"/>
              <a:ext cx="58689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98" name="Line 75"/>
            <p:cNvSpPr>
              <a:spLocks noChangeShapeType="1"/>
            </p:cNvSpPr>
            <p:nvPr>
              <p:custDataLst>
                <p:tags r:id="rId314"/>
              </p:custDataLst>
            </p:nvPr>
          </p:nvSpPr>
          <p:spPr bwMode="auto">
            <a:xfrm>
              <a:off x="2771775" y="4041776"/>
              <a:ext cx="0" cy="82709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99" name="AutoShape 87"/>
            <p:cNvSpPr>
              <a:spLocks noChangeArrowheads="1"/>
            </p:cNvSpPr>
            <p:nvPr>
              <p:custDataLst>
                <p:tags r:id="rId315"/>
              </p:custDataLst>
            </p:nvPr>
          </p:nvSpPr>
          <p:spPr bwMode="auto">
            <a:xfrm>
              <a:off x="3419475" y="5624513"/>
              <a:ext cx="865188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500" name="Arc 76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 rot="15993420" flipH="1">
              <a:off x="3565525" y="548640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501" name="Group 126"/>
            <p:cNvGrpSpPr>
              <a:grpSpLocks/>
            </p:cNvGrpSpPr>
            <p:nvPr>
              <p:custDataLst>
                <p:tags r:id="rId317"/>
              </p:custDataLst>
            </p:nvPr>
          </p:nvGrpSpPr>
          <p:grpSpPr bwMode="auto">
            <a:xfrm flipH="1">
              <a:off x="3768725" y="5491163"/>
              <a:ext cx="325438" cy="142875"/>
              <a:chOff x="3039" y="3475"/>
              <a:chExt cx="295" cy="114"/>
            </a:xfrm>
          </p:grpSpPr>
          <p:sp>
            <p:nvSpPr>
              <p:cNvPr id="2539" name="Rectangle 127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540" name="AutoShape 128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541" name="Line 129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542" name="Line 130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543" name="Line 131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544" name="Line 132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502" name="Arc 119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 rot="15993420" flipH="1">
              <a:off x="3746500" y="559435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503" name="Arc 12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 rot="15993420" flipH="1">
              <a:off x="3675063" y="56657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504" name="Text Box 79"/>
            <p:cNvSpPr txBox="1">
              <a:spLocks noChangeArrowheads="1"/>
            </p:cNvSpPr>
            <p:nvPr>
              <p:custDataLst>
                <p:tags r:id="rId320"/>
              </p:custDataLst>
            </p:nvPr>
          </p:nvSpPr>
          <p:spPr bwMode="auto">
            <a:xfrm>
              <a:off x="3851276" y="5697537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Radar</a:t>
              </a:r>
            </a:p>
          </p:txBody>
        </p:sp>
        <p:sp>
          <p:nvSpPr>
            <p:cNvPr id="2505" name="Arc 120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 rot="15993420" flipH="1">
              <a:off x="3711575" y="5630863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506" name="Arc 77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 rot="15993420" flipH="1">
              <a:off x="3530600" y="5521325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507" name="AutoShape 87"/>
            <p:cNvSpPr>
              <a:spLocks noChangeArrowheads="1"/>
            </p:cNvSpPr>
            <p:nvPr>
              <p:custDataLst>
                <p:tags r:id="rId323"/>
              </p:custDataLst>
            </p:nvPr>
          </p:nvSpPr>
          <p:spPr bwMode="auto">
            <a:xfrm>
              <a:off x="4392613" y="5589588"/>
              <a:ext cx="863600" cy="32385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508" name="AutoShape 99"/>
            <p:cNvSpPr>
              <a:spLocks noChangeArrowheads="1"/>
            </p:cNvSpPr>
            <p:nvPr>
              <p:custDataLst>
                <p:tags r:id="rId324"/>
              </p:custDataLst>
            </p:nvPr>
          </p:nvSpPr>
          <p:spPr bwMode="auto">
            <a:xfrm flipH="1">
              <a:off x="4500563" y="5589588"/>
              <a:ext cx="503237" cy="1079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7 w 21600"/>
                <a:gd name="T13" fmla="*/ 3367 h 21600"/>
                <a:gd name="T14" fmla="*/ 18233 w 21600"/>
                <a:gd name="T15" fmla="*/ 18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34" y="21600"/>
                  </a:lnTo>
                  <a:lnTo>
                    <a:pt x="184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509" name="Line 75"/>
            <p:cNvSpPr>
              <a:spLocks noChangeShapeType="1"/>
            </p:cNvSpPr>
            <p:nvPr>
              <p:custDataLst>
                <p:tags r:id="rId325"/>
              </p:custDataLst>
            </p:nvPr>
          </p:nvSpPr>
          <p:spPr bwMode="auto">
            <a:xfrm>
              <a:off x="4643438" y="5157788"/>
              <a:ext cx="0" cy="4318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10" name="Text Box 125"/>
            <p:cNvSpPr txBox="1">
              <a:spLocks noChangeArrowheads="1"/>
            </p:cNvSpPr>
            <p:nvPr>
              <p:custDataLst>
                <p:tags r:id="rId326"/>
              </p:custDataLst>
            </p:nvPr>
          </p:nvSpPr>
          <p:spPr bwMode="auto">
            <a:xfrm>
              <a:off x="4392614" y="5732463"/>
              <a:ext cx="86360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Balise antenna</a:t>
              </a:r>
            </a:p>
          </p:txBody>
        </p:sp>
        <p:sp>
          <p:nvSpPr>
            <p:cNvPr id="2511" name="AutoShape 43"/>
            <p:cNvSpPr>
              <a:spLocks noChangeArrowheads="1"/>
            </p:cNvSpPr>
            <p:nvPr>
              <p:custDataLst>
                <p:tags r:id="rId327"/>
              </p:custDataLst>
            </p:nvPr>
          </p:nvSpPr>
          <p:spPr bwMode="auto">
            <a:xfrm>
              <a:off x="6192838" y="5445125"/>
              <a:ext cx="611187" cy="468313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512" name="Text Box 77"/>
            <p:cNvSpPr txBox="1">
              <a:spLocks noChangeArrowheads="1"/>
            </p:cNvSpPr>
            <p:nvPr>
              <p:custDataLst>
                <p:tags r:id="rId328"/>
              </p:custDataLst>
            </p:nvPr>
          </p:nvSpPr>
          <p:spPr bwMode="auto">
            <a:xfrm>
              <a:off x="6227762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aphicFrame>
          <p:nvGraphicFramePr>
            <p:cNvPr id="2063" name="Object 5"/>
            <p:cNvGraphicFramePr>
              <a:graphicFrameLocks noChangeAspect="1"/>
            </p:cNvGraphicFramePr>
            <p:nvPr>
              <p:custDataLst>
                <p:tags r:id="rId329"/>
              </p:custDataLst>
            </p:nvPr>
          </p:nvGraphicFramePr>
          <p:xfrm>
            <a:off x="6516688" y="5445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Visio" r:id="rId351" imgW="143637" imgH="143256" progId="">
                    <p:embed/>
                  </p:oleObj>
                </mc:Choice>
                <mc:Fallback>
                  <p:oleObj name="Visio" r:id="rId351" imgW="143637" imgH="143256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5445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13" name="Line 75"/>
            <p:cNvSpPr>
              <a:spLocks noChangeShapeType="1"/>
            </p:cNvSpPr>
            <p:nvPr>
              <p:custDataLst>
                <p:tags r:id="rId330"/>
              </p:custDataLst>
            </p:nvPr>
          </p:nvSpPr>
          <p:spPr bwMode="auto">
            <a:xfrm>
              <a:off x="6445250" y="5013325"/>
              <a:ext cx="0" cy="6477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14" name="Line 76"/>
            <p:cNvSpPr>
              <a:spLocks noChangeShapeType="1"/>
            </p:cNvSpPr>
            <p:nvPr>
              <p:custDataLst>
                <p:tags r:id="rId331"/>
              </p:custDataLst>
            </p:nvPr>
          </p:nvSpPr>
          <p:spPr bwMode="auto">
            <a:xfrm>
              <a:off x="6445250" y="5661025"/>
              <a:ext cx="10795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15" name="AutoShape 43"/>
            <p:cNvSpPr>
              <a:spLocks noChangeArrowheads="1"/>
            </p:cNvSpPr>
            <p:nvPr>
              <p:custDataLst>
                <p:tags r:id="rId332"/>
              </p:custDataLst>
            </p:nvPr>
          </p:nvSpPr>
          <p:spPr bwMode="auto">
            <a:xfrm>
              <a:off x="7559675" y="5300663"/>
              <a:ext cx="900113" cy="541337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516" name="Rectangle 55"/>
            <p:cNvSpPr>
              <a:spLocks noChangeArrowheads="1"/>
            </p:cNvSpPr>
            <p:nvPr>
              <p:custDataLst>
                <p:tags r:id="rId333"/>
              </p:custDataLst>
            </p:nvPr>
          </p:nvSpPr>
          <p:spPr bwMode="auto">
            <a:xfrm>
              <a:off x="7596188" y="5372100"/>
              <a:ext cx="431800" cy="714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517" name="AutoShape 56"/>
            <p:cNvSpPr>
              <a:spLocks noChangeArrowheads="1"/>
            </p:cNvSpPr>
            <p:nvPr>
              <p:custDataLst>
                <p:tags r:id="rId334"/>
              </p:custDataLst>
            </p:nvPr>
          </p:nvSpPr>
          <p:spPr bwMode="auto">
            <a:xfrm rot="10800000">
              <a:off x="7848600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518" name="AutoShape 57"/>
            <p:cNvSpPr>
              <a:spLocks noChangeArrowheads="1"/>
            </p:cNvSpPr>
            <p:nvPr>
              <p:custDataLst>
                <p:tags r:id="rId335"/>
              </p:custDataLst>
            </p:nvPr>
          </p:nvSpPr>
          <p:spPr bwMode="auto">
            <a:xfrm rot="10800000">
              <a:off x="7667625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519" name="Text Box 80"/>
            <p:cNvSpPr txBox="1">
              <a:spLocks noChangeArrowheads="1"/>
            </p:cNvSpPr>
            <p:nvPr>
              <p:custDataLst>
                <p:tags r:id="rId336"/>
              </p:custDataLst>
            </p:nvPr>
          </p:nvSpPr>
          <p:spPr bwMode="auto">
            <a:xfrm>
              <a:off x="7993063" y="5553075"/>
              <a:ext cx="503237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Antenna</a:t>
              </a:r>
            </a:p>
          </p:txBody>
        </p:sp>
        <p:sp>
          <p:nvSpPr>
            <p:cNvPr id="2520" name="Line 75"/>
            <p:cNvSpPr>
              <a:spLocks noChangeShapeType="1"/>
            </p:cNvSpPr>
            <p:nvPr>
              <p:custDataLst>
                <p:tags r:id="rId337"/>
              </p:custDataLst>
            </p:nvPr>
          </p:nvSpPr>
          <p:spPr bwMode="auto">
            <a:xfrm>
              <a:off x="7632700" y="533717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21" name="Line 75"/>
            <p:cNvSpPr>
              <a:spLocks noChangeShapeType="1"/>
            </p:cNvSpPr>
            <p:nvPr>
              <p:custDataLst>
                <p:tags r:id="rId338"/>
              </p:custDataLst>
            </p:nvPr>
          </p:nvSpPr>
          <p:spPr bwMode="auto">
            <a:xfrm>
              <a:off x="6516688" y="5337175"/>
              <a:ext cx="1116012" cy="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22" name="AutoShape 43"/>
            <p:cNvSpPr>
              <a:spLocks noChangeArrowheads="1"/>
            </p:cNvSpPr>
            <p:nvPr>
              <p:custDataLst>
                <p:tags r:id="rId339"/>
              </p:custDataLst>
            </p:nvPr>
          </p:nvSpPr>
          <p:spPr bwMode="auto">
            <a:xfrm>
              <a:off x="1476375" y="5445125"/>
              <a:ext cx="611188" cy="468313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aphicFrame>
          <p:nvGraphicFramePr>
            <p:cNvPr id="2064" name="Object 17"/>
            <p:cNvGraphicFramePr>
              <a:graphicFrameLocks noChangeAspect="1"/>
            </p:cNvGraphicFramePr>
            <p:nvPr>
              <p:custDataLst>
                <p:tags r:id="rId340"/>
              </p:custDataLst>
            </p:nvPr>
          </p:nvGraphicFramePr>
          <p:xfrm>
            <a:off x="1619250" y="5445125"/>
            <a:ext cx="25241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" name="Visio" r:id="rId353" imgW="143256" imgH="143637" progId="">
                    <p:embed/>
                  </p:oleObj>
                </mc:Choice>
                <mc:Fallback>
                  <p:oleObj name="Visio" r:id="rId353" imgW="143256" imgH="143637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5445125"/>
                          <a:ext cx="25241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3" name="Line 76"/>
            <p:cNvSpPr>
              <a:spLocks noChangeShapeType="1"/>
            </p:cNvSpPr>
            <p:nvPr>
              <p:custDataLst>
                <p:tags r:id="rId341"/>
              </p:custDataLst>
            </p:nvPr>
          </p:nvSpPr>
          <p:spPr bwMode="auto">
            <a:xfrm>
              <a:off x="1800225" y="5661025"/>
              <a:ext cx="21590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24" name="Line 75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>
              <a:off x="2016125" y="5337175"/>
              <a:ext cx="0" cy="3238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25" name="Line 73"/>
            <p:cNvSpPr>
              <a:spLocks noChangeShapeType="1"/>
            </p:cNvSpPr>
            <p:nvPr>
              <p:custDataLst>
                <p:tags r:id="rId343"/>
              </p:custDataLst>
            </p:nvPr>
          </p:nvSpPr>
          <p:spPr bwMode="auto">
            <a:xfrm>
              <a:off x="2016125" y="5337175"/>
              <a:ext cx="2873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526" name="Text Box 77"/>
            <p:cNvSpPr txBox="1">
              <a:spLocks noChangeArrowheads="1"/>
            </p:cNvSpPr>
            <p:nvPr>
              <p:custDataLst>
                <p:tags r:id="rId344"/>
              </p:custDataLst>
            </p:nvPr>
          </p:nvSpPr>
          <p:spPr bwMode="auto">
            <a:xfrm>
              <a:off x="1511300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pSp>
          <p:nvGrpSpPr>
            <p:cNvPr id="2527" name="Group 3"/>
            <p:cNvGrpSpPr>
              <a:grpSpLocks/>
            </p:cNvGrpSpPr>
            <p:nvPr>
              <p:custDataLst>
                <p:tags r:id="rId345"/>
              </p:custDataLst>
            </p:nvPr>
          </p:nvGrpSpPr>
          <p:grpSpPr bwMode="auto">
            <a:xfrm rot="-1487762">
              <a:off x="7666038" y="3789363"/>
              <a:ext cx="773112" cy="371475"/>
              <a:chOff x="1922" y="3456"/>
              <a:chExt cx="360" cy="140"/>
            </a:xfrm>
          </p:grpSpPr>
          <p:sp>
            <p:nvSpPr>
              <p:cNvPr id="2534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5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6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7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8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  <p:grpSp>
          <p:nvGrpSpPr>
            <p:cNvPr id="2528" name="Group 3"/>
            <p:cNvGrpSpPr>
              <a:grpSpLocks/>
            </p:cNvGrpSpPr>
            <p:nvPr>
              <p:custDataLst>
                <p:tags r:id="rId346"/>
              </p:custDataLst>
            </p:nvPr>
          </p:nvGrpSpPr>
          <p:grpSpPr bwMode="auto">
            <a:xfrm rot="1487762" flipH="1">
              <a:off x="-66675" y="3789363"/>
              <a:ext cx="773113" cy="371475"/>
              <a:chOff x="1922" y="3456"/>
              <a:chExt cx="360" cy="140"/>
            </a:xfrm>
          </p:grpSpPr>
          <p:sp>
            <p:nvSpPr>
              <p:cNvPr id="2529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0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1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2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533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</p:grpSp>
      <p:grpSp>
        <p:nvGrpSpPr>
          <p:cNvPr id="9" name="216 Grupo"/>
          <p:cNvGrpSpPr>
            <a:grpSpLocks/>
          </p:cNvGrpSpPr>
          <p:nvPr/>
        </p:nvGrpSpPr>
        <p:grpSpPr bwMode="auto">
          <a:xfrm>
            <a:off x="4438650" y="5672138"/>
            <a:ext cx="2771775" cy="395287"/>
            <a:chOff x="-66675" y="3789363"/>
            <a:chExt cx="8562975" cy="2124075"/>
          </a:xfrm>
        </p:grpSpPr>
        <p:graphicFrame>
          <p:nvGraphicFramePr>
            <p:cNvPr id="2059" name="Object 21"/>
            <p:cNvGraphicFramePr>
              <a:graphicFrameLocks noChangeAspect="1"/>
            </p:cNvGraphicFramePr>
            <p:nvPr>
              <p:custDataLst>
                <p:tags r:id="rId209"/>
              </p:custDataLst>
            </p:nvPr>
          </p:nvGraphicFramePr>
          <p:xfrm>
            <a:off x="215898" y="3860798"/>
            <a:ext cx="7975601" cy="1954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Visio" r:id="rId355" imgW="5882735" imgH="1270659" progId="">
                    <p:embed/>
                  </p:oleObj>
                </mc:Choice>
                <mc:Fallback>
                  <p:oleObj name="Visio" r:id="rId355" imgW="5882735" imgH="1270659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98" y="3860798"/>
                          <a:ext cx="7975601" cy="1954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8" name="AutoShape 43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5111750" y="4976813"/>
              <a:ext cx="1152525" cy="684212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69" name="AutoShape 44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5219700" y="5049838"/>
              <a:ext cx="936625" cy="504825"/>
            </a:xfrm>
            <a:prstGeom prst="cube">
              <a:avLst>
                <a:gd name="adj" fmla="val 25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70" name="Text Box 50"/>
            <p:cNvSpPr txBox="1"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5219700" y="5270500"/>
              <a:ext cx="828675" cy="268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Speed Code </a:t>
              </a:r>
              <a:br>
                <a:rPr lang="en-GB" sz="400"/>
              </a:br>
              <a:r>
                <a:rPr lang="en-GB" sz="400"/>
                <a:t>System</a:t>
              </a:r>
            </a:p>
          </p:txBody>
        </p:sp>
        <p:sp>
          <p:nvSpPr>
            <p:cNvPr id="2371" name="Line 73"/>
            <p:cNvSpPr>
              <a:spLocks noChangeShapeType="1"/>
            </p:cNvSpPr>
            <p:nvPr>
              <p:custDataLst>
                <p:tags r:id="rId213"/>
              </p:custDataLst>
            </p:nvPr>
          </p:nvSpPr>
          <p:spPr bwMode="auto">
            <a:xfrm>
              <a:off x="5940425" y="5013325"/>
              <a:ext cx="5032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72" name="Line 75"/>
            <p:cNvSpPr>
              <a:spLocks noChangeShapeType="1"/>
            </p:cNvSpPr>
            <p:nvPr>
              <p:custDataLst>
                <p:tags r:id="rId214"/>
              </p:custDataLst>
            </p:nvPr>
          </p:nvSpPr>
          <p:spPr bwMode="auto">
            <a:xfrm>
              <a:off x="5940425" y="501332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73" name="Line 75"/>
            <p:cNvSpPr>
              <a:spLocks noChangeShapeType="1"/>
            </p:cNvSpPr>
            <p:nvPr>
              <p:custDataLst>
                <p:tags r:id="rId215"/>
              </p:custDataLst>
            </p:nvPr>
          </p:nvSpPr>
          <p:spPr bwMode="auto">
            <a:xfrm>
              <a:off x="6516688" y="4941888"/>
              <a:ext cx="0" cy="395287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74" name="Line 73"/>
            <p:cNvSpPr>
              <a:spLocks noChangeShapeType="1"/>
            </p:cNvSpPr>
            <p:nvPr>
              <p:custDataLst>
                <p:tags r:id="rId216"/>
              </p:custDataLst>
            </p:nvPr>
          </p:nvSpPr>
          <p:spPr bwMode="auto">
            <a:xfrm>
              <a:off x="5832475" y="4941888"/>
              <a:ext cx="684213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75" name="Line 75"/>
            <p:cNvSpPr>
              <a:spLocks noChangeShapeType="1"/>
            </p:cNvSpPr>
            <p:nvPr>
              <p:custDataLst>
                <p:tags r:id="rId217"/>
              </p:custDataLst>
            </p:nvPr>
          </p:nvSpPr>
          <p:spPr bwMode="auto">
            <a:xfrm>
              <a:off x="5832475" y="4941888"/>
              <a:ext cx="0" cy="142875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76" name="AutoShape 36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7380288" y="4292600"/>
              <a:ext cx="612775" cy="8286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pSp>
          <p:nvGrpSpPr>
            <p:cNvPr id="2377" name="Group 37"/>
            <p:cNvGrpSpPr>
              <a:grpSpLocks/>
            </p:cNvGrpSpPr>
            <p:nvPr>
              <p:custDataLst>
                <p:tags r:id="rId219"/>
              </p:custDataLst>
            </p:nvPr>
          </p:nvGrpSpPr>
          <p:grpSpPr bwMode="auto">
            <a:xfrm>
              <a:off x="7378700" y="4221163"/>
              <a:ext cx="614363" cy="928687"/>
              <a:chOff x="4425" y="870"/>
              <a:chExt cx="387" cy="358"/>
            </a:xfrm>
          </p:grpSpPr>
          <p:sp>
            <p:nvSpPr>
              <p:cNvPr id="2458" name="Rectangle 38"/>
              <p:cNvSpPr>
                <a:spLocks noChangeArrowheads="1"/>
              </p:cNvSpPr>
              <p:nvPr/>
            </p:nvSpPr>
            <p:spPr bwMode="auto">
              <a:xfrm>
                <a:off x="4425" y="870"/>
                <a:ext cx="387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  <p:sp>
            <p:nvSpPr>
              <p:cNvPr id="2459" name="Freeform 39"/>
              <p:cNvSpPr>
                <a:spLocks/>
              </p:cNvSpPr>
              <p:nvPr/>
            </p:nvSpPr>
            <p:spPr bwMode="auto">
              <a:xfrm rot="764574">
                <a:off x="4652" y="1017"/>
                <a:ext cx="95" cy="55"/>
              </a:xfrm>
              <a:custGeom>
                <a:avLst/>
                <a:gdLst>
                  <a:gd name="T0" fmla="*/ 0 w 534"/>
                  <a:gd name="T1" fmla="*/ 0 h 309"/>
                  <a:gd name="T2" fmla="*/ 0 w 534"/>
                  <a:gd name="T3" fmla="*/ 0 h 309"/>
                  <a:gd name="T4" fmla="*/ 0 w 534"/>
                  <a:gd name="T5" fmla="*/ 0 h 309"/>
                  <a:gd name="T6" fmla="*/ 0 w 534"/>
                  <a:gd name="T7" fmla="*/ 0 h 309"/>
                  <a:gd name="T8" fmla="*/ 0 w 534"/>
                  <a:gd name="T9" fmla="*/ 0 h 309"/>
                  <a:gd name="T10" fmla="*/ 0 w 534"/>
                  <a:gd name="T11" fmla="*/ 0 h 309"/>
                  <a:gd name="T12" fmla="*/ 0 w 534"/>
                  <a:gd name="T13" fmla="*/ 0 h 309"/>
                  <a:gd name="T14" fmla="*/ 0 w 534"/>
                  <a:gd name="T15" fmla="*/ 0 h 309"/>
                  <a:gd name="T16" fmla="*/ 0 w 534"/>
                  <a:gd name="T17" fmla="*/ 0 h 309"/>
                  <a:gd name="T18" fmla="*/ 0 w 534"/>
                  <a:gd name="T19" fmla="*/ 0 h 309"/>
                  <a:gd name="T20" fmla="*/ 0 w 534"/>
                  <a:gd name="T21" fmla="*/ 0 h 309"/>
                  <a:gd name="T22" fmla="*/ 0 w 534"/>
                  <a:gd name="T23" fmla="*/ 0 h 309"/>
                  <a:gd name="T24" fmla="*/ 0 w 534"/>
                  <a:gd name="T25" fmla="*/ 0 h 309"/>
                  <a:gd name="T26" fmla="*/ 0 w 534"/>
                  <a:gd name="T27" fmla="*/ 0 h 309"/>
                  <a:gd name="T28" fmla="*/ 0 w 534"/>
                  <a:gd name="T29" fmla="*/ 0 h 309"/>
                  <a:gd name="T30" fmla="*/ 0 w 534"/>
                  <a:gd name="T31" fmla="*/ 0 h 309"/>
                  <a:gd name="T32" fmla="*/ 0 w 534"/>
                  <a:gd name="T33" fmla="*/ 0 h 309"/>
                  <a:gd name="T34" fmla="*/ 0 w 534"/>
                  <a:gd name="T35" fmla="*/ 0 h 309"/>
                  <a:gd name="T36" fmla="*/ 0 w 534"/>
                  <a:gd name="T37" fmla="*/ 0 h 309"/>
                  <a:gd name="T38" fmla="*/ 0 w 534"/>
                  <a:gd name="T39" fmla="*/ 0 h 309"/>
                  <a:gd name="T40" fmla="*/ 0 w 534"/>
                  <a:gd name="T41" fmla="*/ 0 h 309"/>
                  <a:gd name="T42" fmla="*/ 0 w 534"/>
                  <a:gd name="T43" fmla="*/ 0 h 309"/>
                  <a:gd name="T44" fmla="*/ 0 w 534"/>
                  <a:gd name="T45" fmla="*/ 0 h 309"/>
                  <a:gd name="T46" fmla="*/ 0 w 534"/>
                  <a:gd name="T47" fmla="*/ 0 h 309"/>
                  <a:gd name="T48" fmla="*/ 0 w 534"/>
                  <a:gd name="T49" fmla="*/ 0 h 309"/>
                  <a:gd name="T50" fmla="*/ 0 w 534"/>
                  <a:gd name="T51" fmla="*/ 0 h 309"/>
                  <a:gd name="T52" fmla="*/ 0 w 534"/>
                  <a:gd name="T53" fmla="*/ 0 h 309"/>
                  <a:gd name="T54" fmla="*/ 0 w 534"/>
                  <a:gd name="T55" fmla="*/ 0 h 309"/>
                  <a:gd name="T56" fmla="*/ 0 w 534"/>
                  <a:gd name="T57" fmla="*/ 0 h 309"/>
                  <a:gd name="T58" fmla="*/ 0 w 534"/>
                  <a:gd name="T59" fmla="*/ 0 h 309"/>
                  <a:gd name="T60" fmla="*/ 0 w 534"/>
                  <a:gd name="T61" fmla="*/ 0 h 309"/>
                  <a:gd name="T62" fmla="*/ 0 w 534"/>
                  <a:gd name="T63" fmla="*/ 0 h 309"/>
                  <a:gd name="T64" fmla="*/ 0 w 534"/>
                  <a:gd name="T65" fmla="*/ 0 h 3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4"/>
                  <a:gd name="T100" fmla="*/ 0 h 309"/>
                  <a:gd name="T101" fmla="*/ 534 w 534"/>
                  <a:gd name="T102" fmla="*/ 309 h 3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4" h="309">
                    <a:moveTo>
                      <a:pt x="64" y="282"/>
                    </a:moveTo>
                    <a:lnTo>
                      <a:pt x="97" y="309"/>
                    </a:lnTo>
                    <a:lnTo>
                      <a:pt x="148" y="276"/>
                    </a:lnTo>
                    <a:lnTo>
                      <a:pt x="173" y="279"/>
                    </a:lnTo>
                    <a:lnTo>
                      <a:pt x="177" y="278"/>
                    </a:lnTo>
                    <a:lnTo>
                      <a:pt x="185" y="274"/>
                    </a:lnTo>
                    <a:lnTo>
                      <a:pt x="200" y="268"/>
                    </a:lnTo>
                    <a:lnTo>
                      <a:pt x="215" y="260"/>
                    </a:lnTo>
                    <a:lnTo>
                      <a:pt x="231" y="249"/>
                    </a:lnTo>
                    <a:lnTo>
                      <a:pt x="245" y="237"/>
                    </a:lnTo>
                    <a:lnTo>
                      <a:pt x="257" y="222"/>
                    </a:lnTo>
                    <a:lnTo>
                      <a:pt x="262" y="207"/>
                    </a:lnTo>
                    <a:lnTo>
                      <a:pt x="262" y="206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2" y="203"/>
                    </a:lnTo>
                    <a:lnTo>
                      <a:pt x="534" y="27"/>
                    </a:lnTo>
                    <a:lnTo>
                      <a:pt x="501" y="0"/>
                    </a:lnTo>
                    <a:lnTo>
                      <a:pt x="227" y="177"/>
                    </a:lnTo>
                    <a:lnTo>
                      <a:pt x="211" y="173"/>
                    </a:lnTo>
                    <a:lnTo>
                      <a:pt x="195" y="170"/>
                    </a:lnTo>
                    <a:lnTo>
                      <a:pt x="178" y="169"/>
                    </a:lnTo>
                    <a:lnTo>
                      <a:pt x="163" y="168"/>
                    </a:lnTo>
                    <a:lnTo>
                      <a:pt x="150" y="167"/>
                    </a:lnTo>
                    <a:lnTo>
                      <a:pt x="138" y="167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68" y="150"/>
                    </a:lnTo>
                    <a:lnTo>
                      <a:pt x="163" y="128"/>
                    </a:lnTo>
                    <a:lnTo>
                      <a:pt x="20" y="146"/>
                    </a:lnTo>
                    <a:lnTo>
                      <a:pt x="0" y="257"/>
                    </a:lnTo>
                    <a:lnTo>
                      <a:pt x="85" y="268"/>
                    </a:lnTo>
                    <a:lnTo>
                      <a:pt x="64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0" name="Freeform 40"/>
              <p:cNvSpPr>
                <a:spLocks/>
              </p:cNvSpPr>
              <p:nvPr/>
            </p:nvSpPr>
            <p:spPr bwMode="auto">
              <a:xfrm>
                <a:off x="4490" y="963"/>
                <a:ext cx="142" cy="202"/>
              </a:xfrm>
              <a:custGeom>
                <a:avLst/>
                <a:gdLst>
                  <a:gd name="T0" fmla="*/ 1 w 266"/>
                  <a:gd name="T1" fmla="*/ 1 h 377"/>
                  <a:gd name="T2" fmla="*/ 1 w 266"/>
                  <a:gd name="T3" fmla="*/ 1 h 377"/>
                  <a:gd name="T4" fmla="*/ 1 w 266"/>
                  <a:gd name="T5" fmla="*/ 1 h 377"/>
                  <a:gd name="T6" fmla="*/ 1 w 266"/>
                  <a:gd name="T7" fmla="*/ 1 h 377"/>
                  <a:gd name="T8" fmla="*/ 1 w 266"/>
                  <a:gd name="T9" fmla="*/ 1 h 377"/>
                  <a:gd name="T10" fmla="*/ 1 w 266"/>
                  <a:gd name="T11" fmla="*/ 1 h 377"/>
                  <a:gd name="T12" fmla="*/ 1 w 266"/>
                  <a:gd name="T13" fmla="*/ 1 h 377"/>
                  <a:gd name="T14" fmla="*/ 1 w 266"/>
                  <a:gd name="T15" fmla="*/ 1 h 377"/>
                  <a:gd name="T16" fmla="*/ 1 w 266"/>
                  <a:gd name="T17" fmla="*/ 1 h 377"/>
                  <a:gd name="T18" fmla="*/ 1 w 266"/>
                  <a:gd name="T19" fmla="*/ 1 h 377"/>
                  <a:gd name="T20" fmla="*/ 1 w 266"/>
                  <a:gd name="T21" fmla="*/ 1 h 377"/>
                  <a:gd name="T22" fmla="*/ 1 w 266"/>
                  <a:gd name="T23" fmla="*/ 1 h 377"/>
                  <a:gd name="T24" fmla="*/ 1 w 266"/>
                  <a:gd name="T25" fmla="*/ 1 h 377"/>
                  <a:gd name="T26" fmla="*/ 1 w 266"/>
                  <a:gd name="T27" fmla="*/ 1 h 377"/>
                  <a:gd name="T28" fmla="*/ 1 w 266"/>
                  <a:gd name="T29" fmla="*/ 1 h 377"/>
                  <a:gd name="T30" fmla="*/ 1 w 266"/>
                  <a:gd name="T31" fmla="*/ 1 h 377"/>
                  <a:gd name="T32" fmla="*/ 1 w 266"/>
                  <a:gd name="T33" fmla="*/ 1 h 377"/>
                  <a:gd name="T34" fmla="*/ 1 w 266"/>
                  <a:gd name="T35" fmla="*/ 1 h 377"/>
                  <a:gd name="T36" fmla="*/ 1 w 266"/>
                  <a:gd name="T37" fmla="*/ 1 h 377"/>
                  <a:gd name="T38" fmla="*/ 1 w 266"/>
                  <a:gd name="T39" fmla="*/ 1 h 377"/>
                  <a:gd name="T40" fmla="*/ 1 w 266"/>
                  <a:gd name="T41" fmla="*/ 1 h 377"/>
                  <a:gd name="T42" fmla="*/ 1 w 266"/>
                  <a:gd name="T43" fmla="*/ 1 h 377"/>
                  <a:gd name="T44" fmla="*/ 1 w 266"/>
                  <a:gd name="T45" fmla="*/ 1 h 377"/>
                  <a:gd name="T46" fmla="*/ 1 w 266"/>
                  <a:gd name="T47" fmla="*/ 1 h 377"/>
                  <a:gd name="T48" fmla="*/ 1 w 266"/>
                  <a:gd name="T49" fmla="*/ 1 h 377"/>
                  <a:gd name="T50" fmla="*/ 1 w 266"/>
                  <a:gd name="T51" fmla="*/ 1 h 377"/>
                  <a:gd name="T52" fmla="*/ 1 w 266"/>
                  <a:gd name="T53" fmla="*/ 1 h 377"/>
                  <a:gd name="T54" fmla="*/ 1 w 266"/>
                  <a:gd name="T55" fmla="*/ 0 h 377"/>
                  <a:gd name="T56" fmla="*/ 1 w 266"/>
                  <a:gd name="T57" fmla="*/ 1 h 377"/>
                  <a:gd name="T58" fmla="*/ 1 w 266"/>
                  <a:gd name="T59" fmla="*/ 1 h 377"/>
                  <a:gd name="T60" fmla="*/ 1 w 266"/>
                  <a:gd name="T61" fmla="*/ 1 h 377"/>
                  <a:gd name="T62" fmla="*/ 0 w 266"/>
                  <a:gd name="T63" fmla="*/ 1 h 377"/>
                  <a:gd name="T64" fmla="*/ 0 w 266"/>
                  <a:gd name="T65" fmla="*/ 1 h 377"/>
                  <a:gd name="T66" fmla="*/ 0 w 266"/>
                  <a:gd name="T67" fmla="*/ 1 h 377"/>
                  <a:gd name="T68" fmla="*/ 1 w 266"/>
                  <a:gd name="T69" fmla="*/ 1 h 377"/>
                  <a:gd name="T70" fmla="*/ 1 w 266"/>
                  <a:gd name="T71" fmla="*/ 1 h 377"/>
                  <a:gd name="T72" fmla="*/ 1 w 266"/>
                  <a:gd name="T73" fmla="*/ 1 h 377"/>
                  <a:gd name="T74" fmla="*/ 1 w 266"/>
                  <a:gd name="T75" fmla="*/ 1 h 377"/>
                  <a:gd name="T76" fmla="*/ 1 w 266"/>
                  <a:gd name="T77" fmla="*/ 1 h 377"/>
                  <a:gd name="T78" fmla="*/ 1 w 266"/>
                  <a:gd name="T79" fmla="*/ 1 h 377"/>
                  <a:gd name="T80" fmla="*/ 1 w 266"/>
                  <a:gd name="T81" fmla="*/ 1 h 377"/>
                  <a:gd name="T82" fmla="*/ 1 w 266"/>
                  <a:gd name="T83" fmla="*/ 1 h 377"/>
                  <a:gd name="T84" fmla="*/ 1 w 266"/>
                  <a:gd name="T85" fmla="*/ 1 h 377"/>
                  <a:gd name="T86" fmla="*/ 1 w 266"/>
                  <a:gd name="T87" fmla="*/ 1 h 377"/>
                  <a:gd name="T88" fmla="*/ 1 w 266"/>
                  <a:gd name="T89" fmla="*/ 1 h 377"/>
                  <a:gd name="T90" fmla="*/ 1 w 266"/>
                  <a:gd name="T91" fmla="*/ 1 h 377"/>
                  <a:gd name="T92" fmla="*/ 1 w 266"/>
                  <a:gd name="T93" fmla="*/ 1 h 377"/>
                  <a:gd name="T94" fmla="*/ 1 w 266"/>
                  <a:gd name="T95" fmla="*/ 1 h 377"/>
                  <a:gd name="T96" fmla="*/ 1 w 266"/>
                  <a:gd name="T97" fmla="*/ 1 h 377"/>
                  <a:gd name="T98" fmla="*/ 1 w 266"/>
                  <a:gd name="T99" fmla="*/ 1 h 377"/>
                  <a:gd name="T100" fmla="*/ 1 w 266"/>
                  <a:gd name="T101" fmla="*/ 1 h 377"/>
                  <a:gd name="T102" fmla="*/ 1 w 266"/>
                  <a:gd name="T103" fmla="*/ 1 h 377"/>
                  <a:gd name="T104" fmla="*/ 1 w 266"/>
                  <a:gd name="T105" fmla="*/ 1 h 377"/>
                  <a:gd name="T106" fmla="*/ 1 w 266"/>
                  <a:gd name="T107" fmla="*/ 1 h 377"/>
                  <a:gd name="T108" fmla="*/ 1 w 266"/>
                  <a:gd name="T109" fmla="*/ 1 h 377"/>
                  <a:gd name="T110" fmla="*/ 1 w 266"/>
                  <a:gd name="T111" fmla="*/ 1 h 377"/>
                  <a:gd name="T112" fmla="*/ 1 w 266"/>
                  <a:gd name="T113" fmla="*/ 1 h 3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377"/>
                  <a:gd name="T173" fmla="*/ 266 w 266"/>
                  <a:gd name="T174" fmla="*/ 377 h 3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377">
                    <a:moveTo>
                      <a:pt x="231" y="262"/>
                    </a:moveTo>
                    <a:lnTo>
                      <a:pt x="197" y="256"/>
                    </a:lnTo>
                    <a:lnTo>
                      <a:pt x="135" y="249"/>
                    </a:lnTo>
                    <a:lnTo>
                      <a:pt x="97" y="247"/>
                    </a:lnTo>
                    <a:lnTo>
                      <a:pt x="78" y="245"/>
                    </a:lnTo>
                    <a:lnTo>
                      <a:pt x="78" y="239"/>
                    </a:lnTo>
                    <a:lnTo>
                      <a:pt x="75" y="230"/>
                    </a:lnTo>
                    <a:lnTo>
                      <a:pt x="73" y="218"/>
                    </a:lnTo>
                    <a:lnTo>
                      <a:pt x="71" y="204"/>
                    </a:lnTo>
                    <a:lnTo>
                      <a:pt x="68" y="188"/>
                    </a:lnTo>
                    <a:lnTo>
                      <a:pt x="64" y="171"/>
                    </a:lnTo>
                    <a:lnTo>
                      <a:pt x="61" y="152"/>
                    </a:lnTo>
                    <a:lnTo>
                      <a:pt x="58" y="133"/>
                    </a:lnTo>
                    <a:lnTo>
                      <a:pt x="54" y="114"/>
                    </a:lnTo>
                    <a:lnTo>
                      <a:pt x="51" y="95"/>
                    </a:lnTo>
                    <a:lnTo>
                      <a:pt x="50" y="78"/>
                    </a:lnTo>
                    <a:lnTo>
                      <a:pt x="48" y="62"/>
                    </a:lnTo>
                    <a:lnTo>
                      <a:pt x="47" y="48"/>
                    </a:lnTo>
                    <a:lnTo>
                      <a:pt x="47" y="36"/>
                    </a:lnTo>
                    <a:lnTo>
                      <a:pt x="49" y="28"/>
                    </a:lnTo>
                    <a:lnTo>
                      <a:pt x="48" y="22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38" y="9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2" y="5"/>
                    </a:lnTo>
                    <a:lnTo>
                      <a:pt x="14" y="15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1" y="76"/>
                    </a:lnTo>
                    <a:lnTo>
                      <a:pt x="3" y="94"/>
                    </a:lnTo>
                    <a:lnTo>
                      <a:pt x="4" y="112"/>
                    </a:lnTo>
                    <a:lnTo>
                      <a:pt x="6" y="133"/>
                    </a:lnTo>
                    <a:lnTo>
                      <a:pt x="9" y="155"/>
                    </a:lnTo>
                    <a:lnTo>
                      <a:pt x="12" y="177"/>
                    </a:lnTo>
                    <a:lnTo>
                      <a:pt x="14" y="199"/>
                    </a:lnTo>
                    <a:lnTo>
                      <a:pt x="17" y="221"/>
                    </a:lnTo>
                    <a:lnTo>
                      <a:pt x="20" y="241"/>
                    </a:lnTo>
                    <a:lnTo>
                      <a:pt x="21" y="258"/>
                    </a:lnTo>
                    <a:lnTo>
                      <a:pt x="23" y="273"/>
                    </a:lnTo>
                    <a:lnTo>
                      <a:pt x="25" y="284"/>
                    </a:lnTo>
                    <a:lnTo>
                      <a:pt x="31" y="329"/>
                    </a:lnTo>
                    <a:lnTo>
                      <a:pt x="60" y="331"/>
                    </a:lnTo>
                    <a:lnTo>
                      <a:pt x="60" y="377"/>
                    </a:lnTo>
                    <a:lnTo>
                      <a:pt x="174" y="377"/>
                    </a:lnTo>
                    <a:lnTo>
                      <a:pt x="172" y="335"/>
                    </a:lnTo>
                    <a:lnTo>
                      <a:pt x="266" y="336"/>
                    </a:lnTo>
                    <a:lnTo>
                      <a:pt x="263" y="313"/>
                    </a:lnTo>
                    <a:lnTo>
                      <a:pt x="263" y="309"/>
                    </a:lnTo>
                    <a:lnTo>
                      <a:pt x="260" y="291"/>
                    </a:lnTo>
                    <a:lnTo>
                      <a:pt x="257" y="276"/>
                    </a:lnTo>
                    <a:lnTo>
                      <a:pt x="249" y="26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1" name="Freeform 41"/>
              <p:cNvSpPr>
                <a:spLocks/>
              </p:cNvSpPr>
              <p:nvPr/>
            </p:nvSpPr>
            <p:spPr bwMode="auto">
              <a:xfrm>
                <a:off x="4522" y="930"/>
                <a:ext cx="188" cy="227"/>
              </a:xfrm>
              <a:custGeom>
                <a:avLst/>
                <a:gdLst>
                  <a:gd name="T0" fmla="*/ 1 w 352"/>
                  <a:gd name="T1" fmla="*/ 1 h 425"/>
                  <a:gd name="T2" fmla="*/ 1 w 352"/>
                  <a:gd name="T3" fmla="*/ 1 h 425"/>
                  <a:gd name="T4" fmla="*/ 1 w 352"/>
                  <a:gd name="T5" fmla="*/ 1 h 425"/>
                  <a:gd name="T6" fmla="*/ 1 w 352"/>
                  <a:gd name="T7" fmla="*/ 1 h 425"/>
                  <a:gd name="T8" fmla="*/ 1 w 352"/>
                  <a:gd name="T9" fmla="*/ 1 h 425"/>
                  <a:gd name="T10" fmla="*/ 1 w 352"/>
                  <a:gd name="T11" fmla="*/ 1 h 425"/>
                  <a:gd name="T12" fmla="*/ 1 w 352"/>
                  <a:gd name="T13" fmla="*/ 1 h 425"/>
                  <a:gd name="T14" fmla="*/ 1 w 352"/>
                  <a:gd name="T15" fmla="*/ 1 h 425"/>
                  <a:gd name="T16" fmla="*/ 1 w 352"/>
                  <a:gd name="T17" fmla="*/ 1 h 425"/>
                  <a:gd name="T18" fmla="*/ 1 w 352"/>
                  <a:gd name="T19" fmla="*/ 1 h 425"/>
                  <a:gd name="T20" fmla="*/ 1 w 352"/>
                  <a:gd name="T21" fmla="*/ 1 h 425"/>
                  <a:gd name="T22" fmla="*/ 1 w 352"/>
                  <a:gd name="T23" fmla="*/ 1 h 425"/>
                  <a:gd name="T24" fmla="*/ 1 w 352"/>
                  <a:gd name="T25" fmla="*/ 1 h 425"/>
                  <a:gd name="T26" fmla="*/ 1 w 352"/>
                  <a:gd name="T27" fmla="*/ 1 h 425"/>
                  <a:gd name="T28" fmla="*/ 1 w 352"/>
                  <a:gd name="T29" fmla="*/ 1 h 425"/>
                  <a:gd name="T30" fmla="*/ 1 w 352"/>
                  <a:gd name="T31" fmla="*/ 1 h 425"/>
                  <a:gd name="T32" fmla="*/ 1 w 352"/>
                  <a:gd name="T33" fmla="*/ 1 h 425"/>
                  <a:gd name="T34" fmla="*/ 1 w 352"/>
                  <a:gd name="T35" fmla="*/ 1 h 425"/>
                  <a:gd name="T36" fmla="*/ 1 w 352"/>
                  <a:gd name="T37" fmla="*/ 1 h 425"/>
                  <a:gd name="T38" fmla="*/ 1 w 352"/>
                  <a:gd name="T39" fmla="*/ 1 h 425"/>
                  <a:gd name="T40" fmla="*/ 1 w 352"/>
                  <a:gd name="T41" fmla="*/ 1 h 425"/>
                  <a:gd name="T42" fmla="*/ 1 w 352"/>
                  <a:gd name="T43" fmla="*/ 1 h 425"/>
                  <a:gd name="T44" fmla="*/ 1 w 352"/>
                  <a:gd name="T45" fmla="*/ 1 h 425"/>
                  <a:gd name="T46" fmla="*/ 1 w 352"/>
                  <a:gd name="T47" fmla="*/ 1 h 425"/>
                  <a:gd name="T48" fmla="*/ 1 w 352"/>
                  <a:gd name="T49" fmla="*/ 1 h 425"/>
                  <a:gd name="T50" fmla="*/ 1 w 352"/>
                  <a:gd name="T51" fmla="*/ 1 h 425"/>
                  <a:gd name="T52" fmla="*/ 1 w 352"/>
                  <a:gd name="T53" fmla="*/ 1 h 425"/>
                  <a:gd name="T54" fmla="*/ 1 w 352"/>
                  <a:gd name="T55" fmla="*/ 1 h 425"/>
                  <a:gd name="T56" fmla="*/ 1 w 352"/>
                  <a:gd name="T57" fmla="*/ 1 h 425"/>
                  <a:gd name="T58" fmla="*/ 1 w 352"/>
                  <a:gd name="T59" fmla="*/ 1 h 425"/>
                  <a:gd name="T60" fmla="*/ 1 w 352"/>
                  <a:gd name="T61" fmla="*/ 1 h 425"/>
                  <a:gd name="T62" fmla="*/ 1 w 352"/>
                  <a:gd name="T63" fmla="*/ 1 h 425"/>
                  <a:gd name="T64" fmla="*/ 1 w 352"/>
                  <a:gd name="T65" fmla="*/ 1 h 425"/>
                  <a:gd name="T66" fmla="*/ 1 w 352"/>
                  <a:gd name="T67" fmla="*/ 1 h 425"/>
                  <a:gd name="T68" fmla="*/ 1 w 352"/>
                  <a:gd name="T69" fmla="*/ 1 h 425"/>
                  <a:gd name="T70" fmla="*/ 1 w 352"/>
                  <a:gd name="T71" fmla="*/ 1 h 425"/>
                  <a:gd name="T72" fmla="*/ 1 w 352"/>
                  <a:gd name="T73" fmla="*/ 1 h 425"/>
                  <a:gd name="T74" fmla="*/ 1 w 352"/>
                  <a:gd name="T75" fmla="*/ 1 h 425"/>
                  <a:gd name="T76" fmla="*/ 1 w 352"/>
                  <a:gd name="T77" fmla="*/ 1 h 425"/>
                  <a:gd name="T78" fmla="*/ 1 w 352"/>
                  <a:gd name="T79" fmla="*/ 1 h 425"/>
                  <a:gd name="T80" fmla="*/ 1 w 352"/>
                  <a:gd name="T81" fmla="*/ 1 h 425"/>
                  <a:gd name="T82" fmla="*/ 1 w 352"/>
                  <a:gd name="T83" fmla="*/ 1 h 425"/>
                  <a:gd name="T84" fmla="*/ 1 w 352"/>
                  <a:gd name="T85" fmla="*/ 1 h 425"/>
                  <a:gd name="T86" fmla="*/ 1 w 352"/>
                  <a:gd name="T87" fmla="*/ 1 h 425"/>
                  <a:gd name="T88" fmla="*/ 1 w 352"/>
                  <a:gd name="T89" fmla="*/ 1 h 425"/>
                  <a:gd name="T90" fmla="*/ 1 w 352"/>
                  <a:gd name="T91" fmla="*/ 1 h 425"/>
                  <a:gd name="T92" fmla="*/ 1 w 352"/>
                  <a:gd name="T93" fmla="*/ 1 h 425"/>
                  <a:gd name="T94" fmla="*/ 1 w 352"/>
                  <a:gd name="T95" fmla="*/ 1 h 425"/>
                  <a:gd name="T96" fmla="*/ 1 w 352"/>
                  <a:gd name="T97" fmla="*/ 1 h 425"/>
                  <a:gd name="T98" fmla="*/ 1 w 352"/>
                  <a:gd name="T99" fmla="*/ 1 h 425"/>
                  <a:gd name="T100" fmla="*/ 1 w 352"/>
                  <a:gd name="T101" fmla="*/ 1 h 425"/>
                  <a:gd name="T102" fmla="*/ 0 w 352"/>
                  <a:gd name="T103" fmla="*/ 1 h 425"/>
                  <a:gd name="T104" fmla="*/ 1 w 352"/>
                  <a:gd name="T105" fmla="*/ 1 h 425"/>
                  <a:gd name="T106" fmla="*/ 1 w 352"/>
                  <a:gd name="T107" fmla="*/ 1 h 425"/>
                  <a:gd name="T108" fmla="*/ 1 w 352"/>
                  <a:gd name="T109" fmla="*/ 1 h 425"/>
                  <a:gd name="T110" fmla="*/ 1 w 352"/>
                  <a:gd name="T111" fmla="*/ 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2"/>
                  <a:gd name="T169" fmla="*/ 0 h 425"/>
                  <a:gd name="T170" fmla="*/ 352 w 352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2" h="425">
                    <a:moveTo>
                      <a:pt x="328" y="405"/>
                    </a:moveTo>
                    <a:lnTo>
                      <a:pt x="299" y="393"/>
                    </a:lnTo>
                    <a:lnTo>
                      <a:pt x="298" y="389"/>
                    </a:lnTo>
                    <a:lnTo>
                      <a:pt x="298" y="383"/>
                    </a:lnTo>
                    <a:lnTo>
                      <a:pt x="297" y="378"/>
                    </a:lnTo>
                    <a:lnTo>
                      <a:pt x="295" y="372"/>
                    </a:lnTo>
                    <a:lnTo>
                      <a:pt x="294" y="365"/>
                    </a:lnTo>
                    <a:lnTo>
                      <a:pt x="293" y="359"/>
                    </a:lnTo>
                    <a:lnTo>
                      <a:pt x="291" y="351"/>
                    </a:lnTo>
                    <a:lnTo>
                      <a:pt x="289" y="344"/>
                    </a:lnTo>
                    <a:lnTo>
                      <a:pt x="272" y="335"/>
                    </a:lnTo>
                    <a:lnTo>
                      <a:pt x="274" y="343"/>
                    </a:lnTo>
                    <a:lnTo>
                      <a:pt x="276" y="351"/>
                    </a:lnTo>
                    <a:lnTo>
                      <a:pt x="277" y="358"/>
                    </a:lnTo>
                    <a:lnTo>
                      <a:pt x="279" y="366"/>
                    </a:lnTo>
                    <a:lnTo>
                      <a:pt x="281" y="374"/>
                    </a:lnTo>
                    <a:lnTo>
                      <a:pt x="282" y="381"/>
                    </a:lnTo>
                    <a:lnTo>
                      <a:pt x="283" y="388"/>
                    </a:lnTo>
                    <a:lnTo>
                      <a:pt x="284" y="396"/>
                    </a:lnTo>
                    <a:lnTo>
                      <a:pt x="285" y="399"/>
                    </a:lnTo>
                    <a:lnTo>
                      <a:pt x="290" y="402"/>
                    </a:lnTo>
                    <a:lnTo>
                      <a:pt x="300" y="406"/>
                    </a:lnTo>
                    <a:lnTo>
                      <a:pt x="233" y="411"/>
                    </a:lnTo>
                    <a:lnTo>
                      <a:pt x="212" y="306"/>
                    </a:lnTo>
                    <a:lnTo>
                      <a:pt x="213" y="314"/>
                    </a:lnTo>
                    <a:lnTo>
                      <a:pt x="207" y="308"/>
                    </a:lnTo>
                    <a:lnTo>
                      <a:pt x="42" y="288"/>
                    </a:lnTo>
                    <a:lnTo>
                      <a:pt x="36" y="275"/>
                    </a:lnTo>
                    <a:lnTo>
                      <a:pt x="32" y="253"/>
                    </a:lnTo>
                    <a:lnTo>
                      <a:pt x="30" y="247"/>
                    </a:lnTo>
                    <a:lnTo>
                      <a:pt x="29" y="241"/>
                    </a:lnTo>
                    <a:lnTo>
                      <a:pt x="147" y="250"/>
                    </a:lnTo>
                    <a:lnTo>
                      <a:pt x="153" y="252"/>
                    </a:lnTo>
                    <a:lnTo>
                      <a:pt x="161" y="253"/>
                    </a:lnTo>
                    <a:lnTo>
                      <a:pt x="168" y="255"/>
                    </a:lnTo>
                    <a:lnTo>
                      <a:pt x="176" y="256"/>
                    </a:lnTo>
                    <a:lnTo>
                      <a:pt x="184" y="258"/>
                    </a:lnTo>
                    <a:lnTo>
                      <a:pt x="192" y="260"/>
                    </a:lnTo>
                    <a:lnTo>
                      <a:pt x="200" y="262"/>
                    </a:lnTo>
                    <a:lnTo>
                      <a:pt x="208" y="264"/>
                    </a:lnTo>
                    <a:lnTo>
                      <a:pt x="216" y="266"/>
                    </a:lnTo>
                    <a:lnTo>
                      <a:pt x="223" y="268"/>
                    </a:lnTo>
                    <a:lnTo>
                      <a:pt x="229" y="270"/>
                    </a:lnTo>
                    <a:lnTo>
                      <a:pt x="236" y="273"/>
                    </a:lnTo>
                    <a:lnTo>
                      <a:pt x="241" y="274"/>
                    </a:lnTo>
                    <a:lnTo>
                      <a:pt x="245" y="277"/>
                    </a:lnTo>
                    <a:lnTo>
                      <a:pt x="250" y="279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7" y="289"/>
                    </a:lnTo>
                    <a:lnTo>
                      <a:pt x="259" y="294"/>
                    </a:lnTo>
                    <a:lnTo>
                      <a:pt x="262" y="301"/>
                    </a:lnTo>
                    <a:lnTo>
                      <a:pt x="264" y="309"/>
                    </a:lnTo>
                    <a:lnTo>
                      <a:pt x="267" y="317"/>
                    </a:lnTo>
                    <a:lnTo>
                      <a:pt x="270" y="326"/>
                    </a:lnTo>
                    <a:lnTo>
                      <a:pt x="272" y="335"/>
                    </a:lnTo>
                    <a:lnTo>
                      <a:pt x="289" y="344"/>
                    </a:lnTo>
                    <a:lnTo>
                      <a:pt x="287" y="333"/>
                    </a:lnTo>
                    <a:lnTo>
                      <a:pt x="284" y="323"/>
                    </a:lnTo>
                    <a:lnTo>
                      <a:pt x="281" y="312"/>
                    </a:lnTo>
                    <a:lnTo>
                      <a:pt x="278" y="302"/>
                    </a:lnTo>
                    <a:lnTo>
                      <a:pt x="274" y="293"/>
                    </a:lnTo>
                    <a:lnTo>
                      <a:pt x="271" y="285"/>
                    </a:lnTo>
                    <a:lnTo>
                      <a:pt x="266" y="279"/>
                    </a:lnTo>
                    <a:lnTo>
                      <a:pt x="263" y="274"/>
                    </a:lnTo>
                    <a:lnTo>
                      <a:pt x="259" y="271"/>
                    </a:lnTo>
                    <a:lnTo>
                      <a:pt x="255" y="269"/>
                    </a:lnTo>
                    <a:lnTo>
                      <a:pt x="250" y="267"/>
                    </a:lnTo>
                    <a:lnTo>
                      <a:pt x="244" y="264"/>
                    </a:lnTo>
                    <a:lnTo>
                      <a:pt x="239" y="261"/>
                    </a:lnTo>
                    <a:lnTo>
                      <a:pt x="232" y="259"/>
                    </a:lnTo>
                    <a:lnTo>
                      <a:pt x="226" y="256"/>
                    </a:lnTo>
                    <a:lnTo>
                      <a:pt x="219" y="254"/>
                    </a:lnTo>
                    <a:lnTo>
                      <a:pt x="212" y="253"/>
                    </a:lnTo>
                    <a:lnTo>
                      <a:pt x="204" y="251"/>
                    </a:lnTo>
                    <a:lnTo>
                      <a:pt x="197" y="249"/>
                    </a:lnTo>
                    <a:lnTo>
                      <a:pt x="190" y="247"/>
                    </a:lnTo>
                    <a:lnTo>
                      <a:pt x="184" y="245"/>
                    </a:lnTo>
                    <a:lnTo>
                      <a:pt x="176" y="244"/>
                    </a:lnTo>
                    <a:lnTo>
                      <a:pt x="170" y="242"/>
                    </a:lnTo>
                    <a:lnTo>
                      <a:pt x="163" y="241"/>
                    </a:lnTo>
                    <a:lnTo>
                      <a:pt x="153" y="197"/>
                    </a:lnTo>
                    <a:lnTo>
                      <a:pt x="216" y="228"/>
                    </a:lnTo>
                    <a:lnTo>
                      <a:pt x="223" y="232"/>
                    </a:lnTo>
                    <a:lnTo>
                      <a:pt x="226" y="228"/>
                    </a:lnTo>
                    <a:lnTo>
                      <a:pt x="247" y="193"/>
                    </a:lnTo>
                    <a:lnTo>
                      <a:pt x="252" y="186"/>
                    </a:lnTo>
                    <a:lnTo>
                      <a:pt x="240" y="184"/>
                    </a:lnTo>
                    <a:lnTo>
                      <a:pt x="239" y="183"/>
                    </a:lnTo>
                    <a:lnTo>
                      <a:pt x="237" y="182"/>
                    </a:lnTo>
                    <a:lnTo>
                      <a:pt x="233" y="180"/>
                    </a:lnTo>
                    <a:lnTo>
                      <a:pt x="229" y="178"/>
                    </a:lnTo>
                    <a:lnTo>
                      <a:pt x="223" y="176"/>
                    </a:lnTo>
                    <a:lnTo>
                      <a:pt x="217" y="173"/>
                    </a:lnTo>
                    <a:lnTo>
                      <a:pt x="208" y="167"/>
                    </a:lnTo>
                    <a:lnTo>
                      <a:pt x="205" y="166"/>
                    </a:lnTo>
                    <a:lnTo>
                      <a:pt x="203" y="165"/>
                    </a:lnTo>
                    <a:lnTo>
                      <a:pt x="200" y="162"/>
                    </a:lnTo>
                    <a:lnTo>
                      <a:pt x="196" y="160"/>
                    </a:lnTo>
                    <a:lnTo>
                      <a:pt x="194" y="158"/>
                    </a:lnTo>
                    <a:lnTo>
                      <a:pt x="190" y="155"/>
                    </a:lnTo>
                    <a:lnTo>
                      <a:pt x="187" y="154"/>
                    </a:lnTo>
                    <a:lnTo>
                      <a:pt x="183" y="151"/>
                    </a:lnTo>
                    <a:lnTo>
                      <a:pt x="178" y="162"/>
                    </a:lnTo>
                    <a:lnTo>
                      <a:pt x="181" y="164"/>
                    </a:lnTo>
                    <a:lnTo>
                      <a:pt x="185" y="166"/>
                    </a:lnTo>
                    <a:lnTo>
                      <a:pt x="188" y="169"/>
                    </a:lnTo>
                    <a:lnTo>
                      <a:pt x="190" y="171"/>
                    </a:lnTo>
                    <a:lnTo>
                      <a:pt x="194" y="173"/>
                    </a:lnTo>
                    <a:lnTo>
                      <a:pt x="196" y="175"/>
                    </a:lnTo>
                    <a:lnTo>
                      <a:pt x="199" y="176"/>
                    </a:lnTo>
                    <a:lnTo>
                      <a:pt x="201" y="177"/>
                    </a:lnTo>
                    <a:lnTo>
                      <a:pt x="206" y="181"/>
                    </a:lnTo>
                    <a:lnTo>
                      <a:pt x="210" y="183"/>
                    </a:lnTo>
                    <a:lnTo>
                      <a:pt x="214" y="185"/>
                    </a:lnTo>
                    <a:lnTo>
                      <a:pt x="218" y="186"/>
                    </a:lnTo>
                    <a:lnTo>
                      <a:pt x="222" y="188"/>
                    </a:lnTo>
                    <a:lnTo>
                      <a:pt x="224" y="189"/>
                    </a:lnTo>
                    <a:lnTo>
                      <a:pt x="226" y="190"/>
                    </a:lnTo>
                    <a:lnTo>
                      <a:pt x="229" y="191"/>
                    </a:lnTo>
                    <a:lnTo>
                      <a:pt x="215" y="215"/>
                    </a:lnTo>
                    <a:lnTo>
                      <a:pt x="81" y="147"/>
                    </a:lnTo>
                    <a:lnTo>
                      <a:pt x="76" y="158"/>
                    </a:lnTo>
                    <a:lnTo>
                      <a:pt x="135" y="188"/>
                    </a:lnTo>
                    <a:lnTo>
                      <a:pt x="147" y="238"/>
                    </a:lnTo>
                    <a:lnTo>
                      <a:pt x="145" y="237"/>
                    </a:lnTo>
                    <a:lnTo>
                      <a:pt x="145" y="238"/>
                    </a:lnTo>
                    <a:lnTo>
                      <a:pt x="144" y="238"/>
                    </a:lnTo>
                    <a:lnTo>
                      <a:pt x="27" y="229"/>
                    </a:lnTo>
                    <a:lnTo>
                      <a:pt x="24" y="215"/>
                    </a:lnTo>
                    <a:lnTo>
                      <a:pt x="22" y="201"/>
                    </a:lnTo>
                    <a:lnTo>
                      <a:pt x="20" y="188"/>
                    </a:lnTo>
                    <a:lnTo>
                      <a:pt x="17" y="173"/>
                    </a:lnTo>
                    <a:lnTo>
                      <a:pt x="16" y="160"/>
                    </a:lnTo>
                    <a:lnTo>
                      <a:pt x="15" y="147"/>
                    </a:lnTo>
                    <a:lnTo>
                      <a:pt x="16" y="136"/>
                    </a:lnTo>
                    <a:lnTo>
                      <a:pt x="17" y="127"/>
                    </a:lnTo>
                    <a:lnTo>
                      <a:pt x="21" y="117"/>
                    </a:lnTo>
                    <a:lnTo>
                      <a:pt x="26" y="106"/>
                    </a:lnTo>
                    <a:lnTo>
                      <a:pt x="34" y="97"/>
                    </a:lnTo>
                    <a:lnTo>
                      <a:pt x="42" y="88"/>
                    </a:lnTo>
                    <a:lnTo>
                      <a:pt x="50" y="81"/>
                    </a:lnTo>
                    <a:lnTo>
                      <a:pt x="59" y="75"/>
                    </a:lnTo>
                    <a:lnTo>
                      <a:pt x="64" y="70"/>
                    </a:lnTo>
                    <a:lnTo>
                      <a:pt x="69" y="67"/>
                    </a:lnTo>
                    <a:lnTo>
                      <a:pt x="70" y="68"/>
                    </a:lnTo>
                    <a:lnTo>
                      <a:pt x="71" y="69"/>
                    </a:lnTo>
                    <a:lnTo>
                      <a:pt x="72" y="71"/>
                    </a:lnTo>
                    <a:lnTo>
                      <a:pt x="74" y="73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84"/>
                    </a:lnTo>
                    <a:lnTo>
                      <a:pt x="73" y="85"/>
                    </a:lnTo>
                    <a:lnTo>
                      <a:pt x="77" y="87"/>
                    </a:lnTo>
                    <a:lnTo>
                      <a:pt x="83" y="88"/>
                    </a:lnTo>
                    <a:lnTo>
                      <a:pt x="88" y="91"/>
                    </a:lnTo>
                    <a:lnTo>
                      <a:pt x="95" y="94"/>
                    </a:lnTo>
                    <a:lnTo>
                      <a:pt x="100" y="97"/>
                    </a:lnTo>
                    <a:lnTo>
                      <a:pt x="104" y="99"/>
                    </a:lnTo>
                    <a:lnTo>
                      <a:pt x="108" y="103"/>
                    </a:lnTo>
                    <a:lnTo>
                      <a:pt x="110" y="106"/>
                    </a:lnTo>
                    <a:lnTo>
                      <a:pt x="113" y="108"/>
                    </a:lnTo>
                    <a:lnTo>
                      <a:pt x="116" y="110"/>
                    </a:lnTo>
                    <a:lnTo>
                      <a:pt x="120" y="113"/>
                    </a:lnTo>
                    <a:lnTo>
                      <a:pt x="123" y="117"/>
                    </a:lnTo>
                    <a:lnTo>
                      <a:pt x="128" y="120"/>
                    </a:lnTo>
                    <a:lnTo>
                      <a:pt x="132" y="125"/>
                    </a:lnTo>
                    <a:lnTo>
                      <a:pt x="136" y="129"/>
                    </a:lnTo>
                    <a:lnTo>
                      <a:pt x="142" y="133"/>
                    </a:lnTo>
                    <a:lnTo>
                      <a:pt x="146" y="137"/>
                    </a:lnTo>
                    <a:lnTo>
                      <a:pt x="152" y="142"/>
                    </a:lnTo>
                    <a:lnTo>
                      <a:pt x="158" y="146"/>
                    </a:lnTo>
                    <a:lnTo>
                      <a:pt x="162" y="150"/>
                    </a:lnTo>
                    <a:lnTo>
                      <a:pt x="167" y="154"/>
                    </a:lnTo>
                    <a:lnTo>
                      <a:pt x="173" y="158"/>
                    </a:lnTo>
                    <a:lnTo>
                      <a:pt x="178" y="162"/>
                    </a:lnTo>
                    <a:lnTo>
                      <a:pt x="183" y="151"/>
                    </a:lnTo>
                    <a:lnTo>
                      <a:pt x="179" y="147"/>
                    </a:lnTo>
                    <a:lnTo>
                      <a:pt x="174" y="144"/>
                    </a:lnTo>
                    <a:lnTo>
                      <a:pt x="169" y="140"/>
                    </a:lnTo>
                    <a:lnTo>
                      <a:pt x="165" y="136"/>
                    </a:lnTo>
                    <a:lnTo>
                      <a:pt x="160" y="132"/>
                    </a:lnTo>
                    <a:lnTo>
                      <a:pt x="155" y="128"/>
                    </a:lnTo>
                    <a:lnTo>
                      <a:pt x="150" y="124"/>
                    </a:lnTo>
                    <a:lnTo>
                      <a:pt x="145" y="120"/>
                    </a:lnTo>
                    <a:lnTo>
                      <a:pt x="141" y="117"/>
                    </a:lnTo>
                    <a:lnTo>
                      <a:pt x="138" y="113"/>
                    </a:lnTo>
                    <a:lnTo>
                      <a:pt x="134" y="110"/>
                    </a:lnTo>
                    <a:lnTo>
                      <a:pt x="130" y="106"/>
                    </a:lnTo>
                    <a:lnTo>
                      <a:pt x="127" y="103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20" y="97"/>
                    </a:lnTo>
                    <a:lnTo>
                      <a:pt x="118" y="96"/>
                    </a:lnTo>
                    <a:lnTo>
                      <a:pt x="118" y="95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21" y="93"/>
                    </a:lnTo>
                    <a:lnTo>
                      <a:pt x="126" y="92"/>
                    </a:lnTo>
                    <a:lnTo>
                      <a:pt x="132" y="92"/>
                    </a:lnTo>
                    <a:lnTo>
                      <a:pt x="139" y="90"/>
                    </a:lnTo>
                    <a:lnTo>
                      <a:pt x="144" y="88"/>
                    </a:lnTo>
                    <a:lnTo>
                      <a:pt x="148" y="86"/>
                    </a:lnTo>
                    <a:lnTo>
                      <a:pt x="153" y="83"/>
                    </a:lnTo>
                    <a:lnTo>
                      <a:pt x="156" y="79"/>
                    </a:lnTo>
                    <a:lnTo>
                      <a:pt x="178" y="81"/>
                    </a:lnTo>
                    <a:lnTo>
                      <a:pt x="163" y="57"/>
                    </a:lnTo>
                    <a:lnTo>
                      <a:pt x="163" y="55"/>
                    </a:lnTo>
                    <a:lnTo>
                      <a:pt x="162" y="53"/>
                    </a:lnTo>
                    <a:lnTo>
                      <a:pt x="161" y="49"/>
                    </a:lnTo>
                    <a:lnTo>
                      <a:pt x="160" y="46"/>
                    </a:lnTo>
                    <a:lnTo>
                      <a:pt x="190" y="51"/>
                    </a:lnTo>
                    <a:lnTo>
                      <a:pt x="164" y="32"/>
                    </a:lnTo>
                    <a:lnTo>
                      <a:pt x="166" y="28"/>
                    </a:lnTo>
                    <a:lnTo>
                      <a:pt x="178" y="19"/>
                    </a:lnTo>
                    <a:lnTo>
                      <a:pt x="172" y="8"/>
                    </a:lnTo>
                    <a:lnTo>
                      <a:pt x="171" y="8"/>
                    </a:lnTo>
                    <a:lnTo>
                      <a:pt x="168" y="8"/>
                    </a:lnTo>
                    <a:lnTo>
                      <a:pt x="162" y="7"/>
                    </a:lnTo>
                    <a:lnTo>
                      <a:pt x="156" y="7"/>
                    </a:lnTo>
                    <a:lnTo>
                      <a:pt x="147" y="6"/>
                    </a:lnTo>
                    <a:lnTo>
                      <a:pt x="137" y="4"/>
                    </a:lnTo>
                    <a:lnTo>
                      <a:pt x="125" y="3"/>
                    </a:lnTo>
                    <a:lnTo>
                      <a:pt x="113" y="2"/>
                    </a:lnTo>
                    <a:lnTo>
                      <a:pt x="99" y="1"/>
                    </a:lnTo>
                    <a:lnTo>
                      <a:pt x="86" y="0"/>
                    </a:lnTo>
                    <a:lnTo>
                      <a:pt x="75" y="0"/>
                    </a:lnTo>
                    <a:lnTo>
                      <a:pt x="64" y="1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2" y="8"/>
                    </a:lnTo>
                    <a:lnTo>
                      <a:pt x="60" y="25"/>
                    </a:lnTo>
                    <a:lnTo>
                      <a:pt x="59" y="29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7" y="41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1" y="53"/>
                    </a:lnTo>
                    <a:lnTo>
                      <a:pt x="62" y="57"/>
                    </a:lnTo>
                    <a:lnTo>
                      <a:pt x="59" y="55"/>
                    </a:lnTo>
                    <a:lnTo>
                      <a:pt x="56" y="57"/>
                    </a:lnTo>
                    <a:lnTo>
                      <a:pt x="51" y="61"/>
                    </a:lnTo>
                    <a:lnTo>
                      <a:pt x="42" y="67"/>
                    </a:lnTo>
                    <a:lnTo>
                      <a:pt x="33" y="76"/>
                    </a:lnTo>
                    <a:lnTo>
                      <a:pt x="23" y="85"/>
                    </a:lnTo>
                    <a:lnTo>
                      <a:pt x="14" y="97"/>
                    </a:lnTo>
                    <a:lnTo>
                      <a:pt x="6" y="108"/>
                    </a:lnTo>
                    <a:lnTo>
                      <a:pt x="2" y="122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1" y="148"/>
                    </a:lnTo>
                    <a:lnTo>
                      <a:pt x="1" y="159"/>
                    </a:lnTo>
                    <a:lnTo>
                      <a:pt x="2" y="171"/>
                    </a:lnTo>
                    <a:lnTo>
                      <a:pt x="3" y="182"/>
                    </a:lnTo>
                    <a:lnTo>
                      <a:pt x="5" y="194"/>
                    </a:lnTo>
                    <a:lnTo>
                      <a:pt x="8" y="205"/>
                    </a:lnTo>
                    <a:lnTo>
                      <a:pt x="9" y="217"/>
                    </a:lnTo>
                    <a:lnTo>
                      <a:pt x="11" y="228"/>
                    </a:lnTo>
                    <a:lnTo>
                      <a:pt x="13" y="238"/>
                    </a:lnTo>
                    <a:lnTo>
                      <a:pt x="15" y="246"/>
                    </a:lnTo>
                    <a:lnTo>
                      <a:pt x="16" y="254"/>
                    </a:lnTo>
                    <a:lnTo>
                      <a:pt x="18" y="260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20" y="270"/>
                    </a:lnTo>
                    <a:lnTo>
                      <a:pt x="29" y="297"/>
                    </a:lnTo>
                    <a:lnTo>
                      <a:pt x="204" y="317"/>
                    </a:lnTo>
                    <a:lnTo>
                      <a:pt x="222" y="417"/>
                    </a:lnTo>
                    <a:lnTo>
                      <a:pt x="224" y="425"/>
                    </a:lnTo>
                    <a:lnTo>
                      <a:pt x="232" y="424"/>
                    </a:lnTo>
                    <a:lnTo>
                      <a:pt x="329" y="417"/>
                    </a:lnTo>
                    <a:lnTo>
                      <a:pt x="352" y="415"/>
                    </a:lnTo>
                    <a:lnTo>
                      <a:pt x="328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2" name="AutoShape 42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308" cy="28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</p:grpSp>
        <p:sp>
          <p:nvSpPr>
            <p:cNvPr id="2378" name="AutoShape 48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2195513" y="4724400"/>
              <a:ext cx="1150937" cy="973138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79" name="AutoShape 49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2303463" y="4832350"/>
              <a:ext cx="900112" cy="755650"/>
            </a:xfrm>
            <a:prstGeom prst="cube">
              <a:avLst>
                <a:gd name="adj" fmla="val 12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80" name="AutoShape 50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2374900" y="5334000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81" name="Text Box 51"/>
            <p:cNvSpPr txBox="1"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2447926" y="5391150"/>
              <a:ext cx="430213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DIS</a:t>
              </a:r>
            </a:p>
          </p:txBody>
        </p:sp>
        <p:sp>
          <p:nvSpPr>
            <p:cNvPr id="2382" name="AutoShape 94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2374900" y="5164138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83" name="Text Box 95"/>
            <p:cNvSpPr txBox="1"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2365375" y="5227638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sp>
          <p:nvSpPr>
            <p:cNvPr id="2384" name="AutoShape 97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2374900" y="5002213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85" name="Text Box 98"/>
            <p:cNvSpPr txBox="1"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2365375" y="5065713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grpSp>
          <p:nvGrpSpPr>
            <p:cNvPr id="2386" name="Group 68"/>
            <p:cNvGrpSpPr>
              <a:grpSpLocks/>
            </p:cNvGrpSpPr>
            <p:nvPr>
              <p:custDataLst>
                <p:tags r:id="rId228"/>
              </p:custDataLst>
            </p:nvPr>
          </p:nvGrpSpPr>
          <p:grpSpPr bwMode="auto">
            <a:xfrm flipH="1">
              <a:off x="3635375" y="5445125"/>
              <a:ext cx="325438" cy="142875"/>
              <a:chOff x="3039" y="3475"/>
              <a:chExt cx="295" cy="114"/>
            </a:xfrm>
          </p:grpSpPr>
          <p:sp>
            <p:nvSpPr>
              <p:cNvPr id="2452" name="Rectangle 69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453" name="AutoShape 70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454" name="Line 71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455" name="Line 72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456" name="Line 73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457" name="Line 74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387" name="Arc 75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 rot="15993420" flipH="1">
              <a:off x="3600450" y="54498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388" name="Line 75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3816350" y="5337175"/>
              <a:ext cx="0" cy="1079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89" name="Line 73"/>
            <p:cNvSpPr>
              <a:spLocks noChangeShapeType="1"/>
            </p:cNvSpPr>
            <p:nvPr>
              <p:custDataLst>
                <p:tags r:id="rId231"/>
              </p:custDataLst>
            </p:nvPr>
          </p:nvSpPr>
          <p:spPr bwMode="auto">
            <a:xfrm>
              <a:off x="3167063" y="5337175"/>
              <a:ext cx="6492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90" name="Line 73"/>
            <p:cNvSpPr>
              <a:spLocks noChangeShapeType="1"/>
            </p:cNvSpPr>
            <p:nvPr>
              <p:custDataLst>
                <p:tags r:id="rId232"/>
              </p:custDataLst>
            </p:nvPr>
          </p:nvSpPr>
          <p:spPr bwMode="auto">
            <a:xfrm>
              <a:off x="3167063" y="5265738"/>
              <a:ext cx="8286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91" name="Line 75"/>
            <p:cNvSpPr>
              <a:spLocks noChangeShapeType="1"/>
            </p:cNvSpPr>
            <p:nvPr>
              <p:custDataLst>
                <p:tags r:id="rId233"/>
              </p:custDataLst>
            </p:nvPr>
          </p:nvSpPr>
          <p:spPr bwMode="auto">
            <a:xfrm>
              <a:off x="3995738" y="5265738"/>
              <a:ext cx="0" cy="2159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92" name="Line 73"/>
            <p:cNvSpPr>
              <a:spLocks noChangeShapeType="1"/>
            </p:cNvSpPr>
            <p:nvPr>
              <p:custDataLst>
                <p:tags r:id="rId234"/>
              </p:custDataLst>
            </p:nvPr>
          </p:nvSpPr>
          <p:spPr bwMode="auto">
            <a:xfrm>
              <a:off x="3167063" y="5157788"/>
              <a:ext cx="14763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93" name="AutoShape 58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6983413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94" name="AutoShape 59"/>
            <p:cNvSpPr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7127875" y="3933825"/>
              <a:ext cx="576263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95" name="Text Box 60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7199313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sp>
          <p:nvSpPr>
            <p:cNvPr id="2396" name="Line 61"/>
            <p:cNvSpPr>
              <a:spLocks noChangeShapeType="1"/>
            </p:cNvSpPr>
            <p:nvPr>
              <p:custDataLst>
                <p:tags r:id="rId238"/>
              </p:custDataLst>
            </p:nvPr>
          </p:nvSpPr>
          <p:spPr bwMode="auto">
            <a:xfrm flipV="1">
              <a:off x="7667625" y="4006850"/>
              <a:ext cx="215900" cy="3492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97" name="AutoShape 62"/>
            <p:cNvSpPr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 rot="5400000">
              <a:off x="7883525" y="3897313"/>
              <a:ext cx="142875" cy="215900"/>
            </a:xfrm>
            <a:prstGeom prst="can">
              <a:avLst>
                <a:gd name="adj" fmla="val 37778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98" name="AutoShape 87"/>
            <p:cNvSpPr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250825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99" name="AutoShape 88"/>
            <p:cNvSpPr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719138" y="3933825"/>
              <a:ext cx="576262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00" name="Text Box 89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790575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grpSp>
          <p:nvGrpSpPr>
            <p:cNvPr id="2401" name="Group 90"/>
            <p:cNvGrpSpPr>
              <a:grpSpLocks/>
            </p:cNvGrpSpPr>
            <p:nvPr>
              <p:custDataLst>
                <p:tags r:id="rId243"/>
              </p:custDataLst>
            </p:nvPr>
          </p:nvGrpSpPr>
          <p:grpSpPr bwMode="auto">
            <a:xfrm flipH="1">
              <a:off x="323850" y="3933825"/>
              <a:ext cx="395288" cy="142875"/>
              <a:chOff x="657" y="1865"/>
              <a:chExt cx="249" cy="90"/>
            </a:xfrm>
          </p:grpSpPr>
          <p:sp>
            <p:nvSpPr>
              <p:cNvPr id="2450" name="Line 91"/>
              <p:cNvSpPr>
                <a:spLocks noChangeShapeType="1"/>
              </p:cNvSpPr>
              <p:nvPr/>
            </p:nvSpPr>
            <p:spPr bwMode="auto">
              <a:xfrm flipV="1">
                <a:off x="657" y="1911"/>
                <a:ext cx="136" cy="22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451" name="AutoShape 92"/>
              <p:cNvSpPr>
                <a:spLocks noChangeArrowheads="1"/>
              </p:cNvSpPr>
              <p:nvPr/>
            </p:nvSpPr>
            <p:spPr bwMode="auto">
              <a:xfrm rot="5400000">
                <a:off x="793" y="1842"/>
                <a:ext cx="90" cy="136"/>
              </a:xfrm>
              <a:prstGeom prst="can">
                <a:avLst>
                  <a:gd name="adj" fmla="val 37778"/>
                </a:avLst>
              </a:prstGeom>
              <a:gradFill rotWithShape="1">
                <a:gsLst>
                  <a:gs pos="0">
                    <a:srgbClr val="CCFF99"/>
                  </a:gs>
                  <a:gs pos="100000">
                    <a:srgbClr val="5E7647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</p:grpSp>
        <p:sp>
          <p:nvSpPr>
            <p:cNvPr id="2402" name="Line 73"/>
            <p:cNvSpPr>
              <a:spLocks noChangeShapeType="1"/>
            </p:cNvSpPr>
            <p:nvPr>
              <p:custDataLst>
                <p:tags r:id="rId244"/>
              </p:custDataLst>
            </p:nvPr>
          </p:nvSpPr>
          <p:spPr bwMode="auto">
            <a:xfrm>
              <a:off x="1258888" y="4041775"/>
              <a:ext cx="58689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03" name="Line 75"/>
            <p:cNvSpPr>
              <a:spLocks noChangeShapeType="1"/>
            </p:cNvSpPr>
            <p:nvPr>
              <p:custDataLst>
                <p:tags r:id="rId245"/>
              </p:custDataLst>
            </p:nvPr>
          </p:nvSpPr>
          <p:spPr bwMode="auto">
            <a:xfrm>
              <a:off x="2771775" y="4041776"/>
              <a:ext cx="0" cy="82709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04" name="AutoShape 87"/>
            <p:cNvSpPr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3419475" y="5624513"/>
              <a:ext cx="865188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05" name="Arc 76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 rot="15993420" flipH="1">
              <a:off x="3565525" y="548640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406" name="Group 126"/>
            <p:cNvGrpSpPr>
              <a:grpSpLocks/>
            </p:cNvGrpSpPr>
            <p:nvPr>
              <p:custDataLst>
                <p:tags r:id="rId248"/>
              </p:custDataLst>
            </p:nvPr>
          </p:nvGrpSpPr>
          <p:grpSpPr bwMode="auto">
            <a:xfrm flipH="1">
              <a:off x="3768725" y="5491163"/>
              <a:ext cx="325438" cy="142875"/>
              <a:chOff x="3039" y="3475"/>
              <a:chExt cx="295" cy="114"/>
            </a:xfrm>
          </p:grpSpPr>
          <p:sp>
            <p:nvSpPr>
              <p:cNvPr id="2444" name="Rectangle 127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445" name="AutoShape 128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446" name="Line 129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447" name="Line 130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448" name="Line 131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449" name="Line 132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407" name="Arc 119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 rot="15993420" flipH="1">
              <a:off x="3746500" y="559435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408" name="Arc 121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 rot="15993420" flipH="1">
              <a:off x="3675063" y="56657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409" name="Text Box 7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851276" y="5697537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Radar</a:t>
              </a:r>
            </a:p>
          </p:txBody>
        </p:sp>
        <p:sp>
          <p:nvSpPr>
            <p:cNvPr id="2410" name="Arc 120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 rot="15993420" flipH="1">
              <a:off x="3711575" y="5630863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411" name="Arc 77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 rot="15993420" flipH="1">
              <a:off x="3530600" y="5521325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412" name="AutoShape 87"/>
            <p:cNvSpPr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4392613" y="5589588"/>
              <a:ext cx="863600" cy="32385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13" name="AutoShape 99"/>
            <p:cNvSpPr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 flipH="1">
              <a:off x="4500563" y="5589588"/>
              <a:ext cx="503237" cy="1079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7 w 21600"/>
                <a:gd name="T13" fmla="*/ 3367 h 21600"/>
                <a:gd name="T14" fmla="*/ 18233 w 21600"/>
                <a:gd name="T15" fmla="*/ 18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34" y="21600"/>
                  </a:lnTo>
                  <a:lnTo>
                    <a:pt x="184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414" name="Line 75"/>
            <p:cNvSpPr>
              <a:spLocks noChangeShapeType="1"/>
            </p:cNvSpPr>
            <p:nvPr>
              <p:custDataLst>
                <p:tags r:id="rId256"/>
              </p:custDataLst>
            </p:nvPr>
          </p:nvSpPr>
          <p:spPr bwMode="auto">
            <a:xfrm>
              <a:off x="4643438" y="5157788"/>
              <a:ext cx="0" cy="4318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15" name="Text Box 12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392614" y="5732463"/>
              <a:ext cx="86360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Balise antenna</a:t>
              </a:r>
            </a:p>
          </p:txBody>
        </p:sp>
        <p:sp>
          <p:nvSpPr>
            <p:cNvPr id="2416" name="AutoShape 43"/>
            <p:cNvSpPr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6192838" y="5445125"/>
              <a:ext cx="611187" cy="468313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17" name="Text Box 7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6227762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aphicFrame>
          <p:nvGraphicFramePr>
            <p:cNvPr id="2060" name="Object 22"/>
            <p:cNvGraphicFramePr>
              <a:graphicFrameLocks noChangeAspect="1"/>
            </p:cNvGraphicFramePr>
            <p:nvPr>
              <p:custDataLst>
                <p:tags r:id="rId260"/>
              </p:custDataLst>
            </p:nvPr>
          </p:nvGraphicFramePr>
          <p:xfrm>
            <a:off x="6516688" y="5445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" name="Visio" r:id="rId356" imgW="143637" imgH="143256" progId="">
                    <p:embed/>
                  </p:oleObj>
                </mc:Choice>
                <mc:Fallback>
                  <p:oleObj name="Visio" r:id="rId356" imgW="143637" imgH="143256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5445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18" name="Line 75"/>
            <p:cNvSpPr>
              <a:spLocks noChangeShapeType="1"/>
            </p:cNvSpPr>
            <p:nvPr>
              <p:custDataLst>
                <p:tags r:id="rId261"/>
              </p:custDataLst>
            </p:nvPr>
          </p:nvSpPr>
          <p:spPr bwMode="auto">
            <a:xfrm>
              <a:off x="6445250" y="5013325"/>
              <a:ext cx="0" cy="6477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19" name="Line 76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>
              <a:off x="6445250" y="5661025"/>
              <a:ext cx="10795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20" name="AutoShape 43"/>
            <p:cNvSpPr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7559675" y="5300663"/>
              <a:ext cx="900113" cy="541337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21" name="Rectangle 55"/>
            <p:cNvSpPr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7596188" y="5372100"/>
              <a:ext cx="431800" cy="714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22" name="AutoShape 56"/>
            <p:cNvSpPr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 rot="10800000">
              <a:off x="7848600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23" name="AutoShape 57"/>
            <p:cNvSpPr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 rot="10800000">
              <a:off x="7667625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424" name="Text Box 80"/>
            <p:cNvSpPr txBox="1">
              <a:spLocks noChangeArrowheads="1"/>
            </p:cNvSpPr>
            <p:nvPr>
              <p:custDataLst>
                <p:tags r:id="rId267"/>
              </p:custDataLst>
            </p:nvPr>
          </p:nvSpPr>
          <p:spPr bwMode="auto">
            <a:xfrm>
              <a:off x="7993063" y="5553075"/>
              <a:ext cx="503237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Antenna</a:t>
              </a:r>
            </a:p>
          </p:txBody>
        </p:sp>
        <p:sp>
          <p:nvSpPr>
            <p:cNvPr id="2425" name="Line 75"/>
            <p:cNvSpPr>
              <a:spLocks noChangeShapeType="1"/>
            </p:cNvSpPr>
            <p:nvPr>
              <p:custDataLst>
                <p:tags r:id="rId268"/>
              </p:custDataLst>
            </p:nvPr>
          </p:nvSpPr>
          <p:spPr bwMode="auto">
            <a:xfrm>
              <a:off x="7632700" y="533717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26" name="Line 75"/>
            <p:cNvSpPr>
              <a:spLocks noChangeShapeType="1"/>
            </p:cNvSpPr>
            <p:nvPr>
              <p:custDataLst>
                <p:tags r:id="rId269"/>
              </p:custDataLst>
            </p:nvPr>
          </p:nvSpPr>
          <p:spPr bwMode="auto">
            <a:xfrm>
              <a:off x="6516688" y="5337175"/>
              <a:ext cx="1116012" cy="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27" name="AutoShape 43"/>
            <p:cNvSpPr>
              <a:spLocks noChangeArrowheads="1"/>
            </p:cNvSpPr>
            <p:nvPr>
              <p:custDataLst>
                <p:tags r:id="rId270"/>
              </p:custDataLst>
            </p:nvPr>
          </p:nvSpPr>
          <p:spPr bwMode="auto">
            <a:xfrm>
              <a:off x="1476375" y="5445125"/>
              <a:ext cx="611188" cy="468313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aphicFrame>
          <p:nvGraphicFramePr>
            <p:cNvPr id="2061" name="Object 23"/>
            <p:cNvGraphicFramePr>
              <a:graphicFrameLocks noChangeAspect="1"/>
            </p:cNvGraphicFramePr>
            <p:nvPr>
              <p:custDataLst>
                <p:tags r:id="rId271"/>
              </p:custDataLst>
            </p:nvPr>
          </p:nvGraphicFramePr>
          <p:xfrm>
            <a:off x="1619250" y="5445125"/>
            <a:ext cx="25241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Visio" r:id="rId357" imgW="143256" imgH="143637" progId="">
                    <p:embed/>
                  </p:oleObj>
                </mc:Choice>
                <mc:Fallback>
                  <p:oleObj name="Visio" r:id="rId357" imgW="143256" imgH="143637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5445125"/>
                          <a:ext cx="25241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8" name="Line 76"/>
            <p:cNvSpPr>
              <a:spLocks noChangeShapeType="1"/>
            </p:cNvSpPr>
            <p:nvPr>
              <p:custDataLst>
                <p:tags r:id="rId272"/>
              </p:custDataLst>
            </p:nvPr>
          </p:nvSpPr>
          <p:spPr bwMode="auto">
            <a:xfrm>
              <a:off x="1800225" y="5661025"/>
              <a:ext cx="21590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29" name="Line 75"/>
            <p:cNvSpPr>
              <a:spLocks noChangeShapeType="1"/>
            </p:cNvSpPr>
            <p:nvPr>
              <p:custDataLst>
                <p:tags r:id="rId273"/>
              </p:custDataLst>
            </p:nvPr>
          </p:nvSpPr>
          <p:spPr bwMode="auto">
            <a:xfrm>
              <a:off x="2016125" y="5337175"/>
              <a:ext cx="0" cy="3238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30" name="Line 73"/>
            <p:cNvSpPr>
              <a:spLocks noChangeShapeType="1"/>
            </p:cNvSpPr>
            <p:nvPr>
              <p:custDataLst>
                <p:tags r:id="rId274"/>
              </p:custDataLst>
            </p:nvPr>
          </p:nvSpPr>
          <p:spPr bwMode="auto">
            <a:xfrm>
              <a:off x="2016125" y="5337175"/>
              <a:ext cx="2873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431" name="Text Box 77"/>
            <p:cNvSpPr txBox="1">
              <a:spLocks noChangeArrowheads="1"/>
            </p:cNvSpPr>
            <p:nvPr>
              <p:custDataLst>
                <p:tags r:id="rId275"/>
              </p:custDataLst>
            </p:nvPr>
          </p:nvSpPr>
          <p:spPr bwMode="auto">
            <a:xfrm>
              <a:off x="1511300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pSp>
          <p:nvGrpSpPr>
            <p:cNvPr id="2432" name="Group 3"/>
            <p:cNvGrpSpPr>
              <a:grpSpLocks/>
            </p:cNvGrpSpPr>
            <p:nvPr>
              <p:custDataLst>
                <p:tags r:id="rId276"/>
              </p:custDataLst>
            </p:nvPr>
          </p:nvGrpSpPr>
          <p:grpSpPr bwMode="auto">
            <a:xfrm rot="-1487762">
              <a:off x="7666038" y="3789363"/>
              <a:ext cx="773112" cy="371475"/>
              <a:chOff x="1922" y="3456"/>
              <a:chExt cx="360" cy="140"/>
            </a:xfrm>
          </p:grpSpPr>
          <p:sp>
            <p:nvSpPr>
              <p:cNvPr id="2439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40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41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42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43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  <p:grpSp>
          <p:nvGrpSpPr>
            <p:cNvPr id="2433" name="Group 3"/>
            <p:cNvGrpSpPr>
              <a:grpSpLocks/>
            </p:cNvGrpSpPr>
            <p:nvPr>
              <p:custDataLst>
                <p:tags r:id="rId277"/>
              </p:custDataLst>
            </p:nvPr>
          </p:nvGrpSpPr>
          <p:grpSpPr bwMode="auto">
            <a:xfrm rot="1487762" flipH="1">
              <a:off x="-66675" y="3789363"/>
              <a:ext cx="773113" cy="371475"/>
              <a:chOff x="1922" y="3456"/>
              <a:chExt cx="360" cy="140"/>
            </a:xfrm>
          </p:grpSpPr>
          <p:sp>
            <p:nvSpPr>
              <p:cNvPr id="2434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35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36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37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438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</p:grpSp>
      <p:grpSp>
        <p:nvGrpSpPr>
          <p:cNvPr id="16" name="315 Grupo"/>
          <p:cNvGrpSpPr>
            <a:grpSpLocks/>
          </p:cNvGrpSpPr>
          <p:nvPr/>
        </p:nvGrpSpPr>
        <p:grpSpPr bwMode="auto">
          <a:xfrm>
            <a:off x="4591050" y="5824538"/>
            <a:ext cx="2771775" cy="395287"/>
            <a:chOff x="-66675" y="3789363"/>
            <a:chExt cx="8562975" cy="2124075"/>
          </a:xfrm>
        </p:grpSpPr>
        <p:graphicFrame>
          <p:nvGraphicFramePr>
            <p:cNvPr id="2056" name="Object 24"/>
            <p:cNvGraphicFramePr>
              <a:graphicFrameLocks noChangeAspect="1"/>
            </p:cNvGraphicFramePr>
            <p:nvPr>
              <p:custDataLst>
                <p:tags r:id="rId140"/>
              </p:custDataLst>
            </p:nvPr>
          </p:nvGraphicFramePr>
          <p:xfrm>
            <a:off x="215898" y="3860798"/>
            <a:ext cx="7975601" cy="1954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6" name="Visio" r:id="rId358" imgW="5882735" imgH="1270659" progId="">
                    <p:embed/>
                  </p:oleObj>
                </mc:Choice>
                <mc:Fallback>
                  <p:oleObj name="Visio" r:id="rId358" imgW="5882735" imgH="1270659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98" y="3860798"/>
                          <a:ext cx="7975601" cy="1954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3" name="AutoShape 43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5111750" y="4976813"/>
              <a:ext cx="1152525" cy="684212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74" name="AutoShape 44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5219700" y="5049838"/>
              <a:ext cx="936625" cy="504825"/>
            </a:xfrm>
            <a:prstGeom prst="cube">
              <a:avLst>
                <a:gd name="adj" fmla="val 25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75" name="Text Box 50"/>
            <p:cNvSpPr txBox="1"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5219700" y="5270500"/>
              <a:ext cx="828675" cy="268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Speed Code </a:t>
              </a:r>
              <a:br>
                <a:rPr lang="en-GB" sz="400"/>
              </a:br>
              <a:r>
                <a:rPr lang="en-GB" sz="400"/>
                <a:t>System</a:t>
              </a:r>
            </a:p>
          </p:txBody>
        </p:sp>
        <p:sp>
          <p:nvSpPr>
            <p:cNvPr id="2276" name="Line 73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>
              <a:off x="5940425" y="5013325"/>
              <a:ext cx="5032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77" name="Line 75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>
              <a:off x="5940425" y="501332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78" name="Line 75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>
              <a:off x="6516688" y="4941888"/>
              <a:ext cx="0" cy="395287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79" name="Line 73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>
              <a:off x="5832475" y="4941888"/>
              <a:ext cx="684213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80" name="Line 75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5832475" y="4941888"/>
              <a:ext cx="0" cy="142875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81" name="AutoShape 36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7380288" y="4292600"/>
              <a:ext cx="612775" cy="8286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pSp>
          <p:nvGrpSpPr>
            <p:cNvPr id="2282" name="Group 37"/>
            <p:cNvGrpSpPr>
              <a:grpSpLocks/>
            </p:cNvGrpSpPr>
            <p:nvPr>
              <p:custDataLst>
                <p:tags r:id="rId150"/>
              </p:custDataLst>
            </p:nvPr>
          </p:nvGrpSpPr>
          <p:grpSpPr bwMode="auto">
            <a:xfrm>
              <a:off x="7378700" y="4221163"/>
              <a:ext cx="614363" cy="928687"/>
              <a:chOff x="4425" y="870"/>
              <a:chExt cx="387" cy="358"/>
            </a:xfrm>
          </p:grpSpPr>
          <p:sp>
            <p:nvSpPr>
              <p:cNvPr id="2363" name="Rectangle 38"/>
              <p:cNvSpPr>
                <a:spLocks noChangeArrowheads="1"/>
              </p:cNvSpPr>
              <p:nvPr/>
            </p:nvSpPr>
            <p:spPr bwMode="auto">
              <a:xfrm>
                <a:off x="4425" y="870"/>
                <a:ext cx="387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  <p:sp>
            <p:nvSpPr>
              <p:cNvPr id="2364" name="Freeform 39"/>
              <p:cNvSpPr>
                <a:spLocks/>
              </p:cNvSpPr>
              <p:nvPr/>
            </p:nvSpPr>
            <p:spPr bwMode="auto">
              <a:xfrm rot="764574">
                <a:off x="4652" y="1017"/>
                <a:ext cx="95" cy="55"/>
              </a:xfrm>
              <a:custGeom>
                <a:avLst/>
                <a:gdLst>
                  <a:gd name="T0" fmla="*/ 0 w 534"/>
                  <a:gd name="T1" fmla="*/ 0 h 309"/>
                  <a:gd name="T2" fmla="*/ 0 w 534"/>
                  <a:gd name="T3" fmla="*/ 0 h 309"/>
                  <a:gd name="T4" fmla="*/ 0 w 534"/>
                  <a:gd name="T5" fmla="*/ 0 h 309"/>
                  <a:gd name="T6" fmla="*/ 0 w 534"/>
                  <a:gd name="T7" fmla="*/ 0 h 309"/>
                  <a:gd name="T8" fmla="*/ 0 w 534"/>
                  <a:gd name="T9" fmla="*/ 0 h 309"/>
                  <a:gd name="T10" fmla="*/ 0 w 534"/>
                  <a:gd name="T11" fmla="*/ 0 h 309"/>
                  <a:gd name="T12" fmla="*/ 0 w 534"/>
                  <a:gd name="T13" fmla="*/ 0 h 309"/>
                  <a:gd name="T14" fmla="*/ 0 w 534"/>
                  <a:gd name="T15" fmla="*/ 0 h 309"/>
                  <a:gd name="T16" fmla="*/ 0 w 534"/>
                  <a:gd name="T17" fmla="*/ 0 h 309"/>
                  <a:gd name="T18" fmla="*/ 0 w 534"/>
                  <a:gd name="T19" fmla="*/ 0 h 309"/>
                  <a:gd name="T20" fmla="*/ 0 w 534"/>
                  <a:gd name="T21" fmla="*/ 0 h 309"/>
                  <a:gd name="T22" fmla="*/ 0 w 534"/>
                  <a:gd name="T23" fmla="*/ 0 h 309"/>
                  <a:gd name="T24" fmla="*/ 0 w 534"/>
                  <a:gd name="T25" fmla="*/ 0 h 309"/>
                  <a:gd name="T26" fmla="*/ 0 w 534"/>
                  <a:gd name="T27" fmla="*/ 0 h 309"/>
                  <a:gd name="T28" fmla="*/ 0 w 534"/>
                  <a:gd name="T29" fmla="*/ 0 h 309"/>
                  <a:gd name="T30" fmla="*/ 0 w 534"/>
                  <a:gd name="T31" fmla="*/ 0 h 309"/>
                  <a:gd name="T32" fmla="*/ 0 w 534"/>
                  <a:gd name="T33" fmla="*/ 0 h 309"/>
                  <a:gd name="T34" fmla="*/ 0 w 534"/>
                  <a:gd name="T35" fmla="*/ 0 h 309"/>
                  <a:gd name="T36" fmla="*/ 0 w 534"/>
                  <a:gd name="T37" fmla="*/ 0 h 309"/>
                  <a:gd name="T38" fmla="*/ 0 w 534"/>
                  <a:gd name="T39" fmla="*/ 0 h 309"/>
                  <a:gd name="T40" fmla="*/ 0 w 534"/>
                  <a:gd name="T41" fmla="*/ 0 h 309"/>
                  <a:gd name="T42" fmla="*/ 0 w 534"/>
                  <a:gd name="T43" fmla="*/ 0 h 309"/>
                  <a:gd name="T44" fmla="*/ 0 w 534"/>
                  <a:gd name="T45" fmla="*/ 0 h 309"/>
                  <a:gd name="T46" fmla="*/ 0 w 534"/>
                  <a:gd name="T47" fmla="*/ 0 h 309"/>
                  <a:gd name="T48" fmla="*/ 0 w 534"/>
                  <a:gd name="T49" fmla="*/ 0 h 309"/>
                  <a:gd name="T50" fmla="*/ 0 w 534"/>
                  <a:gd name="T51" fmla="*/ 0 h 309"/>
                  <a:gd name="T52" fmla="*/ 0 w 534"/>
                  <a:gd name="T53" fmla="*/ 0 h 309"/>
                  <a:gd name="T54" fmla="*/ 0 w 534"/>
                  <a:gd name="T55" fmla="*/ 0 h 309"/>
                  <a:gd name="T56" fmla="*/ 0 w 534"/>
                  <a:gd name="T57" fmla="*/ 0 h 309"/>
                  <a:gd name="T58" fmla="*/ 0 w 534"/>
                  <a:gd name="T59" fmla="*/ 0 h 309"/>
                  <a:gd name="T60" fmla="*/ 0 w 534"/>
                  <a:gd name="T61" fmla="*/ 0 h 309"/>
                  <a:gd name="T62" fmla="*/ 0 w 534"/>
                  <a:gd name="T63" fmla="*/ 0 h 309"/>
                  <a:gd name="T64" fmla="*/ 0 w 534"/>
                  <a:gd name="T65" fmla="*/ 0 h 3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4"/>
                  <a:gd name="T100" fmla="*/ 0 h 309"/>
                  <a:gd name="T101" fmla="*/ 534 w 534"/>
                  <a:gd name="T102" fmla="*/ 309 h 3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4" h="309">
                    <a:moveTo>
                      <a:pt x="64" y="282"/>
                    </a:moveTo>
                    <a:lnTo>
                      <a:pt x="97" y="309"/>
                    </a:lnTo>
                    <a:lnTo>
                      <a:pt x="148" y="276"/>
                    </a:lnTo>
                    <a:lnTo>
                      <a:pt x="173" y="279"/>
                    </a:lnTo>
                    <a:lnTo>
                      <a:pt x="177" y="278"/>
                    </a:lnTo>
                    <a:lnTo>
                      <a:pt x="185" y="274"/>
                    </a:lnTo>
                    <a:lnTo>
                      <a:pt x="200" y="268"/>
                    </a:lnTo>
                    <a:lnTo>
                      <a:pt x="215" y="260"/>
                    </a:lnTo>
                    <a:lnTo>
                      <a:pt x="231" y="249"/>
                    </a:lnTo>
                    <a:lnTo>
                      <a:pt x="245" y="237"/>
                    </a:lnTo>
                    <a:lnTo>
                      <a:pt x="257" y="222"/>
                    </a:lnTo>
                    <a:lnTo>
                      <a:pt x="262" y="207"/>
                    </a:lnTo>
                    <a:lnTo>
                      <a:pt x="262" y="206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2" y="203"/>
                    </a:lnTo>
                    <a:lnTo>
                      <a:pt x="534" y="27"/>
                    </a:lnTo>
                    <a:lnTo>
                      <a:pt x="501" y="0"/>
                    </a:lnTo>
                    <a:lnTo>
                      <a:pt x="227" y="177"/>
                    </a:lnTo>
                    <a:lnTo>
                      <a:pt x="211" y="173"/>
                    </a:lnTo>
                    <a:lnTo>
                      <a:pt x="195" y="170"/>
                    </a:lnTo>
                    <a:lnTo>
                      <a:pt x="178" y="169"/>
                    </a:lnTo>
                    <a:lnTo>
                      <a:pt x="163" y="168"/>
                    </a:lnTo>
                    <a:lnTo>
                      <a:pt x="150" y="167"/>
                    </a:lnTo>
                    <a:lnTo>
                      <a:pt x="138" y="167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68" y="150"/>
                    </a:lnTo>
                    <a:lnTo>
                      <a:pt x="163" y="128"/>
                    </a:lnTo>
                    <a:lnTo>
                      <a:pt x="20" y="146"/>
                    </a:lnTo>
                    <a:lnTo>
                      <a:pt x="0" y="257"/>
                    </a:lnTo>
                    <a:lnTo>
                      <a:pt x="85" y="268"/>
                    </a:lnTo>
                    <a:lnTo>
                      <a:pt x="64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5" name="Freeform 40"/>
              <p:cNvSpPr>
                <a:spLocks/>
              </p:cNvSpPr>
              <p:nvPr/>
            </p:nvSpPr>
            <p:spPr bwMode="auto">
              <a:xfrm>
                <a:off x="4490" y="963"/>
                <a:ext cx="142" cy="202"/>
              </a:xfrm>
              <a:custGeom>
                <a:avLst/>
                <a:gdLst>
                  <a:gd name="T0" fmla="*/ 1 w 266"/>
                  <a:gd name="T1" fmla="*/ 1 h 377"/>
                  <a:gd name="T2" fmla="*/ 1 w 266"/>
                  <a:gd name="T3" fmla="*/ 1 h 377"/>
                  <a:gd name="T4" fmla="*/ 1 w 266"/>
                  <a:gd name="T5" fmla="*/ 1 h 377"/>
                  <a:gd name="T6" fmla="*/ 1 w 266"/>
                  <a:gd name="T7" fmla="*/ 1 h 377"/>
                  <a:gd name="T8" fmla="*/ 1 w 266"/>
                  <a:gd name="T9" fmla="*/ 1 h 377"/>
                  <a:gd name="T10" fmla="*/ 1 w 266"/>
                  <a:gd name="T11" fmla="*/ 1 h 377"/>
                  <a:gd name="T12" fmla="*/ 1 w 266"/>
                  <a:gd name="T13" fmla="*/ 1 h 377"/>
                  <a:gd name="T14" fmla="*/ 1 w 266"/>
                  <a:gd name="T15" fmla="*/ 1 h 377"/>
                  <a:gd name="T16" fmla="*/ 1 w 266"/>
                  <a:gd name="T17" fmla="*/ 1 h 377"/>
                  <a:gd name="T18" fmla="*/ 1 w 266"/>
                  <a:gd name="T19" fmla="*/ 1 h 377"/>
                  <a:gd name="T20" fmla="*/ 1 w 266"/>
                  <a:gd name="T21" fmla="*/ 1 h 377"/>
                  <a:gd name="T22" fmla="*/ 1 w 266"/>
                  <a:gd name="T23" fmla="*/ 1 h 377"/>
                  <a:gd name="T24" fmla="*/ 1 w 266"/>
                  <a:gd name="T25" fmla="*/ 1 h 377"/>
                  <a:gd name="T26" fmla="*/ 1 w 266"/>
                  <a:gd name="T27" fmla="*/ 1 h 377"/>
                  <a:gd name="T28" fmla="*/ 1 w 266"/>
                  <a:gd name="T29" fmla="*/ 1 h 377"/>
                  <a:gd name="T30" fmla="*/ 1 w 266"/>
                  <a:gd name="T31" fmla="*/ 1 h 377"/>
                  <a:gd name="T32" fmla="*/ 1 w 266"/>
                  <a:gd name="T33" fmla="*/ 1 h 377"/>
                  <a:gd name="T34" fmla="*/ 1 w 266"/>
                  <a:gd name="T35" fmla="*/ 1 h 377"/>
                  <a:gd name="T36" fmla="*/ 1 w 266"/>
                  <a:gd name="T37" fmla="*/ 1 h 377"/>
                  <a:gd name="T38" fmla="*/ 1 w 266"/>
                  <a:gd name="T39" fmla="*/ 1 h 377"/>
                  <a:gd name="T40" fmla="*/ 1 w 266"/>
                  <a:gd name="T41" fmla="*/ 1 h 377"/>
                  <a:gd name="T42" fmla="*/ 1 w 266"/>
                  <a:gd name="T43" fmla="*/ 1 h 377"/>
                  <a:gd name="T44" fmla="*/ 1 w 266"/>
                  <a:gd name="T45" fmla="*/ 1 h 377"/>
                  <a:gd name="T46" fmla="*/ 1 w 266"/>
                  <a:gd name="T47" fmla="*/ 1 h 377"/>
                  <a:gd name="T48" fmla="*/ 1 w 266"/>
                  <a:gd name="T49" fmla="*/ 1 h 377"/>
                  <a:gd name="T50" fmla="*/ 1 w 266"/>
                  <a:gd name="T51" fmla="*/ 1 h 377"/>
                  <a:gd name="T52" fmla="*/ 1 w 266"/>
                  <a:gd name="T53" fmla="*/ 1 h 377"/>
                  <a:gd name="T54" fmla="*/ 1 w 266"/>
                  <a:gd name="T55" fmla="*/ 0 h 377"/>
                  <a:gd name="T56" fmla="*/ 1 w 266"/>
                  <a:gd name="T57" fmla="*/ 1 h 377"/>
                  <a:gd name="T58" fmla="*/ 1 w 266"/>
                  <a:gd name="T59" fmla="*/ 1 h 377"/>
                  <a:gd name="T60" fmla="*/ 1 w 266"/>
                  <a:gd name="T61" fmla="*/ 1 h 377"/>
                  <a:gd name="T62" fmla="*/ 0 w 266"/>
                  <a:gd name="T63" fmla="*/ 1 h 377"/>
                  <a:gd name="T64" fmla="*/ 0 w 266"/>
                  <a:gd name="T65" fmla="*/ 1 h 377"/>
                  <a:gd name="T66" fmla="*/ 0 w 266"/>
                  <a:gd name="T67" fmla="*/ 1 h 377"/>
                  <a:gd name="T68" fmla="*/ 1 w 266"/>
                  <a:gd name="T69" fmla="*/ 1 h 377"/>
                  <a:gd name="T70" fmla="*/ 1 w 266"/>
                  <a:gd name="T71" fmla="*/ 1 h 377"/>
                  <a:gd name="T72" fmla="*/ 1 w 266"/>
                  <a:gd name="T73" fmla="*/ 1 h 377"/>
                  <a:gd name="T74" fmla="*/ 1 w 266"/>
                  <a:gd name="T75" fmla="*/ 1 h 377"/>
                  <a:gd name="T76" fmla="*/ 1 w 266"/>
                  <a:gd name="T77" fmla="*/ 1 h 377"/>
                  <a:gd name="T78" fmla="*/ 1 w 266"/>
                  <a:gd name="T79" fmla="*/ 1 h 377"/>
                  <a:gd name="T80" fmla="*/ 1 w 266"/>
                  <a:gd name="T81" fmla="*/ 1 h 377"/>
                  <a:gd name="T82" fmla="*/ 1 w 266"/>
                  <a:gd name="T83" fmla="*/ 1 h 377"/>
                  <a:gd name="T84" fmla="*/ 1 w 266"/>
                  <a:gd name="T85" fmla="*/ 1 h 377"/>
                  <a:gd name="T86" fmla="*/ 1 w 266"/>
                  <a:gd name="T87" fmla="*/ 1 h 377"/>
                  <a:gd name="T88" fmla="*/ 1 w 266"/>
                  <a:gd name="T89" fmla="*/ 1 h 377"/>
                  <a:gd name="T90" fmla="*/ 1 w 266"/>
                  <a:gd name="T91" fmla="*/ 1 h 377"/>
                  <a:gd name="T92" fmla="*/ 1 w 266"/>
                  <a:gd name="T93" fmla="*/ 1 h 377"/>
                  <a:gd name="T94" fmla="*/ 1 w 266"/>
                  <a:gd name="T95" fmla="*/ 1 h 377"/>
                  <a:gd name="T96" fmla="*/ 1 w 266"/>
                  <a:gd name="T97" fmla="*/ 1 h 377"/>
                  <a:gd name="T98" fmla="*/ 1 w 266"/>
                  <a:gd name="T99" fmla="*/ 1 h 377"/>
                  <a:gd name="T100" fmla="*/ 1 w 266"/>
                  <a:gd name="T101" fmla="*/ 1 h 377"/>
                  <a:gd name="T102" fmla="*/ 1 w 266"/>
                  <a:gd name="T103" fmla="*/ 1 h 377"/>
                  <a:gd name="T104" fmla="*/ 1 w 266"/>
                  <a:gd name="T105" fmla="*/ 1 h 377"/>
                  <a:gd name="T106" fmla="*/ 1 w 266"/>
                  <a:gd name="T107" fmla="*/ 1 h 377"/>
                  <a:gd name="T108" fmla="*/ 1 w 266"/>
                  <a:gd name="T109" fmla="*/ 1 h 377"/>
                  <a:gd name="T110" fmla="*/ 1 w 266"/>
                  <a:gd name="T111" fmla="*/ 1 h 377"/>
                  <a:gd name="T112" fmla="*/ 1 w 266"/>
                  <a:gd name="T113" fmla="*/ 1 h 3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377"/>
                  <a:gd name="T173" fmla="*/ 266 w 266"/>
                  <a:gd name="T174" fmla="*/ 377 h 3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377">
                    <a:moveTo>
                      <a:pt x="231" y="262"/>
                    </a:moveTo>
                    <a:lnTo>
                      <a:pt x="197" y="256"/>
                    </a:lnTo>
                    <a:lnTo>
                      <a:pt x="135" y="249"/>
                    </a:lnTo>
                    <a:lnTo>
                      <a:pt x="97" y="247"/>
                    </a:lnTo>
                    <a:lnTo>
                      <a:pt x="78" y="245"/>
                    </a:lnTo>
                    <a:lnTo>
                      <a:pt x="78" y="239"/>
                    </a:lnTo>
                    <a:lnTo>
                      <a:pt x="75" y="230"/>
                    </a:lnTo>
                    <a:lnTo>
                      <a:pt x="73" y="218"/>
                    </a:lnTo>
                    <a:lnTo>
                      <a:pt x="71" y="204"/>
                    </a:lnTo>
                    <a:lnTo>
                      <a:pt x="68" y="188"/>
                    </a:lnTo>
                    <a:lnTo>
                      <a:pt x="64" y="171"/>
                    </a:lnTo>
                    <a:lnTo>
                      <a:pt x="61" y="152"/>
                    </a:lnTo>
                    <a:lnTo>
                      <a:pt x="58" y="133"/>
                    </a:lnTo>
                    <a:lnTo>
                      <a:pt x="54" y="114"/>
                    </a:lnTo>
                    <a:lnTo>
                      <a:pt x="51" y="95"/>
                    </a:lnTo>
                    <a:lnTo>
                      <a:pt x="50" y="78"/>
                    </a:lnTo>
                    <a:lnTo>
                      <a:pt x="48" y="62"/>
                    </a:lnTo>
                    <a:lnTo>
                      <a:pt x="47" y="48"/>
                    </a:lnTo>
                    <a:lnTo>
                      <a:pt x="47" y="36"/>
                    </a:lnTo>
                    <a:lnTo>
                      <a:pt x="49" y="28"/>
                    </a:lnTo>
                    <a:lnTo>
                      <a:pt x="48" y="22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38" y="9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2" y="5"/>
                    </a:lnTo>
                    <a:lnTo>
                      <a:pt x="14" y="15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1" y="76"/>
                    </a:lnTo>
                    <a:lnTo>
                      <a:pt x="3" y="94"/>
                    </a:lnTo>
                    <a:lnTo>
                      <a:pt x="4" y="112"/>
                    </a:lnTo>
                    <a:lnTo>
                      <a:pt x="6" y="133"/>
                    </a:lnTo>
                    <a:lnTo>
                      <a:pt x="9" y="155"/>
                    </a:lnTo>
                    <a:lnTo>
                      <a:pt x="12" y="177"/>
                    </a:lnTo>
                    <a:lnTo>
                      <a:pt x="14" y="199"/>
                    </a:lnTo>
                    <a:lnTo>
                      <a:pt x="17" y="221"/>
                    </a:lnTo>
                    <a:lnTo>
                      <a:pt x="20" y="241"/>
                    </a:lnTo>
                    <a:lnTo>
                      <a:pt x="21" y="258"/>
                    </a:lnTo>
                    <a:lnTo>
                      <a:pt x="23" y="273"/>
                    </a:lnTo>
                    <a:lnTo>
                      <a:pt x="25" y="284"/>
                    </a:lnTo>
                    <a:lnTo>
                      <a:pt x="31" y="329"/>
                    </a:lnTo>
                    <a:lnTo>
                      <a:pt x="60" y="331"/>
                    </a:lnTo>
                    <a:lnTo>
                      <a:pt x="60" y="377"/>
                    </a:lnTo>
                    <a:lnTo>
                      <a:pt x="174" y="377"/>
                    </a:lnTo>
                    <a:lnTo>
                      <a:pt x="172" y="335"/>
                    </a:lnTo>
                    <a:lnTo>
                      <a:pt x="266" y="336"/>
                    </a:lnTo>
                    <a:lnTo>
                      <a:pt x="263" y="313"/>
                    </a:lnTo>
                    <a:lnTo>
                      <a:pt x="263" y="309"/>
                    </a:lnTo>
                    <a:lnTo>
                      <a:pt x="260" y="291"/>
                    </a:lnTo>
                    <a:lnTo>
                      <a:pt x="257" y="276"/>
                    </a:lnTo>
                    <a:lnTo>
                      <a:pt x="249" y="26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6" name="Freeform 41"/>
              <p:cNvSpPr>
                <a:spLocks/>
              </p:cNvSpPr>
              <p:nvPr/>
            </p:nvSpPr>
            <p:spPr bwMode="auto">
              <a:xfrm>
                <a:off x="4522" y="930"/>
                <a:ext cx="188" cy="227"/>
              </a:xfrm>
              <a:custGeom>
                <a:avLst/>
                <a:gdLst>
                  <a:gd name="T0" fmla="*/ 1 w 352"/>
                  <a:gd name="T1" fmla="*/ 1 h 425"/>
                  <a:gd name="T2" fmla="*/ 1 w 352"/>
                  <a:gd name="T3" fmla="*/ 1 h 425"/>
                  <a:gd name="T4" fmla="*/ 1 w 352"/>
                  <a:gd name="T5" fmla="*/ 1 h 425"/>
                  <a:gd name="T6" fmla="*/ 1 w 352"/>
                  <a:gd name="T7" fmla="*/ 1 h 425"/>
                  <a:gd name="T8" fmla="*/ 1 w 352"/>
                  <a:gd name="T9" fmla="*/ 1 h 425"/>
                  <a:gd name="T10" fmla="*/ 1 w 352"/>
                  <a:gd name="T11" fmla="*/ 1 h 425"/>
                  <a:gd name="T12" fmla="*/ 1 w 352"/>
                  <a:gd name="T13" fmla="*/ 1 h 425"/>
                  <a:gd name="T14" fmla="*/ 1 w 352"/>
                  <a:gd name="T15" fmla="*/ 1 h 425"/>
                  <a:gd name="T16" fmla="*/ 1 w 352"/>
                  <a:gd name="T17" fmla="*/ 1 h 425"/>
                  <a:gd name="T18" fmla="*/ 1 w 352"/>
                  <a:gd name="T19" fmla="*/ 1 h 425"/>
                  <a:gd name="T20" fmla="*/ 1 w 352"/>
                  <a:gd name="T21" fmla="*/ 1 h 425"/>
                  <a:gd name="T22" fmla="*/ 1 w 352"/>
                  <a:gd name="T23" fmla="*/ 1 h 425"/>
                  <a:gd name="T24" fmla="*/ 1 w 352"/>
                  <a:gd name="T25" fmla="*/ 1 h 425"/>
                  <a:gd name="T26" fmla="*/ 1 w 352"/>
                  <a:gd name="T27" fmla="*/ 1 h 425"/>
                  <a:gd name="T28" fmla="*/ 1 w 352"/>
                  <a:gd name="T29" fmla="*/ 1 h 425"/>
                  <a:gd name="T30" fmla="*/ 1 w 352"/>
                  <a:gd name="T31" fmla="*/ 1 h 425"/>
                  <a:gd name="T32" fmla="*/ 1 w 352"/>
                  <a:gd name="T33" fmla="*/ 1 h 425"/>
                  <a:gd name="T34" fmla="*/ 1 w 352"/>
                  <a:gd name="T35" fmla="*/ 1 h 425"/>
                  <a:gd name="T36" fmla="*/ 1 w 352"/>
                  <a:gd name="T37" fmla="*/ 1 h 425"/>
                  <a:gd name="T38" fmla="*/ 1 w 352"/>
                  <a:gd name="T39" fmla="*/ 1 h 425"/>
                  <a:gd name="T40" fmla="*/ 1 w 352"/>
                  <a:gd name="T41" fmla="*/ 1 h 425"/>
                  <a:gd name="T42" fmla="*/ 1 w 352"/>
                  <a:gd name="T43" fmla="*/ 1 h 425"/>
                  <a:gd name="T44" fmla="*/ 1 w 352"/>
                  <a:gd name="T45" fmla="*/ 1 h 425"/>
                  <a:gd name="T46" fmla="*/ 1 w 352"/>
                  <a:gd name="T47" fmla="*/ 1 h 425"/>
                  <a:gd name="T48" fmla="*/ 1 w 352"/>
                  <a:gd name="T49" fmla="*/ 1 h 425"/>
                  <a:gd name="T50" fmla="*/ 1 w 352"/>
                  <a:gd name="T51" fmla="*/ 1 h 425"/>
                  <a:gd name="T52" fmla="*/ 1 w 352"/>
                  <a:gd name="T53" fmla="*/ 1 h 425"/>
                  <a:gd name="T54" fmla="*/ 1 w 352"/>
                  <a:gd name="T55" fmla="*/ 1 h 425"/>
                  <a:gd name="T56" fmla="*/ 1 w 352"/>
                  <a:gd name="T57" fmla="*/ 1 h 425"/>
                  <a:gd name="T58" fmla="*/ 1 w 352"/>
                  <a:gd name="T59" fmla="*/ 1 h 425"/>
                  <a:gd name="T60" fmla="*/ 1 w 352"/>
                  <a:gd name="T61" fmla="*/ 1 h 425"/>
                  <a:gd name="T62" fmla="*/ 1 w 352"/>
                  <a:gd name="T63" fmla="*/ 1 h 425"/>
                  <a:gd name="T64" fmla="*/ 1 w 352"/>
                  <a:gd name="T65" fmla="*/ 1 h 425"/>
                  <a:gd name="T66" fmla="*/ 1 w 352"/>
                  <a:gd name="T67" fmla="*/ 1 h 425"/>
                  <a:gd name="T68" fmla="*/ 1 w 352"/>
                  <a:gd name="T69" fmla="*/ 1 h 425"/>
                  <a:gd name="T70" fmla="*/ 1 w 352"/>
                  <a:gd name="T71" fmla="*/ 1 h 425"/>
                  <a:gd name="T72" fmla="*/ 1 w 352"/>
                  <a:gd name="T73" fmla="*/ 1 h 425"/>
                  <a:gd name="T74" fmla="*/ 1 w 352"/>
                  <a:gd name="T75" fmla="*/ 1 h 425"/>
                  <a:gd name="T76" fmla="*/ 1 w 352"/>
                  <a:gd name="T77" fmla="*/ 1 h 425"/>
                  <a:gd name="T78" fmla="*/ 1 w 352"/>
                  <a:gd name="T79" fmla="*/ 1 h 425"/>
                  <a:gd name="T80" fmla="*/ 1 w 352"/>
                  <a:gd name="T81" fmla="*/ 1 h 425"/>
                  <a:gd name="T82" fmla="*/ 1 w 352"/>
                  <a:gd name="T83" fmla="*/ 1 h 425"/>
                  <a:gd name="T84" fmla="*/ 1 w 352"/>
                  <a:gd name="T85" fmla="*/ 1 h 425"/>
                  <a:gd name="T86" fmla="*/ 1 w 352"/>
                  <a:gd name="T87" fmla="*/ 1 h 425"/>
                  <a:gd name="T88" fmla="*/ 1 w 352"/>
                  <a:gd name="T89" fmla="*/ 1 h 425"/>
                  <a:gd name="T90" fmla="*/ 1 w 352"/>
                  <a:gd name="T91" fmla="*/ 1 h 425"/>
                  <a:gd name="T92" fmla="*/ 1 w 352"/>
                  <a:gd name="T93" fmla="*/ 1 h 425"/>
                  <a:gd name="T94" fmla="*/ 1 w 352"/>
                  <a:gd name="T95" fmla="*/ 1 h 425"/>
                  <a:gd name="T96" fmla="*/ 1 w 352"/>
                  <a:gd name="T97" fmla="*/ 1 h 425"/>
                  <a:gd name="T98" fmla="*/ 1 w 352"/>
                  <a:gd name="T99" fmla="*/ 1 h 425"/>
                  <a:gd name="T100" fmla="*/ 1 w 352"/>
                  <a:gd name="T101" fmla="*/ 1 h 425"/>
                  <a:gd name="T102" fmla="*/ 0 w 352"/>
                  <a:gd name="T103" fmla="*/ 1 h 425"/>
                  <a:gd name="T104" fmla="*/ 1 w 352"/>
                  <a:gd name="T105" fmla="*/ 1 h 425"/>
                  <a:gd name="T106" fmla="*/ 1 w 352"/>
                  <a:gd name="T107" fmla="*/ 1 h 425"/>
                  <a:gd name="T108" fmla="*/ 1 w 352"/>
                  <a:gd name="T109" fmla="*/ 1 h 425"/>
                  <a:gd name="T110" fmla="*/ 1 w 352"/>
                  <a:gd name="T111" fmla="*/ 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2"/>
                  <a:gd name="T169" fmla="*/ 0 h 425"/>
                  <a:gd name="T170" fmla="*/ 352 w 352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2" h="425">
                    <a:moveTo>
                      <a:pt x="328" y="405"/>
                    </a:moveTo>
                    <a:lnTo>
                      <a:pt x="299" y="393"/>
                    </a:lnTo>
                    <a:lnTo>
                      <a:pt x="298" y="389"/>
                    </a:lnTo>
                    <a:lnTo>
                      <a:pt x="298" y="383"/>
                    </a:lnTo>
                    <a:lnTo>
                      <a:pt x="297" y="378"/>
                    </a:lnTo>
                    <a:lnTo>
                      <a:pt x="295" y="372"/>
                    </a:lnTo>
                    <a:lnTo>
                      <a:pt x="294" y="365"/>
                    </a:lnTo>
                    <a:lnTo>
                      <a:pt x="293" y="359"/>
                    </a:lnTo>
                    <a:lnTo>
                      <a:pt x="291" y="351"/>
                    </a:lnTo>
                    <a:lnTo>
                      <a:pt x="289" y="344"/>
                    </a:lnTo>
                    <a:lnTo>
                      <a:pt x="272" y="335"/>
                    </a:lnTo>
                    <a:lnTo>
                      <a:pt x="274" y="343"/>
                    </a:lnTo>
                    <a:lnTo>
                      <a:pt x="276" y="351"/>
                    </a:lnTo>
                    <a:lnTo>
                      <a:pt x="277" y="358"/>
                    </a:lnTo>
                    <a:lnTo>
                      <a:pt x="279" y="366"/>
                    </a:lnTo>
                    <a:lnTo>
                      <a:pt x="281" y="374"/>
                    </a:lnTo>
                    <a:lnTo>
                      <a:pt x="282" y="381"/>
                    </a:lnTo>
                    <a:lnTo>
                      <a:pt x="283" y="388"/>
                    </a:lnTo>
                    <a:lnTo>
                      <a:pt x="284" y="396"/>
                    </a:lnTo>
                    <a:lnTo>
                      <a:pt x="285" y="399"/>
                    </a:lnTo>
                    <a:lnTo>
                      <a:pt x="290" y="402"/>
                    </a:lnTo>
                    <a:lnTo>
                      <a:pt x="300" y="406"/>
                    </a:lnTo>
                    <a:lnTo>
                      <a:pt x="233" y="411"/>
                    </a:lnTo>
                    <a:lnTo>
                      <a:pt x="212" y="306"/>
                    </a:lnTo>
                    <a:lnTo>
                      <a:pt x="213" y="314"/>
                    </a:lnTo>
                    <a:lnTo>
                      <a:pt x="207" y="308"/>
                    </a:lnTo>
                    <a:lnTo>
                      <a:pt x="42" y="288"/>
                    </a:lnTo>
                    <a:lnTo>
                      <a:pt x="36" y="275"/>
                    </a:lnTo>
                    <a:lnTo>
                      <a:pt x="32" y="253"/>
                    </a:lnTo>
                    <a:lnTo>
                      <a:pt x="30" y="247"/>
                    </a:lnTo>
                    <a:lnTo>
                      <a:pt x="29" y="241"/>
                    </a:lnTo>
                    <a:lnTo>
                      <a:pt x="147" y="250"/>
                    </a:lnTo>
                    <a:lnTo>
                      <a:pt x="153" y="252"/>
                    </a:lnTo>
                    <a:lnTo>
                      <a:pt x="161" y="253"/>
                    </a:lnTo>
                    <a:lnTo>
                      <a:pt x="168" y="255"/>
                    </a:lnTo>
                    <a:lnTo>
                      <a:pt x="176" y="256"/>
                    </a:lnTo>
                    <a:lnTo>
                      <a:pt x="184" y="258"/>
                    </a:lnTo>
                    <a:lnTo>
                      <a:pt x="192" y="260"/>
                    </a:lnTo>
                    <a:lnTo>
                      <a:pt x="200" y="262"/>
                    </a:lnTo>
                    <a:lnTo>
                      <a:pt x="208" y="264"/>
                    </a:lnTo>
                    <a:lnTo>
                      <a:pt x="216" y="266"/>
                    </a:lnTo>
                    <a:lnTo>
                      <a:pt x="223" y="268"/>
                    </a:lnTo>
                    <a:lnTo>
                      <a:pt x="229" y="270"/>
                    </a:lnTo>
                    <a:lnTo>
                      <a:pt x="236" y="273"/>
                    </a:lnTo>
                    <a:lnTo>
                      <a:pt x="241" y="274"/>
                    </a:lnTo>
                    <a:lnTo>
                      <a:pt x="245" y="277"/>
                    </a:lnTo>
                    <a:lnTo>
                      <a:pt x="250" y="279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7" y="289"/>
                    </a:lnTo>
                    <a:lnTo>
                      <a:pt x="259" y="294"/>
                    </a:lnTo>
                    <a:lnTo>
                      <a:pt x="262" y="301"/>
                    </a:lnTo>
                    <a:lnTo>
                      <a:pt x="264" y="309"/>
                    </a:lnTo>
                    <a:lnTo>
                      <a:pt x="267" y="317"/>
                    </a:lnTo>
                    <a:lnTo>
                      <a:pt x="270" y="326"/>
                    </a:lnTo>
                    <a:lnTo>
                      <a:pt x="272" y="335"/>
                    </a:lnTo>
                    <a:lnTo>
                      <a:pt x="289" y="344"/>
                    </a:lnTo>
                    <a:lnTo>
                      <a:pt x="287" y="333"/>
                    </a:lnTo>
                    <a:lnTo>
                      <a:pt x="284" y="323"/>
                    </a:lnTo>
                    <a:lnTo>
                      <a:pt x="281" y="312"/>
                    </a:lnTo>
                    <a:lnTo>
                      <a:pt x="278" y="302"/>
                    </a:lnTo>
                    <a:lnTo>
                      <a:pt x="274" y="293"/>
                    </a:lnTo>
                    <a:lnTo>
                      <a:pt x="271" y="285"/>
                    </a:lnTo>
                    <a:lnTo>
                      <a:pt x="266" y="279"/>
                    </a:lnTo>
                    <a:lnTo>
                      <a:pt x="263" y="274"/>
                    </a:lnTo>
                    <a:lnTo>
                      <a:pt x="259" y="271"/>
                    </a:lnTo>
                    <a:lnTo>
                      <a:pt x="255" y="269"/>
                    </a:lnTo>
                    <a:lnTo>
                      <a:pt x="250" y="267"/>
                    </a:lnTo>
                    <a:lnTo>
                      <a:pt x="244" y="264"/>
                    </a:lnTo>
                    <a:lnTo>
                      <a:pt x="239" y="261"/>
                    </a:lnTo>
                    <a:lnTo>
                      <a:pt x="232" y="259"/>
                    </a:lnTo>
                    <a:lnTo>
                      <a:pt x="226" y="256"/>
                    </a:lnTo>
                    <a:lnTo>
                      <a:pt x="219" y="254"/>
                    </a:lnTo>
                    <a:lnTo>
                      <a:pt x="212" y="253"/>
                    </a:lnTo>
                    <a:lnTo>
                      <a:pt x="204" y="251"/>
                    </a:lnTo>
                    <a:lnTo>
                      <a:pt x="197" y="249"/>
                    </a:lnTo>
                    <a:lnTo>
                      <a:pt x="190" y="247"/>
                    </a:lnTo>
                    <a:lnTo>
                      <a:pt x="184" y="245"/>
                    </a:lnTo>
                    <a:lnTo>
                      <a:pt x="176" y="244"/>
                    </a:lnTo>
                    <a:lnTo>
                      <a:pt x="170" y="242"/>
                    </a:lnTo>
                    <a:lnTo>
                      <a:pt x="163" y="241"/>
                    </a:lnTo>
                    <a:lnTo>
                      <a:pt x="153" y="197"/>
                    </a:lnTo>
                    <a:lnTo>
                      <a:pt x="216" y="228"/>
                    </a:lnTo>
                    <a:lnTo>
                      <a:pt x="223" y="232"/>
                    </a:lnTo>
                    <a:lnTo>
                      <a:pt x="226" y="228"/>
                    </a:lnTo>
                    <a:lnTo>
                      <a:pt x="247" y="193"/>
                    </a:lnTo>
                    <a:lnTo>
                      <a:pt x="252" y="186"/>
                    </a:lnTo>
                    <a:lnTo>
                      <a:pt x="240" y="184"/>
                    </a:lnTo>
                    <a:lnTo>
                      <a:pt x="239" y="183"/>
                    </a:lnTo>
                    <a:lnTo>
                      <a:pt x="237" y="182"/>
                    </a:lnTo>
                    <a:lnTo>
                      <a:pt x="233" y="180"/>
                    </a:lnTo>
                    <a:lnTo>
                      <a:pt x="229" y="178"/>
                    </a:lnTo>
                    <a:lnTo>
                      <a:pt x="223" y="176"/>
                    </a:lnTo>
                    <a:lnTo>
                      <a:pt x="217" y="173"/>
                    </a:lnTo>
                    <a:lnTo>
                      <a:pt x="208" y="167"/>
                    </a:lnTo>
                    <a:lnTo>
                      <a:pt x="205" y="166"/>
                    </a:lnTo>
                    <a:lnTo>
                      <a:pt x="203" y="165"/>
                    </a:lnTo>
                    <a:lnTo>
                      <a:pt x="200" y="162"/>
                    </a:lnTo>
                    <a:lnTo>
                      <a:pt x="196" y="160"/>
                    </a:lnTo>
                    <a:lnTo>
                      <a:pt x="194" y="158"/>
                    </a:lnTo>
                    <a:lnTo>
                      <a:pt x="190" y="155"/>
                    </a:lnTo>
                    <a:lnTo>
                      <a:pt x="187" y="154"/>
                    </a:lnTo>
                    <a:lnTo>
                      <a:pt x="183" y="151"/>
                    </a:lnTo>
                    <a:lnTo>
                      <a:pt x="178" y="162"/>
                    </a:lnTo>
                    <a:lnTo>
                      <a:pt x="181" y="164"/>
                    </a:lnTo>
                    <a:lnTo>
                      <a:pt x="185" y="166"/>
                    </a:lnTo>
                    <a:lnTo>
                      <a:pt x="188" y="169"/>
                    </a:lnTo>
                    <a:lnTo>
                      <a:pt x="190" y="171"/>
                    </a:lnTo>
                    <a:lnTo>
                      <a:pt x="194" y="173"/>
                    </a:lnTo>
                    <a:lnTo>
                      <a:pt x="196" y="175"/>
                    </a:lnTo>
                    <a:lnTo>
                      <a:pt x="199" y="176"/>
                    </a:lnTo>
                    <a:lnTo>
                      <a:pt x="201" y="177"/>
                    </a:lnTo>
                    <a:lnTo>
                      <a:pt x="206" y="181"/>
                    </a:lnTo>
                    <a:lnTo>
                      <a:pt x="210" y="183"/>
                    </a:lnTo>
                    <a:lnTo>
                      <a:pt x="214" y="185"/>
                    </a:lnTo>
                    <a:lnTo>
                      <a:pt x="218" y="186"/>
                    </a:lnTo>
                    <a:lnTo>
                      <a:pt x="222" y="188"/>
                    </a:lnTo>
                    <a:lnTo>
                      <a:pt x="224" y="189"/>
                    </a:lnTo>
                    <a:lnTo>
                      <a:pt x="226" y="190"/>
                    </a:lnTo>
                    <a:lnTo>
                      <a:pt x="229" y="191"/>
                    </a:lnTo>
                    <a:lnTo>
                      <a:pt x="215" y="215"/>
                    </a:lnTo>
                    <a:lnTo>
                      <a:pt x="81" y="147"/>
                    </a:lnTo>
                    <a:lnTo>
                      <a:pt x="76" y="158"/>
                    </a:lnTo>
                    <a:lnTo>
                      <a:pt x="135" y="188"/>
                    </a:lnTo>
                    <a:lnTo>
                      <a:pt x="147" y="238"/>
                    </a:lnTo>
                    <a:lnTo>
                      <a:pt x="145" y="237"/>
                    </a:lnTo>
                    <a:lnTo>
                      <a:pt x="145" y="238"/>
                    </a:lnTo>
                    <a:lnTo>
                      <a:pt x="144" y="238"/>
                    </a:lnTo>
                    <a:lnTo>
                      <a:pt x="27" y="229"/>
                    </a:lnTo>
                    <a:lnTo>
                      <a:pt x="24" y="215"/>
                    </a:lnTo>
                    <a:lnTo>
                      <a:pt x="22" y="201"/>
                    </a:lnTo>
                    <a:lnTo>
                      <a:pt x="20" y="188"/>
                    </a:lnTo>
                    <a:lnTo>
                      <a:pt x="17" y="173"/>
                    </a:lnTo>
                    <a:lnTo>
                      <a:pt x="16" y="160"/>
                    </a:lnTo>
                    <a:lnTo>
                      <a:pt x="15" y="147"/>
                    </a:lnTo>
                    <a:lnTo>
                      <a:pt x="16" y="136"/>
                    </a:lnTo>
                    <a:lnTo>
                      <a:pt x="17" y="127"/>
                    </a:lnTo>
                    <a:lnTo>
                      <a:pt x="21" y="117"/>
                    </a:lnTo>
                    <a:lnTo>
                      <a:pt x="26" y="106"/>
                    </a:lnTo>
                    <a:lnTo>
                      <a:pt x="34" y="97"/>
                    </a:lnTo>
                    <a:lnTo>
                      <a:pt x="42" y="88"/>
                    </a:lnTo>
                    <a:lnTo>
                      <a:pt x="50" y="81"/>
                    </a:lnTo>
                    <a:lnTo>
                      <a:pt x="59" y="75"/>
                    </a:lnTo>
                    <a:lnTo>
                      <a:pt x="64" y="70"/>
                    </a:lnTo>
                    <a:lnTo>
                      <a:pt x="69" y="67"/>
                    </a:lnTo>
                    <a:lnTo>
                      <a:pt x="70" y="68"/>
                    </a:lnTo>
                    <a:lnTo>
                      <a:pt x="71" y="69"/>
                    </a:lnTo>
                    <a:lnTo>
                      <a:pt x="72" y="71"/>
                    </a:lnTo>
                    <a:lnTo>
                      <a:pt x="74" y="73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84"/>
                    </a:lnTo>
                    <a:lnTo>
                      <a:pt x="73" y="85"/>
                    </a:lnTo>
                    <a:lnTo>
                      <a:pt x="77" y="87"/>
                    </a:lnTo>
                    <a:lnTo>
                      <a:pt x="83" y="88"/>
                    </a:lnTo>
                    <a:lnTo>
                      <a:pt x="88" y="91"/>
                    </a:lnTo>
                    <a:lnTo>
                      <a:pt x="95" y="94"/>
                    </a:lnTo>
                    <a:lnTo>
                      <a:pt x="100" y="97"/>
                    </a:lnTo>
                    <a:lnTo>
                      <a:pt x="104" y="99"/>
                    </a:lnTo>
                    <a:lnTo>
                      <a:pt x="108" y="103"/>
                    </a:lnTo>
                    <a:lnTo>
                      <a:pt x="110" y="106"/>
                    </a:lnTo>
                    <a:lnTo>
                      <a:pt x="113" y="108"/>
                    </a:lnTo>
                    <a:lnTo>
                      <a:pt x="116" y="110"/>
                    </a:lnTo>
                    <a:lnTo>
                      <a:pt x="120" y="113"/>
                    </a:lnTo>
                    <a:lnTo>
                      <a:pt x="123" y="117"/>
                    </a:lnTo>
                    <a:lnTo>
                      <a:pt x="128" y="120"/>
                    </a:lnTo>
                    <a:lnTo>
                      <a:pt x="132" y="125"/>
                    </a:lnTo>
                    <a:lnTo>
                      <a:pt x="136" y="129"/>
                    </a:lnTo>
                    <a:lnTo>
                      <a:pt x="142" y="133"/>
                    </a:lnTo>
                    <a:lnTo>
                      <a:pt x="146" y="137"/>
                    </a:lnTo>
                    <a:lnTo>
                      <a:pt x="152" y="142"/>
                    </a:lnTo>
                    <a:lnTo>
                      <a:pt x="158" y="146"/>
                    </a:lnTo>
                    <a:lnTo>
                      <a:pt x="162" y="150"/>
                    </a:lnTo>
                    <a:lnTo>
                      <a:pt x="167" y="154"/>
                    </a:lnTo>
                    <a:lnTo>
                      <a:pt x="173" y="158"/>
                    </a:lnTo>
                    <a:lnTo>
                      <a:pt x="178" y="162"/>
                    </a:lnTo>
                    <a:lnTo>
                      <a:pt x="183" y="151"/>
                    </a:lnTo>
                    <a:lnTo>
                      <a:pt x="179" y="147"/>
                    </a:lnTo>
                    <a:lnTo>
                      <a:pt x="174" y="144"/>
                    </a:lnTo>
                    <a:lnTo>
                      <a:pt x="169" y="140"/>
                    </a:lnTo>
                    <a:lnTo>
                      <a:pt x="165" y="136"/>
                    </a:lnTo>
                    <a:lnTo>
                      <a:pt x="160" y="132"/>
                    </a:lnTo>
                    <a:lnTo>
                      <a:pt x="155" y="128"/>
                    </a:lnTo>
                    <a:lnTo>
                      <a:pt x="150" y="124"/>
                    </a:lnTo>
                    <a:lnTo>
                      <a:pt x="145" y="120"/>
                    </a:lnTo>
                    <a:lnTo>
                      <a:pt x="141" y="117"/>
                    </a:lnTo>
                    <a:lnTo>
                      <a:pt x="138" y="113"/>
                    </a:lnTo>
                    <a:lnTo>
                      <a:pt x="134" y="110"/>
                    </a:lnTo>
                    <a:lnTo>
                      <a:pt x="130" y="106"/>
                    </a:lnTo>
                    <a:lnTo>
                      <a:pt x="127" y="103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20" y="97"/>
                    </a:lnTo>
                    <a:lnTo>
                      <a:pt x="118" y="96"/>
                    </a:lnTo>
                    <a:lnTo>
                      <a:pt x="118" y="95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21" y="93"/>
                    </a:lnTo>
                    <a:lnTo>
                      <a:pt x="126" y="92"/>
                    </a:lnTo>
                    <a:lnTo>
                      <a:pt x="132" y="92"/>
                    </a:lnTo>
                    <a:lnTo>
                      <a:pt x="139" y="90"/>
                    </a:lnTo>
                    <a:lnTo>
                      <a:pt x="144" y="88"/>
                    </a:lnTo>
                    <a:lnTo>
                      <a:pt x="148" y="86"/>
                    </a:lnTo>
                    <a:lnTo>
                      <a:pt x="153" y="83"/>
                    </a:lnTo>
                    <a:lnTo>
                      <a:pt x="156" y="79"/>
                    </a:lnTo>
                    <a:lnTo>
                      <a:pt x="178" y="81"/>
                    </a:lnTo>
                    <a:lnTo>
                      <a:pt x="163" y="57"/>
                    </a:lnTo>
                    <a:lnTo>
                      <a:pt x="163" y="55"/>
                    </a:lnTo>
                    <a:lnTo>
                      <a:pt x="162" y="53"/>
                    </a:lnTo>
                    <a:lnTo>
                      <a:pt x="161" y="49"/>
                    </a:lnTo>
                    <a:lnTo>
                      <a:pt x="160" y="46"/>
                    </a:lnTo>
                    <a:lnTo>
                      <a:pt x="190" y="51"/>
                    </a:lnTo>
                    <a:lnTo>
                      <a:pt x="164" y="32"/>
                    </a:lnTo>
                    <a:lnTo>
                      <a:pt x="166" y="28"/>
                    </a:lnTo>
                    <a:lnTo>
                      <a:pt x="178" y="19"/>
                    </a:lnTo>
                    <a:lnTo>
                      <a:pt x="172" y="8"/>
                    </a:lnTo>
                    <a:lnTo>
                      <a:pt x="171" y="8"/>
                    </a:lnTo>
                    <a:lnTo>
                      <a:pt x="168" y="8"/>
                    </a:lnTo>
                    <a:lnTo>
                      <a:pt x="162" y="7"/>
                    </a:lnTo>
                    <a:lnTo>
                      <a:pt x="156" y="7"/>
                    </a:lnTo>
                    <a:lnTo>
                      <a:pt x="147" y="6"/>
                    </a:lnTo>
                    <a:lnTo>
                      <a:pt x="137" y="4"/>
                    </a:lnTo>
                    <a:lnTo>
                      <a:pt x="125" y="3"/>
                    </a:lnTo>
                    <a:lnTo>
                      <a:pt x="113" y="2"/>
                    </a:lnTo>
                    <a:lnTo>
                      <a:pt x="99" y="1"/>
                    </a:lnTo>
                    <a:lnTo>
                      <a:pt x="86" y="0"/>
                    </a:lnTo>
                    <a:lnTo>
                      <a:pt x="75" y="0"/>
                    </a:lnTo>
                    <a:lnTo>
                      <a:pt x="64" y="1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2" y="8"/>
                    </a:lnTo>
                    <a:lnTo>
                      <a:pt x="60" y="25"/>
                    </a:lnTo>
                    <a:lnTo>
                      <a:pt x="59" y="29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7" y="41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1" y="53"/>
                    </a:lnTo>
                    <a:lnTo>
                      <a:pt x="62" y="57"/>
                    </a:lnTo>
                    <a:lnTo>
                      <a:pt x="59" y="55"/>
                    </a:lnTo>
                    <a:lnTo>
                      <a:pt x="56" y="57"/>
                    </a:lnTo>
                    <a:lnTo>
                      <a:pt x="51" y="61"/>
                    </a:lnTo>
                    <a:lnTo>
                      <a:pt x="42" y="67"/>
                    </a:lnTo>
                    <a:lnTo>
                      <a:pt x="33" y="76"/>
                    </a:lnTo>
                    <a:lnTo>
                      <a:pt x="23" y="85"/>
                    </a:lnTo>
                    <a:lnTo>
                      <a:pt x="14" y="97"/>
                    </a:lnTo>
                    <a:lnTo>
                      <a:pt x="6" y="108"/>
                    </a:lnTo>
                    <a:lnTo>
                      <a:pt x="2" y="122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1" y="148"/>
                    </a:lnTo>
                    <a:lnTo>
                      <a:pt x="1" y="159"/>
                    </a:lnTo>
                    <a:lnTo>
                      <a:pt x="2" y="171"/>
                    </a:lnTo>
                    <a:lnTo>
                      <a:pt x="3" y="182"/>
                    </a:lnTo>
                    <a:lnTo>
                      <a:pt x="5" y="194"/>
                    </a:lnTo>
                    <a:lnTo>
                      <a:pt x="8" y="205"/>
                    </a:lnTo>
                    <a:lnTo>
                      <a:pt x="9" y="217"/>
                    </a:lnTo>
                    <a:lnTo>
                      <a:pt x="11" y="228"/>
                    </a:lnTo>
                    <a:lnTo>
                      <a:pt x="13" y="238"/>
                    </a:lnTo>
                    <a:lnTo>
                      <a:pt x="15" y="246"/>
                    </a:lnTo>
                    <a:lnTo>
                      <a:pt x="16" y="254"/>
                    </a:lnTo>
                    <a:lnTo>
                      <a:pt x="18" y="260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20" y="270"/>
                    </a:lnTo>
                    <a:lnTo>
                      <a:pt x="29" y="297"/>
                    </a:lnTo>
                    <a:lnTo>
                      <a:pt x="204" y="317"/>
                    </a:lnTo>
                    <a:lnTo>
                      <a:pt x="222" y="417"/>
                    </a:lnTo>
                    <a:lnTo>
                      <a:pt x="224" y="425"/>
                    </a:lnTo>
                    <a:lnTo>
                      <a:pt x="232" y="424"/>
                    </a:lnTo>
                    <a:lnTo>
                      <a:pt x="329" y="417"/>
                    </a:lnTo>
                    <a:lnTo>
                      <a:pt x="352" y="415"/>
                    </a:lnTo>
                    <a:lnTo>
                      <a:pt x="328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67" name="AutoShape 42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308" cy="28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</p:grpSp>
        <p:sp>
          <p:nvSpPr>
            <p:cNvPr id="2283" name="AutoShape 4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2195513" y="4724400"/>
              <a:ext cx="1150937" cy="973138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84" name="AutoShape 49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2303463" y="4832350"/>
              <a:ext cx="900112" cy="755650"/>
            </a:xfrm>
            <a:prstGeom prst="cube">
              <a:avLst>
                <a:gd name="adj" fmla="val 12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85" name="AutoShape 50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2374900" y="5334000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86" name="Text Box 51"/>
            <p:cNvSpPr txBox="1"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447926" y="5391150"/>
              <a:ext cx="430213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DIS</a:t>
              </a:r>
            </a:p>
          </p:txBody>
        </p:sp>
        <p:sp>
          <p:nvSpPr>
            <p:cNvPr id="2287" name="AutoShape 9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2374900" y="5164138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88" name="Text Box 95"/>
            <p:cNvSpPr txBox="1"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2365375" y="5227638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sp>
          <p:nvSpPr>
            <p:cNvPr id="2289" name="AutoShape 97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374900" y="5002213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90" name="Text Box 98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2365375" y="5065713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grpSp>
          <p:nvGrpSpPr>
            <p:cNvPr id="2291" name="Group 68"/>
            <p:cNvGrpSpPr>
              <a:grpSpLocks/>
            </p:cNvGrpSpPr>
            <p:nvPr>
              <p:custDataLst>
                <p:tags r:id="rId159"/>
              </p:custDataLst>
            </p:nvPr>
          </p:nvGrpSpPr>
          <p:grpSpPr bwMode="auto">
            <a:xfrm flipH="1">
              <a:off x="3635375" y="5445125"/>
              <a:ext cx="325438" cy="142875"/>
              <a:chOff x="3039" y="3475"/>
              <a:chExt cx="295" cy="114"/>
            </a:xfrm>
          </p:grpSpPr>
          <p:sp>
            <p:nvSpPr>
              <p:cNvPr id="2357" name="Rectangle 69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358" name="AutoShape 70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359" name="Line 71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360" name="Line 72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361" name="Line 73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362" name="Line 74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292" name="Arc 75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 rot="15993420" flipH="1">
              <a:off x="3600450" y="54498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293" name="Line 75"/>
            <p:cNvSpPr>
              <a:spLocks noChangeShapeType="1"/>
            </p:cNvSpPr>
            <p:nvPr>
              <p:custDataLst>
                <p:tags r:id="rId161"/>
              </p:custDataLst>
            </p:nvPr>
          </p:nvSpPr>
          <p:spPr bwMode="auto">
            <a:xfrm>
              <a:off x="3816350" y="5337175"/>
              <a:ext cx="0" cy="1079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94" name="Line 73"/>
            <p:cNvSpPr>
              <a:spLocks noChangeShapeType="1"/>
            </p:cNvSpPr>
            <p:nvPr>
              <p:custDataLst>
                <p:tags r:id="rId162"/>
              </p:custDataLst>
            </p:nvPr>
          </p:nvSpPr>
          <p:spPr bwMode="auto">
            <a:xfrm>
              <a:off x="3167063" y="5337175"/>
              <a:ext cx="6492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95" name="Line 73"/>
            <p:cNvSpPr>
              <a:spLocks noChangeShapeType="1"/>
            </p:cNvSpPr>
            <p:nvPr>
              <p:custDataLst>
                <p:tags r:id="rId163"/>
              </p:custDataLst>
            </p:nvPr>
          </p:nvSpPr>
          <p:spPr bwMode="auto">
            <a:xfrm>
              <a:off x="3167063" y="5265738"/>
              <a:ext cx="8286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96" name="Line 75"/>
            <p:cNvSpPr>
              <a:spLocks noChangeShapeType="1"/>
            </p:cNvSpPr>
            <p:nvPr>
              <p:custDataLst>
                <p:tags r:id="rId164"/>
              </p:custDataLst>
            </p:nvPr>
          </p:nvSpPr>
          <p:spPr bwMode="auto">
            <a:xfrm>
              <a:off x="3995738" y="5265738"/>
              <a:ext cx="0" cy="2159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97" name="Line 73"/>
            <p:cNvSpPr>
              <a:spLocks noChangeShapeType="1"/>
            </p:cNvSpPr>
            <p:nvPr>
              <p:custDataLst>
                <p:tags r:id="rId165"/>
              </p:custDataLst>
            </p:nvPr>
          </p:nvSpPr>
          <p:spPr bwMode="auto">
            <a:xfrm>
              <a:off x="3167063" y="5157788"/>
              <a:ext cx="14763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98" name="AutoShape 58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6983413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99" name="AutoShape 59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7127875" y="3933825"/>
              <a:ext cx="576263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00" name="Text Box 60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7199313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sp>
          <p:nvSpPr>
            <p:cNvPr id="2301" name="Line 61"/>
            <p:cNvSpPr>
              <a:spLocks noChangeShapeType="1"/>
            </p:cNvSpPr>
            <p:nvPr>
              <p:custDataLst>
                <p:tags r:id="rId169"/>
              </p:custDataLst>
            </p:nvPr>
          </p:nvSpPr>
          <p:spPr bwMode="auto">
            <a:xfrm flipV="1">
              <a:off x="7667625" y="4006850"/>
              <a:ext cx="215900" cy="3492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02" name="AutoShape 62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 rot="5400000">
              <a:off x="7883525" y="3897313"/>
              <a:ext cx="142875" cy="215900"/>
            </a:xfrm>
            <a:prstGeom prst="can">
              <a:avLst>
                <a:gd name="adj" fmla="val 37778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03" name="AutoShape 87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50825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04" name="AutoShape 88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719138" y="3933825"/>
              <a:ext cx="576262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05" name="Text Box 89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790575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grpSp>
          <p:nvGrpSpPr>
            <p:cNvPr id="2306" name="Group 90"/>
            <p:cNvGrpSpPr>
              <a:grpSpLocks/>
            </p:cNvGrpSpPr>
            <p:nvPr>
              <p:custDataLst>
                <p:tags r:id="rId174"/>
              </p:custDataLst>
            </p:nvPr>
          </p:nvGrpSpPr>
          <p:grpSpPr bwMode="auto">
            <a:xfrm flipH="1">
              <a:off x="323850" y="3933825"/>
              <a:ext cx="395288" cy="142875"/>
              <a:chOff x="657" y="1865"/>
              <a:chExt cx="249" cy="90"/>
            </a:xfrm>
          </p:grpSpPr>
          <p:sp>
            <p:nvSpPr>
              <p:cNvPr id="2355" name="Line 91"/>
              <p:cNvSpPr>
                <a:spLocks noChangeShapeType="1"/>
              </p:cNvSpPr>
              <p:nvPr/>
            </p:nvSpPr>
            <p:spPr bwMode="auto">
              <a:xfrm flipV="1">
                <a:off x="657" y="1911"/>
                <a:ext cx="136" cy="22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6" name="AutoShape 92"/>
              <p:cNvSpPr>
                <a:spLocks noChangeArrowheads="1"/>
              </p:cNvSpPr>
              <p:nvPr/>
            </p:nvSpPr>
            <p:spPr bwMode="auto">
              <a:xfrm rot="5400000">
                <a:off x="793" y="1842"/>
                <a:ext cx="90" cy="136"/>
              </a:xfrm>
              <a:prstGeom prst="can">
                <a:avLst>
                  <a:gd name="adj" fmla="val 37778"/>
                </a:avLst>
              </a:prstGeom>
              <a:gradFill rotWithShape="1">
                <a:gsLst>
                  <a:gs pos="0">
                    <a:srgbClr val="CCFF99"/>
                  </a:gs>
                  <a:gs pos="100000">
                    <a:srgbClr val="5E7647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</p:grpSp>
        <p:sp>
          <p:nvSpPr>
            <p:cNvPr id="2307" name="Line 73"/>
            <p:cNvSpPr>
              <a:spLocks noChangeShapeType="1"/>
            </p:cNvSpPr>
            <p:nvPr>
              <p:custDataLst>
                <p:tags r:id="rId175"/>
              </p:custDataLst>
            </p:nvPr>
          </p:nvSpPr>
          <p:spPr bwMode="auto">
            <a:xfrm>
              <a:off x="1258888" y="4041775"/>
              <a:ext cx="58689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08" name="Line 75"/>
            <p:cNvSpPr>
              <a:spLocks noChangeShapeType="1"/>
            </p:cNvSpPr>
            <p:nvPr>
              <p:custDataLst>
                <p:tags r:id="rId176"/>
              </p:custDataLst>
            </p:nvPr>
          </p:nvSpPr>
          <p:spPr bwMode="auto">
            <a:xfrm>
              <a:off x="2771775" y="4041776"/>
              <a:ext cx="0" cy="82709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09" name="AutoShape 87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419475" y="5624513"/>
              <a:ext cx="865188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10" name="Arc 76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 rot="15993420" flipH="1">
              <a:off x="3565525" y="548640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311" name="Group 126"/>
            <p:cNvGrpSpPr>
              <a:grpSpLocks/>
            </p:cNvGrpSpPr>
            <p:nvPr>
              <p:custDataLst>
                <p:tags r:id="rId179"/>
              </p:custDataLst>
            </p:nvPr>
          </p:nvGrpSpPr>
          <p:grpSpPr bwMode="auto">
            <a:xfrm flipH="1">
              <a:off x="3768725" y="5491163"/>
              <a:ext cx="325438" cy="142875"/>
              <a:chOff x="3039" y="3475"/>
              <a:chExt cx="295" cy="114"/>
            </a:xfrm>
          </p:grpSpPr>
          <p:sp>
            <p:nvSpPr>
              <p:cNvPr id="2349" name="Rectangle 127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350" name="AutoShape 128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351" name="Line 129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352" name="Line 130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353" name="Line 131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354" name="Line 132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312" name="Arc 119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 rot="15993420" flipH="1">
              <a:off x="3746500" y="559435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313" name="Arc 121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 rot="15993420" flipH="1">
              <a:off x="3675063" y="56657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314" name="Text Box 79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51276" y="5697537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Radar</a:t>
              </a:r>
            </a:p>
          </p:txBody>
        </p:sp>
        <p:sp>
          <p:nvSpPr>
            <p:cNvPr id="2315" name="Arc 120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 rot="15993420" flipH="1">
              <a:off x="3711575" y="5630863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316" name="Arc 7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 rot="15993420" flipH="1">
              <a:off x="3530600" y="5521325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317" name="AutoShape 87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392613" y="5589588"/>
              <a:ext cx="863600" cy="32385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18" name="AutoShape 99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 flipH="1">
              <a:off x="4500563" y="5589588"/>
              <a:ext cx="503237" cy="1079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7 w 21600"/>
                <a:gd name="T13" fmla="*/ 3367 h 21600"/>
                <a:gd name="T14" fmla="*/ 18233 w 21600"/>
                <a:gd name="T15" fmla="*/ 18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34" y="21600"/>
                  </a:lnTo>
                  <a:lnTo>
                    <a:pt x="184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319" name="Line 75"/>
            <p:cNvSpPr>
              <a:spLocks noChangeShapeType="1"/>
            </p:cNvSpPr>
            <p:nvPr>
              <p:custDataLst>
                <p:tags r:id="rId187"/>
              </p:custDataLst>
            </p:nvPr>
          </p:nvSpPr>
          <p:spPr bwMode="auto">
            <a:xfrm>
              <a:off x="4643438" y="5157788"/>
              <a:ext cx="0" cy="4318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20" name="Text Box 125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392614" y="5732463"/>
              <a:ext cx="86360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Balise antenna</a:t>
              </a:r>
            </a:p>
          </p:txBody>
        </p:sp>
        <p:sp>
          <p:nvSpPr>
            <p:cNvPr id="2321" name="AutoShape 43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6192838" y="5445125"/>
              <a:ext cx="611187" cy="468313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22" name="Text Box 77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6227762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aphicFrame>
          <p:nvGraphicFramePr>
            <p:cNvPr id="2057" name="Object 25"/>
            <p:cNvGraphicFramePr>
              <a:graphicFrameLocks noChangeAspect="1"/>
            </p:cNvGraphicFramePr>
            <p:nvPr>
              <p:custDataLst>
                <p:tags r:id="rId191"/>
              </p:custDataLst>
            </p:nvPr>
          </p:nvGraphicFramePr>
          <p:xfrm>
            <a:off x="6516688" y="5445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Visio" r:id="rId359" imgW="143637" imgH="143256" progId="">
                    <p:embed/>
                  </p:oleObj>
                </mc:Choice>
                <mc:Fallback>
                  <p:oleObj name="Visio" r:id="rId359" imgW="143637" imgH="143256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5445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23" name="Line 75"/>
            <p:cNvSpPr>
              <a:spLocks noChangeShapeType="1"/>
            </p:cNvSpPr>
            <p:nvPr>
              <p:custDataLst>
                <p:tags r:id="rId192"/>
              </p:custDataLst>
            </p:nvPr>
          </p:nvSpPr>
          <p:spPr bwMode="auto">
            <a:xfrm>
              <a:off x="6445250" y="5013325"/>
              <a:ext cx="0" cy="6477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24" name="Line 76"/>
            <p:cNvSpPr>
              <a:spLocks noChangeShapeType="1"/>
            </p:cNvSpPr>
            <p:nvPr>
              <p:custDataLst>
                <p:tags r:id="rId193"/>
              </p:custDataLst>
            </p:nvPr>
          </p:nvSpPr>
          <p:spPr bwMode="auto">
            <a:xfrm>
              <a:off x="6445250" y="5661025"/>
              <a:ext cx="10795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25" name="AutoShape 43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7559675" y="5300663"/>
              <a:ext cx="900113" cy="541337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26" name="Rectangle 55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7596188" y="5372100"/>
              <a:ext cx="431800" cy="714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27" name="AutoShape 56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 rot="10800000">
              <a:off x="7848600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28" name="AutoShape 57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 rot="10800000">
              <a:off x="7667625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329" name="Text Box 80"/>
            <p:cNvSpPr txBox="1"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7993063" y="5553075"/>
              <a:ext cx="503237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Antenna</a:t>
              </a:r>
            </a:p>
          </p:txBody>
        </p:sp>
        <p:sp>
          <p:nvSpPr>
            <p:cNvPr id="2330" name="Line 75"/>
            <p:cNvSpPr>
              <a:spLocks noChangeShapeType="1"/>
            </p:cNvSpPr>
            <p:nvPr>
              <p:custDataLst>
                <p:tags r:id="rId199"/>
              </p:custDataLst>
            </p:nvPr>
          </p:nvSpPr>
          <p:spPr bwMode="auto">
            <a:xfrm>
              <a:off x="7632700" y="533717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31" name="Line 75"/>
            <p:cNvSpPr>
              <a:spLocks noChangeShapeType="1"/>
            </p:cNvSpPr>
            <p:nvPr>
              <p:custDataLst>
                <p:tags r:id="rId200"/>
              </p:custDataLst>
            </p:nvPr>
          </p:nvSpPr>
          <p:spPr bwMode="auto">
            <a:xfrm>
              <a:off x="6516688" y="5337175"/>
              <a:ext cx="1116012" cy="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32" name="AutoShape 43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1476375" y="5445125"/>
              <a:ext cx="611188" cy="468313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aphicFrame>
          <p:nvGraphicFramePr>
            <p:cNvPr id="2058" name="Object 26"/>
            <p:cNvGraphicFramePr>
              <a:graphicFrameLocks noChangeAspect="1"/>
            </p:cNvGraphicFramePr>
            <p:nvPr>
              <p:custDataLst>
                <p:tags r:id="rId202"/>
              </p:custDataLst>
            </p:nvPr>
          </p:nvGraphicFramePr>
          <p:xfrm>
            <a:off x="1619250" y="5445125"/>
            <a:ext cx="25241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Visio" r:id="rId360" imgW="143256" imgH="143637" progId="">
                    <p:embed/>
                  </p:oleObj>
                </mc:Choice>
                <mc:Fallback>
                  <p:oleObj name="Visio" r:id="rId360" imgW="143256" imgH="143637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5445125"/>
                          <a:ext cx="25241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3" name="Line 76"/>
            <p:cNvSpPr>
              <a:spLocks noChangeShapeType="1"/>
            </p:cNvSpPr>
            <p:nvPr>
              <p:custDataLst>
                <p:tags r:id="rId203"/>
              </p:custDataLst>
            </p:nvPr>
          </p:nvSpPr>
          <p:spPr bwMode="auto">
            <a:xfrm>
              <a:off x="1800225" y="5661025"/>
              <a:ext cx="21590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34" name="Line 75"/>
            <p:cNvSpPr>
              <a:spLocks noChangeShapeType="1"/>
            </p:cNvSpPr>
            <p:nvPr>
              <p:custDataLst>
                <p:tags r:id="rId204"/>
              </p:custDataLst>
            </p:nvPr>
          </p:nvSpPr>
          <p:spPr bwMode="auto">
            <a:xfrm>
              <a:off x="2016125" y="5337175"/>
              <a:ext cx="0" cy="3238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35" name="Line 73"/>
            <p:cNvSpPr>
              <a:spLocks noChangeShapeType="1"/>
            </p:cNvSpPr>
            <p:nvPr>
              <p:custDataLst>
                <p:tags r:id="rId205"/>
              </p:custDataLst>
            </p:nvPr>
          </p:nvSpPr>
          <p:spPr bwMode="auto">
            <a:xfrm>
              <a:off x="2016125" y="5337175"/>
              <a:ext cx="2873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336" name="Text Box 77"/>
            <p:cNvSpPr txBox="1"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1511300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pSp>
          <p:nvGrpSpPr>
            <p:cNvPr id="2337" name="Group 3"/>
            <p:cNvGrpSpPr>
              <a:grpSpLocks/>
            </p:cNvGrpSpPr>
            <p:nvPr>
              <p:custDataLst>
                <p:tags r:id="rId207"/>
              </p:custDataLst>
            </p:nvPr>
          </p:nvGrpSpPr>
          <p:grpSpPr bwMode="auto">
            <a:xfrm rot="-1487762">
              <a:off x="7666038" y="3789363"/>
              <a:ext cx="773112" cy="371475"/>
              <a:chOff x="1922" y="3456"/>
              <a:chExt cx="360" cy="140"/>
            </a:xfrm>
          </p:grpSpPr>
          <p:sp>
            <p:nvSpPr>
              <p:cNvPr id="2344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5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6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7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8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  <p:grpSp>
          <p:nvGrpSpPr>
            <p:cNvPr id="2338" name="Group 3"/>
            <p:cNvGrpSpPr>
              <a:grpSpLocks/>
            </p:cNvGrpSpPr>
            <p:nvPr>
              <p:custDataLst>
                <p:tags r:id="rId208"/>
              </p:custDataLst>
            </p:nvPr>
          </p:nvGrpSpPr>
          <p:grpSpPr bwMode="auto">
            <a:xfrm rot="1487762" flipH="1">
              <a:off x="-66675" y="3789363"/>
              <a:ext cx="773113" cy="371475"/>
              <a:chOff x="1922" y="3456"/>
              <a:chExt cx="360" cy="140"/>
            </a:xfrm>
          </p:grpSpPr>
          <p:sp>
            <p:nvSpPr>
              <p:cNvPr id="2339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0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1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2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343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</p:grpSp>
      <p:grpSp>
        <p:nvGrpSpPr>
          <p:cNvPr id="23" name="414 Grupo"/>
          <p:cNvGrpSpPr>
            <a:grpSpLocks/>
          </p:cNvGrpSpPr>
          <p:nvPr/>
        </p:nvGrpSpPr>
        <p:grpSpPr bwMode="auto">
          <a:xfrm>
            <a:off x="4743450" y="5976938"/>
            <a:ext cx="2771775" cy="395287"/>
            <a:chOff x="-66675" y="3789363"/>
            <a:chExt cx="8562975" cy="2124075"/>
          </a:xfrm>
        </p:grpSpPr>
        <p:graphicFrame>
          <p:nvGraphicFramePr>
            <p:cNvPr id="2053" name="Object 27"/>
            <p:cNvGraphicFramePr>
              <a:graphicFrameLocks noChangeAspect="1"/>
            </p:cNvGraphicFramePr>
            <p:nvPr>
              <p:custDataLst>
                <p:tags r:id="rId71"/>
              </p:custDataLst>
            </p:nvPr>
          </p:nvGraphicFramePr>
          <p:xfrm>
            <a:off x="215898" y="3860798"/>
            <a:ext cx="7975601" cy="1954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Visio" r:id="rId361" imgW="5882735" imgH="1270659" progId="">
                    <p:embed/>
                  </p:oleObj>
                </mc:Choice>
                <mc:Fallback>
                  <p:oleObj name="Visio" r:id="rId361" imgW="5882735" imgH="1270659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98" y="3860798"/>
                          <a:ext cx="7975601" cy="1954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78" name="AutoShape 4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11750" y="4976813"/>
              <a:ext cx="1152525" cy="684212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79" name="AutoShape 4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219700" y="5049838"/>
              <a:ext cx="936625" cy="504825"/>
            </a:xfrm>
            <a:prstGeom prst="cube">
              <a:avLst>
                <a:gd name="adj" fmla="val 25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80" name="Text Box 50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219700" y="5270500"/>
              <a:ext cx="828675" cy="268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Speed Code </a:t>
              </a:r>
              <a:br>
                <a:rPr lang="en-GB" sz="400"/>
              </a:br>
              <a:r>
                <a:rPr lang="en-GB" sz="400"/>
                <a:t>System</a:t>
              </a:r>
            </a:p>
          </p:txBody>
        </p:sp>
        <p:sp>
          <p:nvSpPr>
            <p:cNvPr id="2181" name="Line 7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5940425" y="5013325"/>
              <a:ext cx="5032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82" name="Line 7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5940425" y="501332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83" name="Line 75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516688" y="4941888"/>
              <a:ext cx="0" cy="395287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84" name="Line 73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5832475" y="4941888"/>
              <a:ext cx="684213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85" name="Line 75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5832475" y="4941888"/>
              <a:ext cx="0" cy="142875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86" name="AutoShape 3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380288" y="4292600"/>
              <a:ext cx="612775" cy="8286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pSp>
          <p:nvGrpSpPr>
            <p:cNvPr id="2187" name="Group 37"/>
            <p:cNvGrpSpPr>
              <a:grpSpLocks/>
            </p:cNvGrpSpPr>
            <p:nvPr>
              <p:custDataLst>
                <p:tags r:id="rId81"/>
              </p:custDataLst>
            </p:nvPr>
          </p:nvGrpSpPr>
          <p:grpSpPr bwMode="auto">
            <a:xfrm>
              <a:off x="7378700" y="4221163"/>
              <a:ext cx="614363" cy="928687"/>
              <a:chOff x="4425" y="870"/>
              <a:chExt cx="387" cy="358"/>
            </a:xfrm>
          </p:grpSpPr>
          <p:sp>
            <p:nvSpPr>
              <p:cNvPr id="2268" name="Rectangle 38"/>
              <p:cNvSpPr>
                <a:spLocks noChangeArrowheads="1"/>
              </p:cNvSpPr>
              <p:nvPr/>
            </p:nvSpPr>
            <p:spPr bwMode="auto">
              <a:xfrm>
                <a:off x="4425" y="870"/>
                <a:ext cx="387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  <p:sp>
            <p:nvSpPr>
              <p:cNvPr id="2269" name="Freeform 39"/>
              <p:cNvSpPr>
                <a:spLocks/>
              </p:cNvSpPr>
              <p:nvPr/>
            </p:nvSpPr>
            <p:spPr bwMode="auto">
              <a:xfrm rot="764574">
                <a:off x="4652" y="1017"/>
                <a:ext cx="95" cy="55"/>
              </a:xfrm>
              <a:custGeom>
                <a:avLst/>
                <a:gdLst>
                  <a:gd name="T0" fmla="*/ 0 w 534"/>
                  <a:gd name="T1" fmla="*/ 0 h 309"/>
                  <a:gd name="T2" fmla="*/ 0 w 534"/>
                  <a:gd name="T3" fmla="*/ 0 h 309"/>
                  <a:gd name="T4" fmla="*/ 0 w 534"/>
                  <a:gd name="T5" fmla="*/ 0 h 309"/>
                  <a:gd name="T6" fmla="*/ 0 w 534"/>
                  <a:gd name="T7" fmla="*/ 0 h 309"/>
                  <a:gd name="T8" fmla="*/ 0 w 534"/>
                  <a:gd name="T9" fmla="*/ 0 h 309"/>
                  <a:gd name="T10" fmla="*/ 0 w 534"/>
                  <a:gd name="T11" fmla="*/ 0 h 309"/>
                  <a:gd name="T12" fmla="*/ 0 w 534"/>
                  <a:gd name="T13" fmla="*/ 0 h 309"/>
                  <a:gd name="T14" fmla="*/ 0 w 534"/>
                  <a:gd name="T15" fmla="*/ 0 h 309"/>
                  <a:gd name="T16" fmla="*/ 0 w 534"/>
                  <a:gd name="T17" fmla="*/ 0 h 309"/>
                  <a:gd name="T18" fmla="*/ 0 w 534"/>
                  <a:gd name="T19" fmla="*/ 0 h 309"/>
                  <a:gd name="T20" fmla="*/ 0 w 534"/>
                  <a:gd name="T21" fmla="*/ 0 h 309"/>
                  <a:gd name="T22" fmla="*/ 0 w 534"/>
                  <a:gd name="T23" fmla="*/ 0 h 309"/>
                  <a:gd name="T24" fmla="*/ 0 w 534"/>
                  <a:gd name="T25" fmla="*/ 0 h 309"/>
                  <a:gd name="T26" fmla="*/ 0 w 534"/>
                  <a:gd name="T27" fmla="*/ 0 h 309"/>
                  <a:gd name="T28" fmla="*/ 0 w 534"/>
                  <a:gd name="T29" fmla="*/ 0 h 309"/>
                  <a:gd name="T30" fmla="*/ 0 w 534"/>
                  <a:gd name="T31" fmla="*/ 0 h 309"/>
                  <a:gd name="T32" fmla="*/ 0 w 534"/>
                  <a:gd name="T33" fmla="*/ 0 h 309"/>
                  <a:gd name="T34" fmla="*/ 0 w 534"/>
                  <a:gd name="T35" fmla="*/ 0 h 309"/>
                  <a:gd name="T36" fmla="*/ 0 w 534"/>
                  <a:gd name="T37" fmla="*/ 0 h 309"/>
                  <a:gd name="T38" fmla="*/ 0 w 534"/>
                  <a:gd name="T39" fmla="*/ 0 h 309"/>
                  <a:gd name="T40" fmla="*/ 0 w 534"/>
                  <a:gd name="T41" fmla="*/ 0 h 309"/>
                  <a:gd name="T42" fmla="*/ 0 w 534"/>
                  <a:gd name="T43" fmla="*/ 0 h 309"/>
                  <a:gd name="T44" fmla="*/ 0 w 534"/>
                  <a:gd name="T45" fmla="*/ 0 h 309"/>
                  <a:gd name="T46" fmla="*/ 0 w 534"/>
                  <a:gd name="T47" fmla="*/ 0 h 309"/>
                  <a:gd name="T48" fmla="*/ 0 w 534"/>
                  <a:gd name="T49" fmla="*/ 0 h 309"/>
                  <a:gd name="T50" fmla="*/ 0 w 534"/>
                  <a:gd name="T51" fmla="*/ 0 h 309"/>
                  <a:gd name="T52" fmla="*/ 0 w 534"/>
                  <a:gd name="T53" fmla="*/ 0 h 309"/>
                  <a:gd name="T54" fmla="*/ 0 w 534"/>
                  <a:gd name="T55" fmla="*/ 0 h 309"/>
                  <a:gd name="T56" fmla="*/ 0 w 534"/>
                  <a:gd name="T57" fmla="*/ 0 h 309"/>
                  <a:gd name="T58" fmla="*/ 0 w 534"/>
                  <a:gd name="T59" fmla="*/ 0 h 309"/>
                  <a:gd name="T60" fmla="*/ 0 w 534"/>
                  <a:gd name="T61" fmla="*/ 0 h 309"/>
                  <a:gd name="T62" fmla="*/ 0 w 534"/>
                  <a:gd name="T63" fmla="*/ 0 h 309"/>
                  <a:gd name="T64" fmla="*/ 0 w 534"/>
                  <a:gd name="T65" fmla="*/ 0 h 3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4"/>
                  <a:gd name="T100" fmla="*/ 0 h 309"/>
                  <a:gd name="T101" fmla="*/ 534 w 534"/>
                  <a:gd name="T102" fmla="*/ 309 h 3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4" h="309">
                    <a:moveTo>
                      <a:pt x="64" y="282"/>
                    </a:moveTo>
                    <a:lnTo>
                      <a:pt x="97" y="309"/>
                    </a:lnTo>
                    <a:lnTo>
                      <a:pt x="148" y="276"/>
                    </a:lnTo>
                    <a:lnTo>
                      <a:pt x="173" y="279"/>
                    </a:lnTo>
                    <a:lnTo>
                      <a:pt x="177" y="278"/>
                    </a:lnTo>
                    <a:lnTo>
                      <a:pt x="185" y="274"/>
                    </a:lnTo>
                    <a:lnTo>
                      <a:pt x="200" y="268"/>
                    </a:lnTo>
                    <a:lnTo>
                      <a:pt x="215" y="260"/>
                    </a:lnTo>
                    <a:lnTo>
                      <a:pt x="231" y="249"/>
                    </a:lnTo>
                    <a:lnTo>
                      <a:pt x="245" y="237"/>
                    </a:lnTo>
                    <a:lnTo>
                      <a:pt x="257" y="222"/>
                    </a:lnTo>
                    <a:lnTo>
                      <a:pt x="262" y="207"/>
                    </a:lnTo>
                    <a:lnTo>
                      <a:pt x="262" y="206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2" y="203"/>
                    </a:lnTo>
                    <a:lnTo>
                      <a:pt x="534" y="27"/>
                    </a:lnTo>
                    <a:lnTo>
                      <a:pt x="501" y="0"/>
                    </a:lnTo>
                    <a:lnTo>
                      <a:pt x="227" y="177"/>
                    </a:lnTo>
                    <a:lnTo>
                      <a:pt x="211" y="173"/>
                    </a:lnTo>
                    <a:lnTo>
                      <a:pt x="195" y="170"/>
                    </a:lnTo>
                    <a:lnTo>
                      <a:pt x="178" y="169"/>
                    </a:lnTo>
                    <a:lnTo>
                      <a:pt x="163" y="168"/>
                    </a:lnTo>
                    <a:lnTo>
                      <a:pt x="150" y="167"/>
                    </a:lnTo>
                    <a:lnTo>
                      <a:pt x="138" y="167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68" y="150"/>
                    </a:lnTo>
                    <a:lnTo>
                      <a:pt x="163" y="128"/>
                    </a:lnTo>
                    <a:lnTo>
                      <a:pt x="20" y="146"/>
                    </a:lnTo>
                    <a:lnTo>
                      <a:pt x="0" y="257"/>
                    </a:lnTo>
                    <a:lnTo>
                      <a:pt x="85" y="268"/>
                    </a:lnTo>
                    <a:lnTo>
                      <a:pt x="64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0" name="Freeform 40"/>
              <p:cNvSpPr>
                <a:spLocks/>
              </p:cNvSpPr>
              <p:nvPr/>
            </p:nvSpPr>
            <p:spPr bwMode="auto">
              <a:xfrm>
                <a:off x="4490" y="963"/>
                <a:ext cx="142" cy="202"/>
              </a:xfrm>
              <a:custGeom>
                <a:avLst/>
                <a:gdLst>
                  <a:gd name="T0" fmla="*/ 1 w 266"/>
                  <a:gd name="T1" fmla="*/ 1 h 377"/>
                  <a:gd name="T2" fmla="*/ 1 w 266"/>
                  <a:gd name="T3" fmla="*/ 1 h 377"/>
                  <a:gd name="T4" fmla="*/ 1 w 266"/>
                  <a:gd name="T5" fmla="*/ 1 h 377"/>
                  <a:gd name="T6" fmla="*/ 1 w 266"/>
                  <a:gd name="T7" fmla="*/ 1 h 377"/>
                  <a:gd name="T8" fmla="*/ 1 w 266"/>
                  <a:gd name="T9" fmla="*/ 1 h 377"/>
                  <a:gd name="T10" fmla="*/ 1 w 266"/>
                  <a:gd name="T11" fmla="*/ 1 h 377"/>
                  <a:gd name="T12" fmla="*/ 1 w 266"/>
                  <a:gd name="T13" fmla="*/ 1 h 377"/>
                  <a:gd name="T14" fmla="*/ 1 w 266"/>
                  <a:gd name="T15" fmla="*/ 1 h 377"/>
                  <a:gd name="T16" fmla="*/ 1 w 266"/>
                  <a:gd name="T17" fmla="*/ 1 h 377"/>
                  <a:gd name="T18" fmla="*/ 1 w 266"/>
                  <a:gd name="T19" fmla="*/ 1 h 377"/>
                  <a:gd name="T20" fmla="*/ 1 w 266"/>
                  <a:gd name="T21" fmla="*/ 1 h 377"/>
                  <a:gd name="T22" fmla="*/ 1 w 266"/>
                  <a:gd name="T23" fmla="*/ 1 h 377"/>
                  <a:gd name="T24" fmla="*/ 1 w 266"/>
                  <a:gd name="T25" fmla="*/ 1 h 377"/>
                  <a:gd name="T26" fmla="*/ 1 w 266"/>
                  <a:gd name="T27" fmla="*/ 1 h 377"/>
                  <a:gd name="T28" fmla="*/ 1 w 266"/>
                  <a:gd name="T29" fmla="*/ 1 h 377"/>
                  <a:gd name="T30" fmla="*/ 1 w 266"/>
                  <a:gd name="T31" fmla="*/ 1 h 377"/>
                  <a:gd name="T32" fmla="*/ 1 w 266"/>
                  <a:gd name="T33" fmla="*/ 1 h 377"/>
                  <a:gd name="T34" fmla="*/ 1 w 266"/>
                  <a:gd name="T35" fmla="*/ 1 h 377"/>
                  <a:gd name="T36" fmla="*/ 1 w 266"/>
                  <a:gd name="T37" fmla="*/ 1 h 377"/>
                  <a:gd name="T38" fmla="*/ 1 w 266"/>
                  <a:gd name="T39" fmla="*/ 1 h 377"/>
                  <a:gd name="T40" fmla="*/ 1 w 266"/>
                  <a:gd name="T41" fmla="*/ 1 h 377"/>
                  <a:gd name="T42" fmla="*/ 1 w 266"/>
                  <a:gd name="T43" fmla="*/ 1 h 377"/>
                  <a:gd name="T44" fmla="*/ 1 w 266"/>
                  <a:gd name="T45" fmla="*/ 1 h 377"/>
                  <a:gd name="T46" fmla="*/ 1 w 266"/>
                  <a:gd name="T47" fmla="*/ 1 h 377"/>
                  <a:gd name="T48" fmla="*/ 1 w 266"/>
                  <a:gd name="T49" fmla="*/ 1 h 377"/>
                  <a:gd name="T50" fmla="*/ 1 w 266"/>
                  <a:gd name="T51" fmla="*/ 1 h 377"/>
                  <a:gd name="T52" fmla="*/ 1 w 266"/>
                  <a:gd name="T53" fmla="*/ 1 h 377"/>
                  <a:gd name="T54" fmla="*/ 1 w 266"/>
                  <a:gd name="T55" fmla="*/ 0 h 377"/>
                  <a:gd name="T56" fmla="*/ 1 w 266"/>
                  <a:gd name="T57" fmla="*/ 1 h 377"/>
                  <a:gd name="T58" fmla="*/ 1 w 266"/>
                  <a:gd name="T59" fmla="*/ 1 h 377"/>
                  <a:gd name="T60" fmla="*/ 1 w 266"/>
                  <a:gd name="T61" fmla="*/ 1 h 377"/>
                  <a:gd name="T62" fmla="*/ 0 w 266"/>
                  <a:gd name="T63" fmla="*/ 1 h 377"/>
                  <a:gd name="T64" fmla="*/ 0 w 266"/>
                  <a:gd name="T65" fmla="*/ 1 h 377"/>
                  <a:gd name="T66" fmla="*/ 0 w 266"/>
                  <a:gd name="T67" fmla="*/ 1 h 377"/>
                  <a:gd name="T68" fmla="*/ 1 w 266"/>
                  <a:gd name="T69" fmla="*/ 1 h 377"/>
                  <a:gd name="T70" fmla="*/ 1 w 266"/>
                  <a:gd name="T71" fmla="*/ 1 h 377"/>
                  <a:gd name="T72" fmla="*/ 1 w 266"/>
                  <a:gd name="T73" fmla="*/ 1 h 377"/>
                  <a:gd name="T74" fmla="*/ 1 w 266"/>
                  <a:gd name="T75" fmla="*/ 1 h 377"/>
                  <a:gd name="T76" fmla="*/ 1 w 266"/>
                  <a:gd name="T77" fmla="*/ 1 h 377"/>
                  <a:gd name="T78" fmla="*/ 1 w 266"/>
                  <a:gd name="T79" fmla="*/ 1 h 377"/>
                  <a:gd name="T80" fmla="*/ 1 w 266"/>
                  <a:gd name="T81" fmla="*/ 1 h 377"/>
                  <a:gd name="T82" fmla="*/ 1 w 266"/>
                  <a:gd name="T83" fmla="*/ 1 h 377"/>
                  <a:gd name="T84" fmla="*/ 1 w 266"/>
                  <a:gd name="T85" fmla="*/ 1 h 377"/>
                  <a:gd name="T86" fmla="*/ 1 w 266"/>
                  <a:gd name="T87" fmla="*/ 1 h 377"/>
                  <a:gd name="T88" fmla="*/ 1 w 266"/>
                  <a:gd name="T89" fmla="*/ 1 h 377"/>
                  <a:gd name="T90" fmla="*/ 1 w 266"/>
                  <a:gd name="T91" fmla="*/ 1 h 377"/>
                  <a:gd name="T92" fmla="*/ 1 w 266"/>
                  <a:gd name="T93" fmla="*/ 1 h 377"/>
                  <a:gd name="T94" fmla="*/ 1 w 266"/>
                  <a:gd name="T95" fmla="*/ 1 h 377"/>
                  <a:gd name="T96" fmla="*/ 1 w 266"/>
                  <a:gd name="T97" fmla="*/ 1 h 377"/>
                  <a:gd name="T98" fmla="*/ 1 w 266"/>
                  <a:gd name="T99" fmla="*/ 1 h 377"/>
                  <a:gd name="T100" fmla="*/ 1 w 266"/>
                  <a:gd name="T101" fmla="*/ 1 h 377"/>
                  <a:gd name="T102" fmla="*/ 1 w 266"/>
                  <a:gd name="T103" fmla="*/ 1 h 377"/>
                  <a:gd name="T104" fmla="*/ 1 w 266"/>
                  <a:gd name="T105" fmla="*/ 1 h 377"/>
                  <a:gd name="T106" fmla="*/ 1 w 266"/>
                  <a:gd name="T107" fmla="*/ 1 h 377"/>
                  <a:gd name="T108" fmla="*/ 1 w 266"/>
                  <a:gd name="T109" fmla="*/ 1 h 377"/>
                  <a:gd name="T110" fmla="*/ 1 w 266"/>
                  <a:gd name="T111" fmla="*/ 1 h 377"/>
                  <a:gd name="T112" fmla="*/ 1 w 266"/>
                  <a:gd name="T113" fmla="*/ 1 h 3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377"/>
                  <a:gd name="T173" fmla="*/ 266 w 266"/>
                  <a:gd name="T174" fmla="*/ 377 h 3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377">
                    <a:moveTo>
                      <a:pt x="231" y="262"/>
                    </a:moveTo>
                    <a:lnTo>
                      <a:pt x="197" y="256"/>
                    </a:lnTo>
                    <a:lnTo>
                      <a:pt x="135" y="249"/>
                    </a:lnTo>
                    <a:lnTo>
                      <a:pt x="97" y="247"/>
                    </a:lnTo>
                    <a:lnTo>
                      <a:pt x="78" y="245"/>
                    </a:lnTo>
                    <a:lnTo>
                      <a:pt x="78" y="239"/>
                    </a:lnTo>
                    <a:lnTo>
                      <a:pt x="75" y="230"/>
                    </a:lnTo>
                    <a:lnTo>
                      <a:pt x="73" y="218"/>
                    </a:lnTo>
                    <a:lnTo>
                      <a:pt x="71" y="204"/>
                    </a:lnTo>
                    <a:lnTo>
                      <a:pt x="68" y="188"/>
                    </a:lnTo>
                    <a:lnTo>
                      <a:pt x="64" y="171"/>
                    </a:lnTo>
                    <a:lnTo>
                      <a:pt x="61" y="152"/>
                    </a:lnTo>
                    <a:lnTo>
                      <a:pt x="58" y="133"/>
                    </a:lnTo>
                    <a:lnTo>
                      <a:pt x="54" y="114"/>
                    </a:lnTo>
                    <a:lnTo>
                      <a:pt x="51" y="95"/>
                    </a:lnTo>
                    <a:lnTo>
                      <a:pt x="50" y="78"/>
                    </a:lnTo>
                    <a:lnTo>
                      <a:pt x="48" y="62"/>
                    </a:lnTo>
                    <a:lnTo>
                      <a:pt x="47" y="48"/>
                    </a:lnTo>
                    <a:lnTo>
                      <a:pt x="47" y="36"/>
                    </a:lnTo>
                    <a:lnTo>
                      <a:pt x="49" y="28"/>
                    </a:lnTo>
                    <a:lnTo>
                      <a:pt x="48" y="22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38" y="9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2" y="5"/>
                    </a:lnTo>
                    <a:lnTo>
                      <a:pt x="14" y="15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1" y="76"/>
                    </a:lnTo>
                    <a:lnTo>
                      <a:pt x="3" y="94"/>
                    </a:lnTo>
                    <a:lnTo>
                      <a:pt x="4" y="112"/>
                    </a:lnTo>
                    <a:lnTo>
                      <a:pt x="6" y="133"/>
                    </a:lnTo>
                    <a:lnTo>
                      <a:pt x="9" y="155"/>
                    </a:lnTo>
                    <a:lnTo>
                      <a:pt x="12" y="177"/>
                    </a:lnTo>
                    <a:lnTo>
                      <a:pt x="14" y="199"/>
                    </a:lnTo>
                    <a:lnTo>
                      <a:pt x="17" y="221"/>
                    </a:lnTo>
                    <a:lnTo>
                      <a:pt x="20" y="241"/>
                    </a:lnTo>
                    <a:lnTo>
                      <a:pt x="21" y="258"/>
                    </a:lnTo>
                    <a:lnTo>
                      <a:pt x="23" y="273"/>
                    </a:lnTo>
                    <a:lnTo>
                      <a:pt x="25" y="284"/>
                    </a:lnTo>
                    <a:lnTo>
                      <a:pt x="31" y="329"/>
                    </a:lnTo>
                    <a:lnTo>
                      <a:pt x="60" y="331"/>
                    </a:lnTo>
                    <a:lnTo>
                      <a:pt x="60" y="377"/>
                    </a:lnTo>
                    <a:lnTo>
                      <a:pt x="174" y="377"/>
                    </a:lnTo>
                    <a:lnTo>
                      <a:pt x="172" y="335"/>
                    </a:lnTo>
                    <a:lnTo>
                      <a:pt x="266" y="336"/>
                    </a:lnTo>
                    <a:lnTo>
                      <a:pt x="263" y="313"/>
                    </a:lnTo>
                    <a:lnTo>
                      <a:pt x="263" y="309"/>
                    </a:lnTo>
                    <a:lnTo>
                      <a:pt x="260" y="291"/>
                    </a:lnTo>
                    <a:lnTo>
                      <a:pt x="257" y="276"/>
                    </a:lnTo>
                    <a:lnTo>
                      <a:pt x="249" y="26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1" name="Freeform 41"/>
              <p:cNvSpPr>
                <a:spLocks/>
              </p:cNvSpPr>
              <p:nvPr/>
            </p:nvSpPr>
            <p:spPr bwMode="auto">
              <a:xfrm>
                <a:off x="4522" y="930"/>
                <a:ext cx="188" cy="227"/>
              </a:xfrm>
              <a:custGeom>
                <a:avLst/>
                <a:gdLst>
                  <a:gd name="T0" fmla="*/ 1 w 352"/>
                  <a:gd name="T1" fmla="*/ 1 h 425"/>
                  <a:gd name="T2" fmla="*/ 1 w 352"/>
                  <a:gd name="T3" fmla="*/ 1 h 425"/>
                  <a:gd name="T4" fmla="*/ 1 w 352"/>
                  <a:gd name="T5" fmla="*/ 1 h 425"/>
                  <a:gd name="T6" fmla="*/ 1 w 352"/>
                  <a:gd name="T7" fmla="*/ 1 h 425"/>
                  <a:gd name="T8" fmla="*/ 1 w 352"/>
                  <a:gd name="T9" fmla="*/ 1 h 425"/>
                  <a:gd name="T10" fmla="*/ 1 w 352"/>
                  <a:gd name="T11" fmla="*/ 1 h 425"/>
                  <a:gd name="T12" fmla="*/ 1 w 352"/>
                  <a:gd name="T13" fmla="*/ 1 h 425"/>
                  <a:gd name="T14" fmla="*/ 1 w 352"/>
                  <a:gd name="T15" fmla="*/ 1 h 425"/>
                  <a:gd name="T16" fmla="*/ 1 w 352"/>
                  <a:gd name="T17" fmla="*/ 1 h 425"/>
                  <a:gd name="T18" fmla="*/ 1 w 352"/>
                  <a:gd name="T19" fmla="*/ 1 h 425"/>
                  <a:gd name="T20" fmla="*/ 1 w 352"/>
                  <a:gd name="T21" fmla="*/ 1 h 425"/>
                  <a:gd name="T22" fmla="*/ 1 w 352"/>
                  <a:gd name="T23" fmla="*/ 1 h 425"/>
                  <a:gd name="T24" fmla="*/ 1 w 352"/>
                  <a:gd name="T25" fmla="*/ 1 h 425"/>
                  <a:gd name="T26" fmla="*/ 1 w 352"/>
                  <a:gd name="T27" fmla="*/ 1 h 425"/>
                  <a:gd name="T28" fmla="*/ 1 w 352"/>
                  <a:gd name="T29" fmla="*/ 1 h 425"/>
                  <a:gd name="T30" fmla="*/ 1 w 352"/>
                  <a:gd name="T31" fmla="*/ 1 h 425"/>
                  <a:gd name="T32" fmla="*/ 1 w 352"/>
                  <a:gd name="T33" fmla="*/ 1 h 425"/>
                  <a:gd name="T34" fmla="*/ 1 w 352"/>
                  <a:gd name="T35" fmla="*/ 1 h 425"/>
                  <a:gd name="T36" fmla="*/ 1 w 352"/>
                  <a:gd name="T37" fmla="*/ 1 h 425"/>
                  <a:gd name="T38" fmla="*/ 1 w 352"/>
                  <a:gd name="T39" fmla="*/ 1 h 425"/>
                  <a:gd name="T40" fmla="*/ 1 w 352"/>
                  <a:gd name="T41" fmla="*/ 1 h 425"/>
                  <a:gd name="T42" fmla="*/ 1 w 352"/>
                  <a:gd name="T43" fmla="*/ 1 h 425"/>
                  <a:gd name="T44" fmla="*/ 1 w 352"/>
                  <a:gd name="T45" fmla="*/ 1 h 425"/>
                  <a:gd name="T46" fmla="*/ 1 w 352"/>
                  <a:gd name="T47" fmla="*/ 1 h 425"/>
                  <a:gd name="T48" fmla="*/ 1 w 352"/>
                  <a:gd name="T49" fmla="*/ 1 h 425"/>
                  <a:gd name="T50" fmla="*/ 1 w 352"/>
                  <a:gd name="T51" fmla="*/ 1 h 425"/>
                  <a:gd name="T52" fmla="*/ 1 w 352"/>
                  <a:gd name="T53" fmla="*/ 1 h 425"/>
                  <a:gd name="T54" fmla="*/ 1 w 352"/>
                  <a:gd name="T55" fmla="*/ 1 h 425"/>
                  <a:gd name="T56" fmla="*/ 1 w 352"/>
                  <a:gd name="T57" fmla="*/ 1 h 425"/>
                  <a:gd name="T58" fmla="*/ 1 w 352"/>
                  <a:gd name="T59" fmla="*/ 1 h 425"/>
                  <a:gd name="T60" fmla="*/ 1 w 352"/>
                  <a:gd name="T61" fmla="*/ 1 h 425"/>
                  <a:gd name="T62" fmla="*/ 1 w 352"/>
                  <a:gd name="T63" fmla="*/ 1 h 425"/>
                  <a:gd name="T64" fmla="*/ 1 w 352"/>
                  <a:gd name="T65" fmla="*/ 1 h 425"/>
                  <a:gd name="T66" fmla="*/ 1 w 352"/>
                  <a:gd name="T67" fmla="*/ 1 h 425"/>
                  <a:gd name="T68" fmla="*/ 1 w 352"/>
                  <a:gd name="T69" fmla="*/ 1 h 425"/>
                  <a:gd name="T70" fmla="*/ 1 w 352"/>
                  <a:gd name="T71" fmla="*/ 1 h 425"/>
                  <a:gd name="T72" fmla="*/ 1 w 352"/>
                  <a:gd name="T73" fmla="*/ 1 h 425"/>
                  <a:gd name="T74" fmla="*/ 1 w 352"/>
                  <a:gd name="T75" fmla="*/ 1 h 425"/>
                  <a:gd name="T76" fmla="*/ 1 w 352"/>
                  <a:gd name="T77" fmla="*/ 1 h 425"/>
                  <a:gd name="T78" fmla="*/ 1 w 352"/>
                  <a:gd name="T79" fmla="*/ 1 h 425"/>
                  <a:gd name="T80" fmla="*/ 1 w 352"/>
                  <a:gd name="T81" fmla="*/ 1 h 425"/>
                  <a:gd name="T82" fmla="*/ 1 w 352"/>
                  <a:gd name="T83" fmla="*/ 1 h 425"/>
                  <a:gd name="T84" fmla="*/ 1 w 352"/>
                  <a:gd name="T85" fmla="*/ 1 h 425"/>
                  <a:gd name="T86" fmla="*/ 1 w 352"/>
                  <a:gd name="T87" fmla="*/ 1 h 425"/>
                  <a:gd name="T88" fmla="*/ 1 w 352"/>
                  <a:gd name="T89" fmla="*/ 1 h 425"/>
                  <a:gd name="T90" fmla="*/ 1 w 352"/>
                  <a:gd name="T91" fmla="*/ 1 h 425"/>
                  <a:gd name="T92" fmla="*/ 1 w 352"/>
                  <a:gd name="T93" fmla="*/ 1 h 425"/>
                  <a:gd name="T94" fmla="*/ 1 w 352"/>
                  <a:gd name="T95" fmla="*/ 1 h 425"/>
                  <a:gd name="T96" fmla="*/ 1 w 352"/>
                  <a:gd name="T97" fmla="*/ 1 h 425"/>
                  <a:gd name="T98" fmla="*/ 1 w 352"/>
                  <a:gd name="T99" fmla="*/ 1 h 425"/>
                  <a:gd name="T100" fmla="*/ 1 w 352"/>
                  <a:gd name="T101" fmla="*/ 1 h 425"/>
                  <a:gd name="T102" fmla="*/ 0 w 352"/>
                  <a:gd name="T103" fmla="*/ 1 h 425"/>
                  <a:gd name="T104" fmla="*/ 1 w 352"/>
                  <a:gd name="T105" fmla="*/ 1 h 425"/>
                  <a:gd name="T106" fmla="*/ 1 w 352"/>
                  <a:gd name="T107" fmla="*/ 1 h 425"/>
                  <a:gd name="T108" fmla="*/ 1 w 352"/>
                  <a:gd name="T109" fmla="*/ 1 h 425"/>
                  <a:gd name="T110" fmla="*/ 1 w 352"/>
                  <a:gd name="T111" fmla="*/ 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2"/>
                  <a:gd name="T169" fmla="*/ 0 h 425"/>
                  <a:gd name="T170" fmla="*/ 352 w 352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2" h="425">
                    <a:moveTo>
                      <a:pt x="328" y="405"/>
                    </a:moveTo>
                    <a:lnTo>
                      <a:pt x="299" y="393"/>
                    </a:lnTo>
                    <a:lnTo>
                      <a:pt x="298" y="389"/>
                    </a:lnTo>
                    <a:lnTo>
                      <a:pt x="298" y="383"/>
                    </a:lnTo>
                    <a:lnTo>
                      <a:pt x="297" y="378"/>
                    </a:lnTo>
                    <a:lnTo>
                      <a:pt x="295" y="372"/>
                    </a:lnTo>
                    <a:lnTo>
                      <a:pt x="294" y="365"/>
                    </a:lnTo>
                    <a:lnTo>
                      <a:pt x="293" y="359"/>
                    </a:lnTo>
                    <a:lnTo>
                      <a:pt x="291" y="351"/>
                    </a:lnTo>
                    <a:lnTo>
                      <a:pt x="289" y="344"/>
                    </a:lnTo>
                    <a:lnTo>
                      <a:pt x="272" y="335"/>
                    </a:lnTo>
                    <a:lnTo>
                      <a:pt x="274" y="343"/>
                    </a:lnTo>
                    <a:lnTo>
                      <a:pt x="276" y="351"/>
                    </a:lnTo>
                    <a:lnTo>
                      <a:pt x="277" y="358"/>
                    </a:lnTo>
                    <a:lnTo>
                      <a:pt x="279" y="366"/>
                    </a:lnTo>
                    <a:lnTo>
                      <a:pt x="281" y="374"/>
                    </a:lnTo>
                    <a:lnTo>
                      <a:pt x="282" y="381"/>
                    </a:lnTo>
                    <a:lnTo>
                      <a:pt x="283" y="388"/>
                    </a:lnTo>
                    <a:lnTo>
                      <a:pt x="284" y="396"/>
                    </a:lnTo>
                    <a:lnTo>
                      <a:pt x="285" y="399"/>
                    </a:lnTo>
                    <a:lnTo>
                      <a:pt x="290" y="402"/>
                    </a:lnTo>
                    <a:lnTo>
                      <a:pt x="300" y="406"/>
                    </a:lnTo>
                    <a:lnTo>
                      <a:pt x="233" y="411"/>
                    </a:lnTo>
                    <a:lnTo>
                      <a:pt x="212" y="306"/>
                    </a:lnTo>
                    <a:lnTo>
                      <a:pt x="213" y="314"/>
                    </a:lnTo>
                    <a:lnTo>
                      <a:pt x="207" y="308"/>
                    </a:lnTo>
                    <a:lnTo>
                      <a:pt x="42" y="288"/>
                    </a:lnTo>
                    <a:lnTo>
                      <a:pt x="36" y="275"/>
                    </a:lnTo>
                    <a:lnTo>
                      <a:pt x="32" y="253"/>
                    </a:lnTo>
                    <a:lnTo>
                      <a:pt x="30" y="247"/>
                    </a:lnTo>
                    <a:lnTo>
                      <a:pt x="29" y="241"/>
                    </a:lnTo>
                    <a:lnTo>
                      <a:pt x="147" y="250"/>
                    </a:lnTo>
                    <a:lnTo>
                      <a:pt x="153" y="252"/>
                    </a:lnTo>
                    <a:lnTo>
                      <a:pt x="161" y="253"/>
                    </a:lnTo>
                    <a:lnTo>
                      <a:pt x="168" y="255"/>
                    </a:lnTo>
                    <a:lnTo>
                      <a:pt x="176" y="256"/>
                    </a:lnTo>
                    <a:lnTo>
                      <a:pt x="184" y="258"/>
                    </a:lnTo>
                    <a:lnTo>
                      <a:pt x="192" y="260"/>
                    </a:lnTo>
                    <a:lnTo>
                      <a:pt x="200" y="262"/>
                    </a:lnTo>
                    <a:lnTo>
                      <a:pt x="208" y="264"/>
                    </a:lnTo>
                    <a:lnTo>
                      <a:pt x="216" y="266"/>
                    </a:lnTo>
                    <a:lnTo>
                      <a:pt x="223" y="268"/>
                    </a:lnTo>
                    <a:lnTo>
                      <a:pt x="229" y="270"/>
                    </a:lnTo>
                    <a:lnTo>
                      <a:pt x="236" y="273"/>
                    </a:lnTo>
                    <a:lnTo>
                      <a:pt x="241" y="274"/>
                    </a:lnTo>
                    <a:lnTo>
                      <a:pt x="245" y="277"/>
                    </a:lnTo>
                    <a:lnTo>
                      <a:pt x="250" y="279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7" y="289"/>
                    </a:lnTo>
                    <a:lnTo>
                      <a:pt x="259" y="294"/>
                    </a:lnTo>
                    <a:lnTo>
                      <a:pt x="262" y="301"/>
                    </a:lnTo>
                    <a:lnTo>
                      <a:pt x="264" y="309"/>
                    </a:lnTo>
                    <a:lnTo>
                      <a:pt x="267" y="317"/>
                    </a:lnTo>
                    <a:lnTo>
                      <a:pt x="270" y="326"/>
                    </a:lnTo>
                    <a:lnTo>
                      <a:pt x="272" y="335"/>
                    </a:lnTo>
                    <a:lnTo>
                      <a:pt x="289" y="344"/>
                    </a:lnTo>
                    <a:lnTo>
                      <a:pt x="287" y="333"/>
                    </a:lnTo>
                    <a:lnTo>
                      <a:pt x="284" y="323"/>
                    </a:lnTo>
                    <a:lnTo>
                      <a:pt x="281" y="312"/>
                    </a:lnTo>
                    <a:lnTo>
                      <a:pt x="278" y="302"/>
                    </a:lnTo>
                    <a:lnTo>
                      <a:pt x="274" y="293"/>
                    </a:lnTo>
                    <a:lnTo>
                      <a:pt x="271" y="285"/>
                    </a:lnTo>
                    <a:lnTo>
                      <a:pt x="266" y="279"/>
                    </a:lnTo>
                    <a:lnTo>
                      <a:pt x="263" y="274"/>
                    </a:lnTo>
                    <a:lnTo>
                      <a:pt x="259" y="271"/>
                    </a:lnTo>
                    <a:lnTo>
                      <a:pt x="255" y="269"/>
                    </a:lnTo>
                    <a:lnTo>
                      <a:pt x="250" y="267"/>
                    </a:lnTo>
                    <a:lnTo>
                      <a:pt x="244" y="264"/>
                    </a:lnTo>
                    <a:lnTo>
                      <a:pt x="239" y="261"/>
                    </a:lnTo>
                    <a:lnTo>
                      <a:pt x="232" y="259"/>
                    </a:lnTo>
                    <a:lnTo>
                      <a:pt x="226" y="256"/>
                    </a:lnTo>
                    <a:lnTo>
                      <a:pt x="219" y="254"/>
                    </a:lnTo>
                    <a:lnTo>
                      <a:pt x="212" y="253"/>
                    </a:lnTo>
                    <a:lnTo>
                      <a:pt x="204" y="251"/>
                    </a:lnTo>
                    <a:lnTo>
                      <a:pt x="197" y="249"/>
                    </a:lnTo>
                    <a:lnTo>
                      <a:pt x="190" y="247"/>
                    </a:lnTo>
                    <a:lnTo>
                      <a:pt x="184" y="245"/>
                    </a:lnTo>
                    <a:lnTo>
                      <a:pt x="176" y="244"/>
                    </a:lnTo>
                    <a:lnTo>
                      <a:pt x="170" y="242"/>
                    </a:lnTo>
                    <a:lnTo>
                      <a:pt x="163" y="241"/>
                    </a:lnTo>
                    <a:lnTo>
                      <a:pt x="153" y="197"/>
                    </a:lnTo>
                    <a:lnTo>
                      <a:pt x="216" y="228"/>
                    </a:lnTo>
                    <a:lnTo>
                      <a:pt x="223" y="232"/>
                    </a:lnTo>
                    <a:lnTo>
                      <a:pt x="226" y="228"/>
                    </a:lnTo>
                    <a:lnTo>
                      <a:pt x="247" y="193"/>
                    </a:lnTo>
                    <a:lnTo>
                      <a:pt x="252" y="186"/>
                    </a:lnTo>
                    <a:lnTo>
                      <a:pt x="240" y="184"/>
                    </a:lnTo>
                    <a:lnTo>
                      <a:pt x="239" y="183"/>
                    </a:lnTo>
                    <a:lnTo>
                      <a:pt x="237" y="182"/>
                    </a:lnTo>
                    <a:lnTo>
                      <a:pt x="233" y="180"/>
                    </a:lnTo>
                    <a:lnTo>
                      <a:pt x="229" y="178"/>
                    </a:lnTo>
                    <a:lnTo>
                      <a:pt x="223" y="176"/>
                    </a:lnTo>
                    <a:lnTo>
                      <a:pt x="217" y="173"/>
                    </a:lnTo>
                    <a:lnTo>
                      <a:pt x="208" y="167"/>
                    </a:lnTo>
                    <a:lnTo>
                      <a:pt x="205" y="166"/>
                    </a:lnTo>
                    <a:lnTo>
                      <a:pt x="203" y="165"/>
                    </a:lnTo>
                    <a:lnTo>
                      <a:pt x="200" y="162"/>
                    </a:lnTo>
                    <a:lnTo>
                      <a:pt x="196" y="160"/>
                    </a:lnTo>
                    <a:lnTo>
                      <a:pt x="194" y="158"/>
                    </a:lnTo>
                    <a:lnTo>
                      <a:pt x="190" y="155"/>
                    </a:lnTo>
                    <a:lnTo>
                      <a:pt x="187" y="154"/>
                    </a:lnTo>
                    <a:lnTo>
                      <a:pt x="183" y="151"/>
                    </a:lnTo>
                    <a:lnTo>
                      <a:pt x="178" y="162"/>
                    </a:lnTo>
                    <a:lnTo>
                      <a:pt x="181" y="164"/>
                    </a:lnTo>
                    <a:lnTo>
                      <a:pt x="185" y="166"/>
                    </a:lnTo>
                    <a:lnTo>
                      <a:pt x="188" y="169"/>
                    </a:lnTo>
                    <a:lnTo>
                      <a:pt x="190" y="171"/>
                    </a:lnTo>
                    <a:lnTo>
                      <a:pt x="194" y="173"/>
                    </a:lnTo>
                    <a:lnTo>
                      <a:pt x="196" y="175"/>
                    </a:lnTo>
                    <a:lnTo>
                      <a:pt x="199" y="176"/>
                    </a:lnTo>
                    <a:lnTo>
                      <a:pt x="201" y="177"/>
                    </a:lnTo>
                    <a:lnTo>
                      <a:pt x="206" y="181"/>
                    </a:lnTo>
                    <a:lnTo>
                      <a:pt x="210" y="183"/>
                    </a:lnTo>
                    <a:lnTo>
                      <a:pt x="214" y="185"/>
                    </a:lnTo>
                    <a:lnTo>
                      <a:pt x="218" y="186"/>
                    </a:lnTo>
                    <a:lnTo>
                      <a:pt x="222" y="188"/>
                    </a:lnTo>
                    <a:lnTo>
                      <a:pt x="224" y="189"/>
                    </a:lnTo>
                    <a:lnTo>
                      <a:pt x="226" y="190"/>
                    </a:lnTo>
                    <a:lnTo>
                      <a:pt x="229" y="191"/>
                    </a:lnTo>
                    <a:lnTo>
                      <a:pt x="215" y="215"/>
                    </a:lnTo>
                    <a:lnTo>
                      <a:pt x="81" y="147"/>
                    </a:lnTo>
                    <a:lnTo>
                      <a:pt x="76" y="158"/>
                    </a:lnTo>
                    <a:lnTo>
                      <a:pt x="135" y="188"/>
                    </a:lnTo>
                    <a:lnTo>
                      <a:pt x="147" y="238"/>
                    </a:lnTo>
                    <a:lnTo>
                      <a:pt x="145" y="237"/>
                    </a:lnTo>
                    <a:lnTo>
                      <a:pt x="145" y="238"/>
                    </a:lnTo>
                    <a:lnTo>
                      <a:pt x="144" y="238"/>
                    </a:lnTo>
                    <a:lnTo>
                      <a:pt x="27" y="229"/>
                    </a:lnTo>
                    <a:lnTo>
                      <a:pt x="24" y="215"/>
                    </a:lnTo>
                    <a:lnTo>
                      <a:pt x="22" y="201"/>
                    </a:lnTo>
                    <a:lnTo>
                      <a:pt x="20" y="188"/>
                    </a:lnTo>
                    <a:lnTo>
                      <a:pt x="17" y="173"/>
                    </a:lnTo>
                    <a:lnTo>
                      <a:pt x="16" y="160"/>
                    </a:lnTo>
                    <a:lnTo>
                      <a:pt x="15" y="147"/>
                    </a:lnTo>
                    <a:lnTo>
                      <a:pt x="16" y="136"/>
                    </a:lnTo>
                    <a:lnTo>
                      <a:pt x="17" y="127"/>
                    </a:lnTo>
                    <a:lnTo>
                      <a:pt x="21" y="117"/>
                    </a:lnTo>
                    <a:lnTo>
                      <a:pt x="26" y="106"/>
                    </a:lnTo>
                    <a:lnTo>
                      <a:pt x="34" y="97"/>
                    </a:lnTo>
                    <a:lnTo>
                      <a:pt x="42" y="88"/>
                    </a:lnTo>
                    <a:lnTo>
                      <a:pt x="50" y="81"/>
                    </a:lnTo>
                    <a:lnTo>
                      <a:pt x="59" y="75"/>
                    </a:lnTo>
                    <a:lnTo>
                      <a:pt x="64" y="70"/>
                    </a:lnTo>
                    <a:lnTo>
                      <a:pt x="69" y="67"/>
                    </a:lnTo>
                    <a:lnTo>
                      <a:pt x="70" y="68"/>
                    </a:lnTo>
                    <a:lnTo>
                      <a:pt x="71" y="69"/>
                    </a:lnTo>
                    <a:lnTo>
                      <a:pt x="72" y="71"/>
                    </a:lnTo>
                    <a:lnTo>
                      <a:pt x="74" y="73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84"/>
                    </a:lnTo>
                    <a:lnTo>
                      <a:pt x="73" y="85"/>
                    </a:lnTo>
                    <a:lnTo>
                      <a:pt x="77" y="87"/>
                    </a:lnTo>
                    <a:lnTo>
                      <a:pt x="83" y="88"/>
                    </a:lnTo>
                    <a:lnTo>
                      <a:pt x="88" y="91"/>
                    </a:lnTo>
                    <a:lnTo>
                      <a:pt x="95" y="94"/>
                    </a:lnTo>
                    <a:lnTo>
                      <a:pt x="100" y="97"/>
                    </a:lnTo>
                    <a:lnTo>
                      <a:pt x="104" y="99"/>
                    </a:lnTo>
                    <a:lnTo>
                      <a:pt x="108" y="103"/>
                    </a:lnTo>
                    <a:lnTo>
                      <a:pt x="110" y="106"/>
                    </a:lnTo>
                    <a:lnTo>
                      <a:pt x="113" y="108"/>
                    </a:lnTo>
                    <a:lnTo>
                      <a:pt x="116" y="110"/>
                    </a:lnTo>
                    <a:lnTo>
                      <a:pt x="120" y="113"/>
                    </a:lnTo>
                    <a:lnTo>
                      <a:pt x="123" y="117"/>
                    </a:lnTo>
                    <a:lnTo>
                      <a:pt x="128" y="120"/>
                    </a:lnTo>
                    <a:lnTo>
                      <a:pt x="132" y="125"/>
                    </a:lnTo>
                    <a:lnTo>
                      <a:pt x="136" y="129"/>
                    </a:lnTo>
                    <a:lnTo>
                      <a:pt x="142" y="133"/>
                    </a:lnTo>
                    <a:lnTo>
                      <a:pt x="146" y="137"/>
                    </a:lnTo>
                    <a:lnTo>
                      <a:pt x="152" y="142"/>
                    </a:lnTo>
                    <a:lnTo>
                      <a:pt x="158" y="146"/>
                    </a:lnTo>
                    <a:lnTo>
                      <a:pt x="162" y="150"/>
                    </a:lnTo>
                    <a:lnTo>
                      <a:pt x="167" y="154"/>
                    </a:lnTo>
                    <a:lnTo>
                      <a:pt x="173" y="158"/>
                    </a:lnTo>
                    <a:lnTo>
                      <a:pt x="178" y="162"/>
                    </a:lnTo>
                    <a:lnTo>
                      <a:pt x="183" y="151"/>
                    </a:lnTo>
                    <a:lnTo>
                      <a:pt x="179" y="147"/>
                    </a:lnTo>
                    <a:lnTo>
                      <a:pt x="174" y="144"/>
                    </a:lnTo>
                    <a:lnTo>
                      <a:pt x="169" y="140"/>
                    </a:lnTo>
                    <a:lnTo>
                      <a:pt x="165" y="136"/>
                    </a:lnTo>
                    <a:lnTo>
                      <a:pt x="160" y="132"/>
                    </a:lnTo>
                    <a:lnTo>
                      <a:pt x="155" y="128"/>
                    </a:lnTo>
                    <a:lnTo>
                      <a:pt x="150" y="124"/>
                    </a:lnTo>
                    <a:lnTo>
                      <a:pt x="145" y="120"/>
                    </a:lnTo>
                    <a:lnTo>
                      <a:pt x="141" y="117"/>
                    </a:lnTo>
                    <a:lnTo>
                      <a:pt x="138" y="113"/>
                    </a:lnTo>
                    <a:lnTo>
                      <a:pt x="134" y="110"/>
                    </a:lnTo>
                    <a:lnTo>
                      <a:pt x="130" y="106"/>
                    </a:lnTo>
                    <a:lnTo>
                      <a:pt x="127" y="103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20" y="97"/>
                    </a:lnTo>
                    <a:lnTo>
                      <a:pt x="118" y="96"/>
                    </a:lnTo>
                    <a:lnTo>
                      <a:pt x="118" y="95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21" y="93"/>
                    </a:lnTo>
                    <a:lnTo>
                      <a:pt x="126" y="92"/>
                    </a:lnTo>
                    <a:lnTo>
                      <a:pt x="132" y="92"/>
                    </a:lnTo>
                    <a:lnTo>
                      <a:pt x="139" y="90"/>
                    </a:lnTo>
                    <a:lnTo>
                      <a:pt x="144" y="88"/>
                    </a:lnTo>
                    <a:lnTo>
                      <a:pt x="148" y="86"/>
                    </a:lnTo>
                    <a:lnTo>
                      <a:pt x="153" y="83"/>
                    </a:lnTo>
                    <a:lnTo>
                      <a:pt x="156" y="79"/>
                    </a:lnTo>
                    <a:lnTo>
                      <a:pt x="178" y="81"/>
                    </a:lnTo>
                    <a:lnTo>
                      <a:pt x="163" y="57"/>
                    </a:lnTo>
                    <a:lnTo>
                      <a:pt x="163" y="55"/>
                    </a:lnTo>
                    <a:lnTo>
                      <a:pt x="162" y="53"/>
                    </a:lnTo>
                    <a:lnTo>
                      <a:pt x="161" y="49"/>
                    </a:lnTo>
                    <a:lnTo>
                      <a:pt x="160" y="46"/>
                    </a:lnTo>
                    <a:lnTo>
                      <a:pt x="190" y="51"/>
                    </a:lnTo>
                    <a:lnTo>
                      <a:pt x="164" y="32"/>
                    </a:lnTo>
                    <a:lnTo>
                      <a:pt x="166" y="28"/>
                    </a:lnTo>
                    <a:lnTo>
                      <a:pt x="178" y="19"/>
                    </a:lnTo>
                    <a:lnTo>
                      <a:pt x="172" y="8"/>
                    </a:lnTo>
                    <a:lnTo>
                      <a:pt x="171" y="8"/>
                    </a:lnTo>
                    <a:lnTo>
                      <a:pt x="168" y="8"/>
                    </a:lnTo>
                    <a:lnTo>
                      <a:pt x="162" y="7"/>
                    </a:lnTo>
                    <a:lnTo>
                      <a:pt x="156" y="7"/>
                    </a:lnTo>
                    <a:lnTo>
                      <a:pt x="147" y="6"/>
                    </a:lnTo>
                    <a:lnTo>
                      <a:pt x="137" y="4"/>
                    </a:lnTo>
                    <a:lnTo>
                      <a:pt x="125" y="3"/>
                    </a:lnTo>
                    <a:lnTo>
                      <a:pt x="113" y="2"/>
                    </a:lnTo>
                    <a:lnTo>
                      <a:pt x="99" y="1"/>
                    </a:lnTo>
                    <a:lnTo>
                      <a:pt x="86" y="0"/>
                    </a:lnTo>
                    <a:lnTo>
                      <a:pt x="75" y="0"/>
                    </a:lnTo>
                    <a:lnTo>
                      <a:pt x="64" y="1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2" y="8"/>
                    </a:lnTo>
                    <a:lnTo>
                      <a:pt x="60" y="25"/>
                    </a:lnTo>
                    <a:lnTo>
                      <a:pt x="59" y="29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7" y="41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1" y="53"/>
                    </a:lnTo>
                    <a:lnTo>
                      <a:pt x="62" y="57"/>
                    </a:lnTo>
                    <a:lnTo>
                      <a:pt x="59" y="55"/>
                    </a:lnTo>
                    <a:lnTo>
                      <a:pt x="56" y="57"/>
                    </a:lnTo>
                    <a:lnTo>
                      <a:pt x="51" y="61"/>
                    </a:lnTo>
                    <a:lnTo>
                      <a:pt x="42" y="67"/>
                    </a:lnTo>
                    <a:lnTo>
                      <a:pt x="33" y="76"/>
                    </a:lnTo>
                    <a:lnTo>
                      <a:pt x="23" y="85"/>
                    </a:lnTo>
                    <a:lnTo>
                      <a:pt x="14" y="97"/>
                    </a:lnTo>
                    <a:lnTo>
                      <a:pt x="6" y="108"/>
                    </a:lnTo>
                    <a:lnTo>
                      <a:pt x="2" y="122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1" y="148"/>
                    </a:lnTo>
                    <a:lnTo>
                      <a:pt x="1" y="159"/>
                    </a:lnTo>
                    <a:lnTo>
                      <a:pt x="2" y="171"/>
                    </a:lnTo>
                    <a:lnTo>
                      <a:pt x="3" y="182"/>
                    </a:lnTo>
                    <a:lnTo>
                      <a:pt x="5" y="194"/>
                    </a:lnTo>
                    <a:lnTo>
                      <a:pt x="8" y="205"/>
                    </a:lnTo>
                    <a:lnTo>
                      <a:pt x="9" y="217"/>
                    </a:lnTo>
                    <a:lnTo>
                      <a:pt x="11" y="228"/>
                    </a:lnTo>
                    <a:lnTo>
                      <a:pt x="13" y="238"/>
                    </a:lnTo>
                    <a:lnTo>
                      <a:pt x="15" y="246"/>
                    </a:lnTo>
                    <a:lnTo>
                      <a:pt x="16" y="254"/>
                    </a:lnTo>
                    <a:lnTo>
                      <a:pt x="18" y="260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20" y="270"/>
                    </a:lnTo>
                    <a:lnTo>
                      <a:pt x="29" y="297"/>
                    </a:lnTo>
                    <a:lnTo>
                      <a:pt x="204" y="317"/>
                    </a:lnTo>
                    <a:lnTo>
                      <a:pt x="222" y="417"/>
                    </a:lnTo>
                    <a:lnTo>
                      <a:pt x="224" y="425"/>
                    </a:lnTo>
                    <a:lnTo>
                      <a:pt x="232" y="424"/>
                    </a:lnTo>
                    <a:lnTo>
                      <a:pt x="329" y="417"/>
                    </a:lnTo>
                    <a:lnTo>
                      <a:pt x="352" y="415"/>
                    </a:lnTo>
                    <a:lnTo>
                      <a:pt x="328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72" name="AutoShape 42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308" cy="28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</p:grpSp>
        <p:sp>
          <p:nvSpPr>
            <p:cNvPr id="2188" name="AutoShape 4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195513" y="4724400"/>
              <a:ext cx="1150937" cy="973138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89" name="AutoShape 4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303463" y="4832350"/>
              <a:ext cx="900112" cy="755650"/>
            </a:xfrm>
            <a:prstGeom prst="cube">
              <a:avLst>
                <a:gd name="adj" fmla="val 12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90" name="AutoShape 5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374900" y="5334000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91" name="Text Box 5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447926" y="5391150"/>
              <a:ext cx="430213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DIS</a:t>
              </a:r>
            </a:p>
          </p:txBody>
        </p:sp>
        <p:sp>
          <p:nvSpPr>
            <p:cNvPr id="2192" name="AutoShape 9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374900" y="5164138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93" name="Text Box 95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365375" y="5227638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sp>
          <p:nvSpPr>
            <p:cNvPr id="2194" name="AutoShape 9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374900" y="5002213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95" name="Text Box 9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365375" y="5065713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grpSp>
          <p:nvGrpSpPr>
            <p:cNvPr id="2196" name="Group 68"/>
            <p:cNvGrpSpPr>
              <a:grpSpLocks/>
            </p:cNvGrpSpPr>
            <p:nvPr>
              <p:custDataLst>
                <p:tags r:id="rId90"/>
              </p:custDataLst>
            </p:nvPr>
          </p:nvGrpSpPr>
          <p:grpSpPr bwMode="auto">
            <a:xfrm flipH="1">
              <a:off x="3635375" y="5445125"/>
              <a:ext cx="325438" cy="142875"/>
              <a:chOff x="3039" y="3475"/>
              <a:chExt cx="295" cy="114"/>
            </a:xfrm>
          </p:grpSpPr>
          <p:sp>
            <p:nvSpPr>
              <p:cNvPr id="2262" name="Rectangle 69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263" name="AutoShape 70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264" name="Line 71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265" name="Line 72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266" name="Line 73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267" name="Line 74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197" name="Arc 75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 rot="15993420" flipH="1">
              <a:off x="3600450" y="54498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198" name="Line 7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816350" y="5337175"/>
              <a:ext cx="0" cy="1079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99" name="Line 73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3167063" y="5337175"/>
              <a:ext cx="6492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00" name="Line 73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3167063" y="5265738"/>
              <a:ext cx="8286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01" name="Line 75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995738" y="5265738"/>
              <a:ext cx="0" cy="2159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02" name="Line 73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167063" y="5157788"/>
              <a:ext cx="14763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03" name="AutoShape 5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6983413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04" name="AutoShape 59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127875" y="3933825"/>
              <a:ext cx="576263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05" name="Text Box 60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7199313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sp>
          <p:nvSpPr>
            <p:cNvPr id="2206" name="Line 61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667625" y="4006850"/>
              <a:ext cx="215900" cy="3492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07" name="AutoShape 62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5400000">
              <a:off x="7883525" y="3897313"/>
              <a:ext cx="142875" cy="215900"/>
            </a:xfrm>
            <a:prstGeom prst="can">
              <a:avLst>
                <a:gd name="adj" fmla="val 37778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08" name="AutoShape 87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50825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09" name="AutoShape 88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719138" y="3933825"/>
              <a:ext cx="576262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10" name="Text Box 89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790575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grpSp>
          <p:nvGrpSpPr>
            <p:cNvPr id="2211" name="Group 90"/>
            <p:cNvGrpSpPr>
              <a:grpSpLocks/>
            </p:cNvGrpSpPr>
            <p:nvPr>
              <p:custDataLst>
                <p:tags r:id="rId105"/>
              </p:custDataLst>
            </p:nvPr>
          </p:nvGrpSpPr>
          <p:grpSpPr bwMode="auto">
            <a:xfrm flipH="1">
              <a:off x="323850" y="3933825"/>
              <a:ext cx="395288" cy="142875"/>
              <a:chOff x="657" y="1865"/>
              <a:chExt cx="249" cy="90"/>
            </a:xfrm>
          </p:grpSpPr>
          <p:sp>
            <p:nvSpPr>
              <p:cNvPr id="2260" name="Line 91"/>
              <p:cNvSpPr>
                <a:spLocks noChangeShapeType="1"/>
              </p:cNvSpPr>
              <p:nvPr/>
            </p:nvSpPr>
            <p:spPr bwMode="auto">
              <a:xfrm flipV="1">
                <a:off x="657" y="1911"/>
                <a:ext cx="136" cy="22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261" name="AutoShape 92"/>
              <p:cNvSpPr>
                <a:spLocks noChangeArrowheads="1"/>
              </p:cNvSpPr>
              <p:nvPr/>
            </p:nvSpPr>
            <p:spPr bwMode="auto">
              <a:xfrm rot="5400000">
                <a:off x="793" y="1842"/>
                <a:ext cx="90" cy="136"/>
              </a:xfrm>
              <a:prstGeom prst="can">
                <a:avLst>
                  <a:gd name="adj" fmla="val 37778"/>
                </a:avLst>
              </a:prstGeom>
              <a:gradFill rotWithShape="1">
                <a:gsLst>
                  <a:gs pos="0">
                    <a:srgbClr val="CCFF99"/>
                  </a:gs>
                  <a:gs pos="100000">
                    <a:srgbClr val="5E7647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</p:grpSp>
        <p:sp>
          <p:nvSpPr>
            <p:cNvPr id="2212" name="Line 73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1258888" y="4041775"/>
              <a:ext cx="58689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13" name="Line 7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2771775" y="4041776"/>
              <a:ext cx="0" cy="82709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14" name="AutoShape 8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419475" y="5624513"/>
              <a:ext cx="865188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15" name="Arc 76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 rot="15993420" flipH="1">
              <a:off x="3565525" y="548640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216" name="Group 126"/>
            <p:cNvGrpSpPr>
              <a:grpSpLocks/>
            </p:cNvGrpSpPr>
            <p:nvPr>
              <p:custDataLst>
                <p:tags r:id="rId110"/>
              </p:custDataLst>
            </p:nvPr>
          </p:nvGrpSpPr>
          <p:grpSpPr bwMode="auto">
            <a:xfrm flipH="1">
              <a:off x="3768725" y="5491163"/>
              <a:ext cx="325438" cy="142875"/>
              <a:chOff x="3039" y="3475"/>
              <a:chExt cx="295" cy="114"/>
            </a:xfrm>
          </p:grpSpPr>
          <p:sp>
            <p:nvSpPr>
              <p:cNvPr id="2254" name="Rectangle 127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255" name="AutoShape 128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256" name="Line 129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257" name="Line 130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258" name="Line 131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259" name="Line 132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217" name="Arc 119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 rot="15993420" flipH="1">
              <a:off x="3746500" y="559435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218" name="Arc 121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 rot="15993420" flipH="1">
              <a:off x="3675063" y="56657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219" name="Text Box 79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851276" y="5697537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Radar</a:t>
              </a:r>
            </a:p>
          </p:txBody>
        </p:sp>
        <p:sp>
          <p:nvSpPr>
            <p:cNvPr id="2220" name="Arc 1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 rot="15993420" flipH="1">
              <a:off x="3711575" y="5630863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221" name="Arc 77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 rot="15993420" flipH="1">
              <a:off x="3530600" y="5521325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222" name="AutoShape 87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392613" y="5589588"/>
              <a:ext cx="863600" cy="32385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23" name="AutoShape 99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 flipH="1">
              <a:off x="4500563" y="5589588"/>
              <a:ext cx="503237" cy="1079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7 w 21600"/>
                <a:gd name="T13" fmla="*/ 3367 h 21600"/>
                <a:gd name="T14" fmla="*/ 18233 w 21600"/>
                <a:gd name="T15" fmla="*/ 18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34" y="21600"/>
                  </a:lnTo>
                  <a:lnTo>
                    <a:pt x="184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224" name="Line 7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643438" y="5157788"/>
              <a:ext cx="0" cy="4318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25" name="Text Box 125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392614" y="5732463"/>
              <a:ext cx="86360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Balise antenna</a:t>
              </a:r>
            </a:p>
          </p:txBody>
        </p:sp>
        <p:sp>
          <p:nvSpPr>
            <p:cNvPr id="2226" name="AutoShape 43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6192838" y="5445125"/>
              <a:ext cx="611187" cy="468313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27" name="Text Box 77"/>
            <p:cNvSpPr txBox="1"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6227762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aphicFrame>
          <p:nvGraphicFramePr>
            <p:cNvPr id="2054" name="Object 28"/>
            <p:cNvGraphicFramePr>
              <a:graphicFrameLocks noChangeAspect="1"/>
            </p:cNvGraphicFramePr>
            <p:nvPr>
              <p:custDataLst>
                <p:tags r:id="rId122"/>
              </p:custDataLst>
            </p:nvPr>
          </p:nvGraphicFramePr>
          <p:xfrm>
            <a:off x="6516688" y="5445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Visio" r:id="rId362" imgW="143637" imgH="143256" progId="">
                    <p:embed/>
                  </p:oleObj>
                </mc:Choice>
                <mc:Fallback>
                  <p:oleObj name="Visio" r:id="rId362" imgW="143637" imgH="143256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5445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28" name="Line 7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6445250" y="5013325"/>
              <a:ext cx="0" cy="6477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29" name="Line 76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6445250" y="5661025"/>
              <a:ext cx="10795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30" name="AutoShape 43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7559675" y="5300663"/>
              <a:ext cx="900113" cy="541337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31" name="Rectangle 55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7596188" y="5372100"/>
              <a:ext cx="431800" cy="714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32" name="AutoShape 56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10800000">
              <a:off x="7848600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33" name="AutoShape 5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rot="10800000">
              <a:off x="7667625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234" name="Text Box 80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7993063" y="5553075"/>
              <a:ext cx="503237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Antenna</a:t>
              </a:r>
            </a:p>
          </p:txBody>
        </p:sp>
        <p:sp>
          <p:nvSpPr>
            <p:cNvPr id="2235" name="Line 75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7632700" y="533717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36" name="Line 75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6516688" y="5337175"/>
              <a:ext cx="1116012" cy="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37" name="AutoShape 43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1476375" y="5445125"/>
              <a:ext cx="611188" cy="468313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aphicFrame>
          <p:nvGraphicFramePr>
            <p:cNvPr id="2055" name="Object 29"/>
            <p:cNvGraphicFramePr>
              <a:graphicFrameLocks noChangeAspect="1"/>
            </p:cNvGraphicFramePr>
            <p:nvPr>
              <p:custDataLst>
                <p:tags r:id="rId133"/>
              </p:custDataLst>
            </p:nvPr>
          </p:nvGraphicFramePr>
          <p:xfrm>
            <a:off x="1619250" y="5445125"/>
            <a:ext cx="25241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Visio" r:id="rId363" imgW="143256" imgH="143637" progId="">
                    <p:embed/>
                  </p:oleObj>
                </mc:Choice>
                <mc:Fallback>
                  <p:oleObj name="Visio" r:id="rId363" imgW="143256" imgH="143637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5445125"/>
                          <a:ext cx="25241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8" name="Line 76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1800225" y="5661025"/>
              <a:ext cx="21590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39" name="Line 75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>
              <a:off x="2016125" y="5337175"/>
              <a:ext cx="0" cy="3238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40" name="Line 73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2016125" y="5337175"/>
              <a:ext cx="2873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241" name="Text Box 77"/>
            <p:cNvSpPr txBox="1"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1511300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pSp>
          <p:nvGrpSpPr>
            <p:cNvPr id="2242" name="Group 3"/>
            <p:cNvGrpSpPr>
              <a:grpSpLocks/>
            </p:cNvGrpSpPr>
            <p:nvPr>
              <p:custDataLst>
                <p:tags r:id="rId138"/>
              </p:custDataLst>
            </p:nvPr>
          </p:nvGrpSpPr>
          <p:grpSpPr bwMode="auto">
            <a:xfrm rot="-1487762">
              <a:off x="7666038" y="3789363"/>
              <a:ext cx="773112" cy="371475"/>
              <a:chOff x="1922" y="3456"/>
              <a:chExt cx="360" cy="140"/>
            </a:xfrm>
          </p:grpSpPr>
          <p:sp>
            <p:nvSpPr>
              <p:cNvPr id="2249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50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51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52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53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  <p:grpSp>
          <p:nvGrpSpPr>
            <p:cNvPr id="2243" name="Group 3"/>
            <p:cNvGrpSpPr>
              <a:grpSpLocks/>
            </p:cNvGrpSpPr>
            <p:nvPr>
              <p:custDataLst>
                <p:tags r:id="rId139"/>
              </p:custDataLst>
            </p:nvPr>
          </p:nvGrpSpPr>
          <p:grpSpPr bwMode="auto">
            <a:xfrm rot="1487762" flipH="1">
              <a:off x="-66675" y="3789363"/>
              <a:ext cx="773113" cy="371475"/>
              <a:chOff x="1922" y="3456"/>
              <a:chExt cx="360" cy="140"/>
            </a:xfrm>
          </p:grpSpPr>
          <p:sp>
            <p:nvSpPr>
              <p:cNvPr id="2244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45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46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47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248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</p:grpSp>
      <p:grpSp>
        <p:nvGrpSpPr>
          <p:cNvPr id="30" name="513 Grupo"/>
          <p:cNvGrpSpPr>
            <a:grpSpLocks/>
          </p:cNvGrpSpPr>
          <p:nvPr/>
        </p:nvGrpSpPr>
        <p:grpSpPr bwMode="auto">
          <a:xfrm>
            <a:off x="4895850" y="6129338"/>
            <a:ext cx="2771775" cy="395287"/>
            <a:chOff x="-66675" y="3789363"/>
            <a:chExt cx="8562975" cy="2124075"/>
          </a:xfrm>
        </p:grpSpPr>
        <p:graphicFrame>
          <p:nvGraphicFramePr>
            <p:cNvPr id="2050" name="Object 30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215898" y="3860798"/>
            <a:ext cx="7975601" cy="1954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" name="Visio" r:id="rId364" imgW="5882735" imgH="1270659" progId="">
                    <p:embed/>
                  </p:oleObj>
                </mc:Choice>
                <mc:Fallback>
                  <p:oleObj name="Visio" r:id="rId364" imgW="5882735" imgH="1270659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98" y="3860798"/>
                          <a:ext cx="7975601" cy="1954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3" name="AutoShape 4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111750" y="4976813"/>
              <a:ext cx="1152525" cy="684212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084" name="AutoShape 4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19700" y="5049838"/>
              <a:ext cx="936625" cy="504825"/>
            </a:xfrm>
            <a:prstGeom prst="cube">
              <a:avLst>
                <a:gd name="adj" fmla="val 25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085" name="Text Box 5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9700" y="5270500"/>
              <a:ext cx="828675" cy="268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Speed Code </a:t>
              </a:r>
              <a:br>
                <a:rPr lang="en-GB" sz="400"/>
              </a:br>
              <a:r>
                <a:rPr lang="en-GB" sz="400"/>
                <a:t>System</a:t>
              </a:r>
            </a:p>
          </p:txBody>
        </p:sp>
        <p:sp>
          <p:nvSpPr>
            <p:cNvPr id="2086" name="Line 7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5940425" y="5013325"/>
              <a:ext cx="5032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087" name="Line 7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5940425" y="501332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088" name="Line 7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516688" y="4941888"/>
              <a:ext cx="0" cy="395287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089" name="Line 7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832475" y="4941888"/>
              <a:ext cx="684213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090" name="Line 7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832475" y="4941888"/>
              <a:ext cx="0" cy="142875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091" name="AutoShape 3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80288" y="4292600"/>
              <a:ext cx="612775" cy="82867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pSp>
          <p:nvGrpSpPr>
            <p:cNvPr id="2092" name="Group 37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378700" y="4221163"/>
              <a:ext cx="614363" cy="928687"/>
              <a:chOff x="4425" y="870"/>
              <a:chExt cx="387" cy="358"/>
            </a:xfrm>
          </p:grpSpPr>
          <p:sp>
            <p:nvSpPr>
              <p:cNvPr id="2173" name="Rectangle 38"/>
              <p:cNvSpPr>
                <a:spLocks noChangeArrowheads="1"/>
              </p:cNvSpPr>
              <p:nvPr/>
            </p:nvSpPr>
            <p:spPr bwMode="auto">
              <a:xfrm>
                <a:off x="4425" y="870"/>
                <a:ext cx="387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  <p:sp>
            <p:nvSpPr>
              <p:cNvPr id="2174" name="Freeform 39"/>
              <p:cNvSpPr>
                <a:spLocks/>
              </p:cNvSpPr>
              <p:nvPr/>
            </p:nvSpPr>
            <p:spPr bwMode="auto">
              <a:xfrm rot="764574">
                <a:off x="4652" y="1017"/>
                <a:ext cx="95" cy="55"/>
              </a:xfrm>
              <a:custGeom>
                <a:avLst/>
                <a:gdLst>
                  <a:gd name="T0" fmla="*/ 0 w 534"/>
                  <a:gd name="T1" fmla="*/ 0 h 309"/>
                  <a:gd name="T2" fmla="*/ 0 w 534"/>
                  <a:gd name="T3" fmla="*/ 0 h 309"/>
                  <a:gd name="T4" fmla="*/ 0 w 534"/>
                  <a:gd name="T5" fmla="*/ 0 h 309"/>
                  <a:gd name="T6" fmla="*/ 0 w 534"/>
                  <a:gd name="T7" fmla="*/ 0 h 309"/>
                  <a:gd name="T8" fmla="*/ 0 w 534"/>
                  <a:gd name="T9" fmla="*/ 0 h 309"/>
                  <a:gd name="T10" fmla="*/ 0 w 534"/>
                  <a:gd name="T11" fmla="*/ 0 h 309"/>
                  <a:gd name="T12" fmla="*/ 0 w 534"/>
                  <a:gd name="T13" fmla="*/ 0 h 309"/>
                  <a:gd name="T14" fmla="*/ 0 w 534"/>
                  <a:gd name="T15" fmla="*/ 0 h 309"/>
                  <a:gd name="T16" fmla="*/ 0 w 534"/>
                  <a:gd name="T17" fmla="*/ 0 h 309"/>
                  <a:gd name="T18" fmla="*/ 0 w 534"/>
                  <a:gd name="T19" fmla="*/ 0 h 309"/>
                  <a:gd name="T20" fmla="*/ 0 w 534"/>
                  <a:gd name="T21" fmla="*/ 0 h 309"/>
                  <a:gd name="T22" fmla="*/ 0 w 534"/>
                  <a:gd name="T23" fmla="*/ 0 h 309"/>
                  <a:gd name="T24" fmla="*/ 0 w 534"/>
                  <a:gd name="T25" fmla="*/ 0 h 309"/>
                  <a:gd name="T26" fmla="*/ 0 w 534"/>
                  <a:gd name="T27" fmla="*/ 0 h 309"/>
                  <a:gd name="T28" fmla="*/ 0 w 534"/>
                  <a:gd name="T29" fmla="*/ 0 h 309"/>
                  <a:gd name="T30" fmla="*/ 0 w 534"/>
                  <a:gd name="T31" fmla="*/ 0 h 309"/>
                  <a:gd name="T32" fmla="*/ 0 w 534"/>
                  <a:gd name="T33" fmla="*/ 0 h 309"/>
                  <a:gd name="T34" fmla="*/ 0 w 534"/>
                  <a:gd name="T35" fmla="*/ 0 h 309"/>
                  <a:gd name="T36" fmla="*/ 0 w 534"/>
                  <a:gd name="T37" fmla="*/ 0 h 309"/>
                  <a:gd name="T38" fmla="*/ 0 w 534"/>
                  <a:gd name="T39" fmla="*/ 0 h 309"/>
                  <a:gd name="T40" fmla="*/ 0 w 534"/>
                  <a:gd name="T41" fmla="*/ 0 h 309"/>
                  <a:gd name="T42" fmla="*/ 0 w 534"/>
                  <a:gd name="T43" fmla="*/ 0 h 309"/>
                  <a:gd name="T44" fmla="*/ 0 w 534"/>
                  <a:gd name="T45" fmla="*/ 0 h 309"/>
                  <a:gd name="T46" fmla="*/ 0 w 534"/>
                  <a:gd name="T47" fmla="*/ 0 h 309"/>
                  <a:gd name="T48" fmla="*/ 0 w 534"/>
                  <a:gd name="T49" fmla="*/ 0 h 309"/>
                  <a:gd name="T50" fmla="*/ 0 w 534"/>
                  <a:gd name="T51" fmla="*/ 0 h 309"/>
                  <a:gd name="T52" fmla="*/ 0 w 534"/>
                  <a:gd name="T53" fmla="*/ 0 h 309"/>
                  <a:gd name="T54" fmla="*/ 0 w 534"/>
                  <a:gd name="T55" fmla="*/ 0 h 309"/>
                  <a:gd name="T56" fmla="*/ 0 w 534"/>
                  <a:gd name="T57" fmla="*/ 0 h 309"/>
                  <a:gd name="T58" fmla="*/ 0 w 534"/>
                  <a:gd name="T59" fmla="*/ 0 h 309"/>
                  <a:gd name="T60" fmla="*/ 0 w 534"/>
                  <a:gd name="T61" fmla="*/ 0 h 309"/>
                  <a:gd name="T62" fmla="*/ 0 w 534"/>
                  <a:gd name="T63" fmla="*/ 0 h 309"/>
                  <a:gd name="T64" fmla="*/ 0 w 534"/>
                  <a:gd name="T65" fmla="*/ 0 h 3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4"/>
                  <a:gd name="T100" fmla="*/ 0 h 309"/>
                  <a:gd name="T101" fmla="*/ 534 w 534"/>
                  <a:gd name="T102" fmla="*/ 309 h 3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4" h="309">
                    <a:moveTo>
                      <a:pt x="64" y="282"/>
                    </a:moveTo>
                    <a:lnTo>
                      <a:pt x="97" y="309"/>
                    </a:lnTo>
                    <a:lnTo>
                      <a:pt x="148" y="276"/>
                    </a:lnTo>
                    <a:lnTo>
                      <a:pt x="173" y="279"/>
                    </a:lnTo>
                    <a:lnTo>
                      <a:pt x="177" y="278"/>
                    </a:lnTo>
                    <a:lnTo>
                      <a:pt x="185" y="274"/>
                    </a:lnTo>
                    <a:lnTo>
                      <a:pt x="200" y="268"/>
                    </a:lnTo>
                    <a:lnTo>
                      <a:pt x="215" y="260"/>
                    </a:lnTo>
                    <a:lnTo>
                      <a:pt x="231" y="249"/>
                    </a:lnTo>
                    <a:lnTo>
                      <a:pt x="245" y="237"/>
                    </a:lnTo>
                    <a:lnTo>
                      <a:pt x="257" y="222"/>
                    </a:lnTo>
                    <a:lnTo>
                      <a:pt x="262" y="207"/>
                    </a:lnTo>
                    <a:lnTo>
                      <a:pt x="262" y="206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2" y="203"/>
                    </a:lnTo>
                    <a:lnTo>
                      <a:pt x="534" y="27"/>
                    </a:lnTo>
                    <a:lnTo>
                      <a:pt x="501" y="0"/>
                    </a:lnTo>
                    <a:lnTo>
                      <a:pt x="227" y="177"/>
                    </a:lnTo>
                    <a:lnTo>
                      <a:pt x="211" y="173"/>
                    </a:lnTo>
                    <a:lnTo>
                      <a:pt x="195" y="170"/>
                    </a:lnTo>
                    <a:lnTo>
                      <a:pt x="178" y="169"/>
                    </a:lnTo>
                    <a:lnTo>
                      <a:pt x="163" y="168"/>
                    </a:lnTo>
                    <a:lnTo>
                      <a:pt x="150" y="167"/>
                    </a:lnTo>
                    <a:lnTo>
                      <a:pt x="138" y="167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68" y="150"/>
                    </a:lnTo>
                    <a:lnTo>
                      <a:pt x="163" y="128"/>
                    </a:lnTo>
                    <a:lnTo>
                      <a:pt x="20" y="146"/>
                    </a:lnTo>
                    <a:lnTo>
                      <a:pt x="0" y="257"/>
                    </a:lnTo>
                    <a:lnTo>
                      <a:pt x="85" y="268"/>
                    </a:lnTo>
                    <a:lnTo>
                      <a:pt x="64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5" name="Freeform 40"/>
              <p:cNvSpPr>
                <a:spLocks/>
              </p:cNvSpPr>
              <p:nvPr/>
            </p:nvSpPr>
            <p:spPr bwMode="auto">
              <a:xfrm>
                <a:off x="4490" y="963"/>
                <a:ext cx="142" cy="202"/>
              </a:xfrm>
              <a:custGeom>
                <a:avLst/>
                <a:gdLst>
                  <a:gd name="T0" fmla="*/ 1 w 266"/>
                  <a:gd name="T1" fmla="*/ 1 h 377"/>
                  <a:gd name="T2" fmla="*/ 1 w 266"/>
                  <a:gd name="T3" fmla="*/ 1 h 377"/>
                  <a:gd name="T4" fmla="*/ 1 w 266"/>
                  <a:gd name="T5" fmla="*/ 1 h 377"/>
                  <a:gd name="T6" fmla="*/ 1 w 266"/>
                  <a:gd name="T7" fmla="*/ 1 h 377"/>
                  <a:gd name="T8" fmla="*/ 1 w 266"/>
                  <a:gd name="T9" fmla="*/ 1 h 377"/>
                  <a:gd name="T10" fmla="*/ 1 w 266"/>
                  <a:gd name="T11" fmla="*/ 1 h 377"/>
                  <a:gd name="T12" fmla="*/ 1 w 266"/>
                  <a:gd name="T13" fmla="*/ 1 h 377"/>
                  <a:gd name="T14" fmla="*/ 1 w 266"/>
                  <a:gd name="T15" fmla="*/ 1 h 377"/>
                  <a:gd name="T16" fmla="*/ 1 w 266"/>
                  <a:gd name="T17" fmla="*/ 1 h 377"/>
                  <a:gd name="T18" fmla="*/ 1 w 266"/>
                  <a:gd name="T19" fmla="*/ 1 h 377"/>
                  <a:gd name="T20" fmla="*/ 1 w 266"/>
                  <a:gd name="T21" fmla="*/ 1 h 377"/>
                  <a:gd name="T22" fmla="*/ 1 w 266"/>
                  <a:gd name="T23" fmla="*/ 1 h 377"/>
                  <a:gd name="T24" fmla="*/ 1 w 266"/>
                  <a:gd name="T25" fmla="*/ 1 h 377"/>
                  <a:gd name="T26" fmla="*/ 1 w 266"/>
                  <a:gd name="T27" fmla="*/ 1 h 377"/>
                  <a:gd name="T28" fmla="*/ 1 w 266"/>
                  <a:gd name="T29" fmla="*/ 1 h 377"/>
                  <a:gd name="T30" fmla="*/ 1 w 266"/>
                  <a:gd name="T31" fmla="*/ 1 h 377"/>
                  <a:gd name="T32" fmla="*/ 1 w 266"/>
                  <a:gd name="T33" fmla="*/ 1 h 377"/>
                  <a:gd name="T34" fmla="*/ 1 w 266"/>
                  <a:gd name="T35" fmla="*/ 1 h 377"/>
                  <a:gd name="T36" fmla="*/ 1 w 266"/>
                  <a:gd name="T37" fmla="*/ 1 h 377"/>
                  <a:gd name="T38" fmla="*/ 1 w 266"/>
                  <a:gd name="T39" fmla="*/ 1 h 377"/>
                  <a:gd name="T40" fmla="*/ 1 w 266"/>
                  <a:gd name="T41" fmla="*/ 1 h 377"/>
                  <a:gd name="T42" fmla="*/ 1 w 266"/>
                  <a:gd name="T43" fmla="*/ 1 h 377"/>
                  <a:gd name="T44" fmla="*/ 1 w 266"/>
                  <a:gd name="T45" fmla="*/ 1 h 377"/>
                  <a:gd name="T46" fmla="*/ 1 w 266"/>
                  <a:gd name="T47" fmla="*/ 1 h 377"/>
                  <a:gd name="T48" fmla="*/ 1 w 266"/>
                  <a:gd name="T49" fmla="*/ 1 h 377"/>
                  <a:gd name="T50" fmla="*/ 1 w 266"/>
                  <a:gd name="T51" fmla="*/ 1 h 377"/>
                  <a:gd name="T52" fmla="*/ 1 w 266"/>
                  <a:gd name="T53" fmla="*/ 1 h 377"/>
                  <a:gd name="T54" fmla="*/ 1 w 266"/>
                  <a:gd name="T55" fmla="*/ 0 h 377"/>
                  <a:gd name="T56" fmla="*/ 1 w 266"/>
                  <a:gd name="T57" fmla="*/ 1 h 377"/>
                  <a:gd name="T58" fmla="*/ 1 w 266"/>
                  <a:gd name="T59" fmla="*/ 1 h 377"/>
                  <a:gd name="T60" fmla="*/ 1 w 266"/>
                  <a:gd name="T61" fmla="*/ 1 h 377"/>
                  <a:gd name="T62" fmla="*/ 0 w 266"/>
                  <a:gd name="T63" fmla="*/ 1 h 377"/>
                  <a:gd name="T64" fmla="*/ 0 w 266"/>
                  <a:gd name="T65" fmla="*/ 1 h 377"/>
                  <a:gd name="T66" fmla="*/ 0 w 266"/>
                  <a:gd name="T67" fmla="*/ 1 h 377"/>
                  <a:gd name="T68" fmla="*/ 1 w 266"/>
                  <a:gd name="T69" fmla="*/ 1 h 377"/>
                  <a:gd name="T70" fmla="*/ 1 w 266"/>
                  <a:gd name="T71" fmla="*/ 1 h 377"/>
                  <a:gd name="T72" fmla="*/ 1 w 266"/>
                  <a:gd name="T73" fmla="*/ 1 h 377"/>
                  <a:gd name="T74" fmla="*/ 1 w 266"/>
                  <a:gd name="T75" fmla="*/ 1 h 377"/>
                  <a:gd name="T76" fmla="*/ 1 w 266"/>
                  <a:gd name="T77" fmla="*/ 1 h 377"/>
                  <a:gd name="T78" fmla="*/ 1 w 266"/>
                  <a:gd name="T79" fmla="*/ 1 h 377"/>
                  <a:gd name="T80" fmla="*/ 1 w 266"/>
                  <a:gd name="T81" fmla="*/ 1 h 377"/>
                  <a:gd name="T82" fmla="*/ 1 w 266"/>
                  <a:gd name="T83" fmla="*/ 1 h 377"/>
                  <a:gd name="T84" fmla="*/ 1 w 266"/>
                  <a:gd name="T85" fmla="*/ 1 h 377"/>
                  <a:gd name="T86" fmla="*/ 1 w 266"/>
                  <a:gd name="T87" fmla="*/ 1 h 377"/>
                  <a:gd name="T88" fmla="*/ 1 w 266"/>
                  <a:gd name="T89" fmla="*/ 1 h 377"/>
                  <a:gd name="T90" fmla="*/ 1 w 266"/>
                  <a:gd name="T91" fmla="*/ 1 h 377"/>
                  <a:gd name="T92" fmla="*/ 1 w 266"/>
                  <a:gd name="T93" fmla="*/ 1 h 377"/>
                  <a:gd name="T94" fmla="*/ 1 w 266"/>
                  <a:gd name="T95" fmla="*/ 1 h 377"/>
                  <a:gd name="T96" fmla="*/ 1 w 266"/>
                  <a:gd name="T97" fmla="*/ 1 h 377"/>
                  <a:gd name="T98" fmla="*/ 1 w 266"/>
                  <a:gd name="T99" fmla="*/ 1 h 377"/>
                  <a:gd name="T100" fmla="*/ 1 w 266"/>
                  <a:gd name="T101" fmla="*/ 1 h 377"/>
                  <a:gd name="T102" fmla="*/ 1 w 266"/>
                  <a:gd name="T103" fmla="*/ 1 h 377"/>
                  <a:gd name="T104" fmla="*/ 1 w 266"/>
                  <a:gd name="T105" fmla="*/ 1 h 377"/>
                  <a:gd name="T106" fmla="*/ 1 w 266"/>
                  <a:gd name="T107" fmla="*/ 1 h 377"/>
                  <a:gd name="T108" fmla="*/ 1 w 266"/>
                  <a:gd name="T109" fmla="*/ 1 h 377"/>
                  <a:gd name="T110" fmla="*/ 1 w 266"/>
                  <a:gd name="T111" fmla="*/ 1 h 377"/>
                  <a:gd name="T112" fmla="*/ 1 w 266"/>
                  <a:gd name="T113" fmla="*/ 1 h 3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377"/>
                  <a:gd name="T173" fmla="*/ 266 w 266"/>
                  <a:gd name="T174" fmla="*/ 377 h 3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377">
                    <a:moveTo>
                      <a:pt x="231" y="262"/>
                    </a:moveTo>
                    <a:lnTo>
                      <a:pt x="197" y="256"/>
                    </a:lnTo>
                    <a:lnTo>
                      <a:pt x="135" y="249"/>
                    </a:lnTo>
                    <a:lnTo>
                      <a:pt x="97" y="247"/>
                    </a:lnTo>
                    <a:lnTo>
                      <a:pt x="78" y="245"/>
                    </a:lnTo>
                    <a:lnTo>
                      <a:pt x="78" y="239"/>
                    </a:lnTo>
                    <a:lnTo>
                      <a:pt x="75" y="230"/>
                    </a:lnTo>
                    <a:lnTo>
                      <a:pt x="73" y="218"/>
                    </a:lnTo>
                    <a:lnTo>
                      <a:pt x="71" y="204"/>
                    </a:lnTo>
                    <a:lnTo>
                      <a:pt x="68" y="188"/>
                    </a:lnTo>
                    <a:lnTo>
                      <a:pt x="64" y="171"/>
                    </a:lnTo>
                    <a:lnTo>
                      <a:pt x="61" y="152"/>
                    </a:lnTo>
                    <a:lnTo>
                      <a:pt x="58" y="133"/>
                    </a:lnTo>
                    <a:lnTo>
                      <a:pt x="54" y="114"/>
                    </a:lnTo>
                    <a:lnTo>
                      <a:pt x="51" y="95"/>
                    </a:lnTo>
                    <a:lnTo>
                      <a:pt x="50" y="78"/>
                    </a:lnTo>
                    <a:lnTo>
                      <a:pt x="48" y="62"/>
                    </a:lnTo>
                    <a:lnTo>
                      <a:pt x="47" y="48"/>
                    </a:lnTo>
                    <a:lnTo>
                      <a:pt x="47" y="36"/>
                    </a:lnTo>
                    <a:lnTo>
                      <a:pt x="49" y="28"/>
                    </a:lnTo>
                    <a:lnTo>
                      <a:pt x="48" y="22"/>
                    </a:lnTo>
                    <a:lnTo>
                      <a:pt x="46" y="17"/>
                    </a:lnTo>
                    <a:lnTo>
                      <a:pt x="43" y="13"/>
                    </a:lnTo>
                    <a:lnTo>
                      <a:pt x="38" y="9"/>
                    </a:lnTo>
                    <a:lnTo>
                      <a:pt x="33" y="5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2" y="5"/>
                    </a:lnTo>
                    <a:lnTo>
                      <a:pt x="14" y="15"/>
                    </a:lnTo>
                    <a:lnTo>
                      <a:pt x="6" y="3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1" y="76"/>
                    </a:lnTo>
                    <a:lnTo>
                      <a:pt x="3" y="94"/>
                    </a:lnTo>
                    <a:lnTo>
                      <a:pt x="4" y="112"/>
                    </a:lnTo>
                    <a:lnTo>
                      <a:pt x="6" y="133"/>
                    </a:lnTo>
                    <a:lnTo>
                      <a:pt x="9" y="155"/>
                    </a:lnTo>
                    <a:lnTo>
                      <a:pt x="12" y="177"/>
                    </a:lnTo>
                    <a:lnTo>
                      <a:pt x="14" y="199"/>
                    </a:lnTo>
                    <a:lnTo>
                      <a:pt x="17" y="221"/>
                    </a:lnTo>
                    <a:lnTo>
                      <a:pt x="20" y="241"/>
                    </a:lnTo>
                    <a:lnTo>
                      <a:pt x="21" y="258"/>
                    </a:lnTo>
                    <a:lnTo>
                      <a:pt x="23" y="273"/>
                    </a:lnTo>
                    <a:lnTo>
                      <a:pt x="25" y="284"/>
                    </a:lnTo>
                    <a:lnTo>
                      <a:pt x="31" y="329"/>
                    </a:lnTo>
                    <a:lnTo>
                      <a:pt x="60" y="331"/>
                    </a:lnTo>
                    <a:lnTo>
                      <a:pt x="60" y="377"/>
                    </a:lnTo>
                    <a:lnTo>
                      <a:pt x="174" y="377"/>
                    </a:lnTo>
                    <a:lnTo>
                      <a:pt x="172" y="335"/>
                    </a:lnTo>
                    <a:lnTo>
                      <a:pt x="266" y="336"/>
                    </a:lnTo>
                    <a:lnTo>
                      <a:pt x="263" y="313"/>
                    </a:lnTo>
                    <a:lnTo>
                      <a:pt x="263" y="309"/>
                    </a:lnTo>
                    <a:lnTo>
                      <a:pt x="260" y="291"/>
                    </a:lnTo>
                    <a:lnTo>
                      <a:pt x="257" y="276"/>
                    </a:lnTo>
                    <a:lnTo>
                      <a:pt x="249" y="26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6" name="Freeform 41"/>
              <p:cNvSpPr>
                <a:spLocks/>
              </p:cNvSpPr>
              <p:nvPr/>
            </p:nvSpPr>
            <p:spPr bwMode="auto">
              <a:xfrm>
                <a:off x="4522" y="930"/>
                <a:ext cx="188" cy="227"/>
              </a:xfrm>
              <a:custGeom>
                <a:avLst/>
                <a:gdLst>
                  <a:gd name="T0" fmla="*/ 1 w 352"/>
                  <a:gd name="T1" fmla="*/ 1 h 425"/>
                  <a:gd name="T2" fmla="*/ 1 w 352"/>
                  <a:gd name="T3" fmla="*/ 1 h 425"/>
                  <a:gd name="T4" fmla="*/ 1 w 352"/>
                  <a:gd name="T5" fmla="*/ 1 h 425"/>
                  <a:gd name="T6" fmla="*/ 1 w 352"/>
                  <a:gd name="T7" fmla="*/ 1 h 425"/>
                  <a:gd name="T8" fmla="*/ 1 w 352"/>
                  <a:gd name="T9" fmla="*/ 1 h 425"/>
                  <a:gd name="T10" fmla="*/ 1 w 352"/>
                  <a:gd name="T11" fmla="*/ 1 h 425"/>
                  <a:gd name="T12" fmla="*/ 1 w 352"/>
                  <a:gd name="T13" fmla="*/ 1 h 425"/>
                  <a:gd name="T14" fmla="*/ 1 w 352"/>
                  <a:gd name="T15" fmla="*/ 1 h 425"/>
                  <a:gd name="T16" fmla="*/ 1 w 352"/>
                  <a:gd name="T17" fmla="*/ 1 h 425"/>
                  <a:gd name="T18" fmla="*/ 1 w 352"/>
                  <a:gd name="T19" fmla="*/ 1 h 425"/>
                  <a:gd name="T20" fmla="*/ 1 w 352"/>
                  <a:gd name="T21" fmla="*/ 1 h 425"/>
                  <a:gd name="T22" fmla="*/ 1 w 352"/>
                  <a:gd name="T23" fmla="*/ 1 h 425"/>
                  <a:gd name="T24" fmla="*/ 1 w 352"/>
                  <a:gd name="T25" fmla="*/ 1 h 425"/>
                  <a:gd name="T26" fmla="*/ 1 w 352"/>
                  <a:gd name="T27" fmla="*/ 1 h 425"/>
                  <a:gd name="T28" fmla="*/ 1 w 352"/>
                  <a:gd name="T29" fmla="*/ 1 h 425"/>
                  <a:gd name="T30" fmla="*/ 1 w 352"/>
                  <a:gd name="T31" fmla="*/ 1 h 425"/>
                  <a:gd name="T32" fmla="*/ 1 w 352"/>
                  <a:gd name="T33" fmla="*/ 1 h 425"/>
                  <a:gd name="T34" fmla="*/ 1 w 352"/>
                  <a:gd name="T35" fmla="*/ 1 h 425"/>
                  <a:gd name="T36" fmla="*/ 1 w 352"/>
                  <a:gd name="T37" fmla="*/ 1 h 425"/>
                  <a:gd name="T38" fmla="*/ 1 w 352"/>
                  <a:gd name="T39" fmla="*/ 1 h 425"/>
                  <a:gd name="T40" fmla="*/ 1 w 352"/>
                  <a:gd name="T41" fmla="*/ 1 h 425"/>
                  <a:gd name="T42" fmla="*/ 1 w 352"/>
                  <a:gd name="T43" fmla="*/ 1 h 425"/>
                  <a:gd name="T44" fmla="*/ 1 w 352"/>
                  <a:gd name="T45" fmla="*/ 1 h 425"/>
                  <a:gd name="T46" fmla="*/ 1 w 352"/>
                  <a:gd name="T47" fmla="*/ 1 h 425"/>
                  <a:gd name="T48" fmla="*/ 1 w 352"/>
                  <a:gd name="T49" fmla="*/ 1 h 425"/>
                  <a:gd name="T50" fmla="*/ 1 w 352"/>
                  <a:gd name="T51" fmla="*/ 1 h 425"/>
                  <a:gd name="T52" fmla="*/ 1 w 352"/>
                  <a:gd name="T53" fmla="*/ 1 h 425"/>
                  <a:gd name="T54" fmla="*/ 1 w 352"/>
                  <a:gd name="T55" fmla="*/ 1 h 425"/>
                  <a:gd name="T56" fmla="*/ 1 w 352"/>
                  <a:gd name="T57" fmla="*/ 1 h 425"/>
                  <a:gd name="T58" fmla="*/ 1 w 352"/>
                  <a:gd name="T59" fmla="*/ 1 h 425"/>
                  <a:gd name="T60" fmla="*/ 1 w 352"/>
                  <a:gd name="T61" fmla="*/ 1 h 425"/>
                  <a:gd name="T62" fmla="*/ 1 w 352"/>
                  <a:gd name="T63" fmla="*/ 1 h 425"/>
                  <a:gd name="T64" fmla="*/ 1 w 352"/>
                  <a:gd name="T65" fmla="*/ 1 h 425"/>
                  <a:gd name="T66" fmla="*/ 1 w 352"/>
                  <a:gd name="T67" fmla="*/ 1 h 425"/>
                  <a:gd name="T68" fmla="*/ 1 w 352"/>
                  <a:gd name="T69" fmla="*/ 1 h 425"/>
                  <a:gd name="T70" fmla="*/ 1 w 352"/>
                  <a:gd name="T71" fmla="*/ 1 h 425"/>
                  <a:gd name="T72" fmla="*/ 1 w 352"/>
                  <a:gd name="T73" fmla="*/ 1 h 425"/>
                  <a:gd name="T74" fmla="*/ 1 w 352"/>
                  <a:gd name="T75" fmla="*/ 1 h 425"/>
                  <a:gd name="T76" fmla="*/ 1 w 352"/>
                  <a:gd name="T77" fmla="*/ 1 h 425"/>
                  <a:gd name="T78" fmla="*/ 1 w 352"/>
                  <a:gd name="T79" fmla="*/ 1 h 425"/>
                  <a:gd name="T80" fmla="*/ 1 w 352"/>
                  <a:gd name="T81" fmla="*/ 1 h 425"/>
                  <a:gd name="T82" fmla="*/ 1 w 352"/>
                  <a:gd name="T83" fmla="*/ 1 h 425"/>
                  <a:gd name="T84" fmla="*/ 1 w 352"/>
                  <a:gd name="T85" fmla="*/ 1 h 425"/>
                  <a:gd name="T86" fmla="*/ 1 w 352"/>
                  <a:gd name="T87" fmla="*/ 1 h 425"/>
                  <a:gd name="T88" fmla="*/ 1 w 352"/>
                  <a:gd name="T89" fmla="*/ 1 h 425"/>
                  <a:gd name="T90" fmla="*/ 1 w 352"/>
                  <a:gd name="T91" fmla="*/ 1 h 425"/>
                  <a:gd name="T92" fmla="*/ 1 w 352"/>
                  <a:gd name="T93" fmla="*/ 1 h 425"/>
                  <a:gd name="T94" fmla="*/ 1 w 352"/>
                  <a:gd name="T95" fmla="*/ 1 h 425"/>
                  <a:gd name="T96" fmla="*/ 1 w 352"/>
                  <a:gd name="T97" fmla="*/ 1 h 425"/>
                  <a:gd name="T98" fmla="*/ 1 w 352"/>
                  <a:gd name="T99" fmla="*/ 1 h 425"/>
                  <a:gd name="T100" fmla="*/ 1 w 352"/>
                  <a:gd name="T101" fmla="*/ 1 h 425"/>
                  <a:gd name="T102" fmla="*/ 0 w 352"/>
                  <a:gd name="T103" fmla="*/ 1 h 425"/>
                  <a:gd name="T104" fmla="*/ 1 w 352"/>
                  <a:gd name="T105" fmla="*/ 1 h 425"/>
                  <a:gd name="T106" fmla="*/ 1 w 352"/>
                  <a:gd name="T107" fmla="*/ 1 h 425"/>
                  <a:gd name="T108" fmla="*/ 1 w 352"/>
                  <a:gd name="T109" fmla="*/ 1 h 425"/>
                  <a:gd name="T110" fmla="*/ 1 w 352"/>
                  <a:gd name="T111" fmla="*/ 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2"/>
                  <a:gd name="T169" fmla="*/ 0 h 425"/>
                  <a:gd name="T170" fmla="*/ 352 w 352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2" h="425">
                    <a:moveTo>
                      <a:pt x="328" y="405"/>
                    </a:moveTo>
                    <a:lnTo>
                      <a:pt x="299" y="393"/>
                    </a:lnTo>
                    <a:lnTo>
                      <a:pt x="298" y="389"/>
                    </a:lnTo>
                    <a:lnTo>
                      <a:pt x="298" y="383"/>
                    </a:lnTo>
                    <a:lnTo>
                      <a:pt x="297" y="378"/>
                    </a:lnTo>
                    <a:lnTo>
                      <a:pt x="295" y="372"/>
                    </a:lnTo>
                    <a:lnTo>
                      <a:pt x="294" y="365"/>
                    </a:lnTo>
                    <a:lnTo>
                      <a:pt x="293" y="359"/>
                    </a:lnTo>
                    <a:lnTo>
                      <a:pt x="291" y="351"/>
                    </a:lnTo>
                    <a:lnTo>
                      <a:pt x="289" y="344"/>
                    </a:lnTo>
                    <a:lnTo>
                      <a:pt x="272" y="335"/>
                    </a:lnTo>
                    <a:lnTo>
                      <a:pt x="274" y="343"/>
                    </a:lnTo>
                    <a:lnTo>
                      <a:pt x="276" y="351"/>
                    </a:lnTo>
                    <a:lnTo>
                      <a:pt x="277" y="358"/>
                    </a:lnTo>
                    <a:lnTo>
                      <a:pt x="279" y="366"/>
                    </a:lnTo>
                    <a:lnTo>
                      <a:pt x="281" y="374"/>
                    </a:lnTo>
                    <a:lnTo>
                      <a:pt x="282" y="381"/>
                    </a:lnTo>
                    <a:lnTo>
                      <a:pt x="283" y="388"/>
                    </a:lnTo>
                    <a:lnTo>
                      <a:pt x="284" y="396"/>
                    </a:lnTo>
                    <a:lnTo>
                      <a:pt x="285" y="399"/>
                    </a:lnTo>
                    <a:lnTo>
                      <a:pt x="290" y="402"/>
                    </a:lnTo>
                    <a:lnTo>
                      <a:pt x="300" y="406"/>
                    </a:lnTo>
                    <a:lnTo>
                      <a:pt x="233" y="411"/>
                    </a:lnTo>
                    <a:lnTo>
                      <a:pt x="212" y="306"/>
                    </a:lnTo>
                    <a:lnTo>
                      <a:pt x="213" y="314"/>
                    </a:lnTo>
                    <a:lnTo>
                      <a:pt x="207" y="308"/>
                    </a:lnTo>
                    <a:lnTo>
                      <a:pt x="42" y="288"/>
                    </a:lnTo>
                    <a:lnTo>
                      <a:pt x="36" y="275"/>
                    </a:lnTo>
                    <a:lnTo>
                      <a:pt x="32" y="253"/>
                    </a:lnTo>
                    <a:lnTo>
                      <a:pt x="30" y="247"/>
                    </a:lnTo>
                    <a:lnTo>
                      <a:pt x="29" y="241"/>
                    </a:lnTo>
                    <a:lnTo>
                      <a:pt x="147" y="250"/>
                    </a:lnTo>
                    <a:lnTo>
                      <a:pt x="153" y="252"/>
                    </a:lnTo>
                    <a:lnTo>
                      <a:pt x="161" y="253"/>
                    </a:lnTo>
                    <a:lnTo>
                      <a:pt x="168" y="255"/>
                    </a:lnTo>
                    <a:lnTo>
                      <a:pt x="176" y="256"/>
                    </a:lnTo>
                    <a:lnTo>
                      <a:pt x="184" y="258"/>
                    </a:lnTo>
                    <a:lnTo>
                      <a:pt x="192" y="260"/>
                    </a:lnTo>
                    <a:lnTo>
                      <a:pt x="200" y="262"/>
                    </a:lnTo>
                    <a:lnTo>
                      <a:pt x="208" y="264"/>
                    </a:lnTo>
                    <a:lnTo>
                      <a:pt x="216" y="266"/>
                    </a:lnTo>
                    <a:lnTo>
                      <a:pt x="223" y="268"/>
                    </a:lnTo>
                    <a:lnTo>
                      <a:pt x="229" y="270"/>
                    </a:lnTo>
                    <a:lnTo>
                      <a:pt x="236" y="273"/>
                    </a:lnTo>
                    <a:lnTo>
                      <a:pt x="241" y="274"/>
                    </a:lnTo>
                    <a:lnTo>
                      <a:pt x="245" y="277"/>
                    </a:lnTo>
                    <a:lnTo>
                      <a:pt x="250" y="279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7" y="289"/>
                    </a:lnTo>
                    <a:lnTo>
                      <a:pt x="259" y="294"/>
                    </a:lnTo>
                    <a:lnTo>
                      <a:pt x="262" y="301"/>
                    </a:lnTo>
                    <a:lnTo>
                      <a:pt x="264" y="309"/>
                    </a:lnTo>
                    <a:lnTo>
                      <a:pt x="267" y="317"/>
                    </a:lnTo>
                    <a:lnTo>
                      <a:pt x="270" y="326"/>
                    </a:lnTo>
                    <a:lnTo>
                      <a:pt x="272" y="335"/>
                    </a:lnTo>
                    <a:lnTo>
                      <a:pt x="289" y="344"/>
                    </a:lnTo>
                    <a:lnTo>
                      <a:pt x="287" y="333"/>
                    </a:lnTo>
                    <a:lnTo>
                      <a:pt x="284" y="323"/>
                    </a:lnTo>
                    <a:lnTo>
                      <a:pt x="281" y="312"/>
                    </a:lnTo>
                    <a:lnTo>
                      <a:pt x="278" y="302"/>
                    </a:lnTo>
                    <a:lnTo>
                      <a:pt x="274" y="293"/>
                    </a:lnTo>
                    <a:lnTo>
                      <a:pt x="271" y="285"/>
                    </a:lnTo>
                    <a:lnTo>
                      <a:pt x="266" y="279"/>
                    </a:lnTo>
                    <a:lnTo>
                      <a:pt x="263" y="274"/>
                    </a:lnTo>
                    <a:lnTo>
                      <a:pt x="259" y="271"/>
                    </a:lnTo>
                    <a:lnTo>
                      <a:pt x="255" y="269"/>
                    </a:lnTo>
                    <a:lnTo>
                      <a:pt x="250" y="267"/>
                    </a:lnTo>
                    <a:lnTo>
                      <a:pt x="244" y="264"/>
                    </a:lnTo>
                    <a:lnTo>
                      <a:pt x="239" y="261"/>
                    </a:lnTo>
                    <a:lnTo>
                      <a:pt x="232" y="259"/>
                    </a:lnTo>
                    <a:lnTo>
                      <a:pt x="226" y="256"/>
                    </a:lnTo>
                    <a:lnTo>
                      <a:pt x="219" y="254"/>
                    </a:lnTo>
                    <a:lnTo>
                      <a:pt x="212" y="253"/>
                    </a:lnTo>
                    <a:lnTo>
                      <a:pt x="204" y="251"/>
                    </a:lnTo>
                    <a:lnTo>
                      <a:pt x="197" y="249"/>
                    </a:lnTo>
                    <a:lnTo>
                      <a:pt x="190" y="247"/>
                    </a:lnTo>
                    <a:lnTo>
                      <a:pt x="184" y="245"/>
                    </a:lnTo>
                    <a:lnTo>
                      <a:pt x="176" y="244"/>
                    </a:lnTo>
                    <a:lnTo>
                      <a:pt x="170" y="242"/>
                    </a:lnTo>
                    <a:lnTo>
                      <a:pt x="163" y="241"/>
                    </a:lnTo>
                    <a:lnTo>
                      <a:pt x="153" y="197"/>
                    </a:lnTo>
                    <a:lnTo>
                      <a:pt x="216" y="228"/>
                    </a:lnTo>
                    <a:lnTo>
                      <a:pt x="223" y="232"/>
                    </a:lnTo>
                    <a:lnTo>
                      <a:pt x="226" y="228"/>
                    </a:lnTo>
                    <a:lnTo>
                      <a:pt x="247" y="193"/>
                    </a:lnTo>
                    <a:lnTo>
                      <a:pt x="252" y="186"/>
                    </a:lnTo>
                    <a:lnTo>
                      <a:pt x="240" y="184"/>
                    </a:lnTo>
                    <a:lnTo>
                      <a:pt x="239" y="183"/>
                    </a:lnTo>
                    <a:lnTo>
                      <a:pt x="237" y="182"/>
                    </a:lnTo>
                    <a:lnTo>
                      <a:pt x="233" y="180"/>
                    </a:lnTo>
                    <a:lnTo>
                      <a:pt x="229" y="178"/>
                    </a:lnTo>
                    <a:lnTo>
                      <a:pt x="223" y="176"/>
                    </a:lnTo>
                    <a:lnTo>
                      <a:pt x="217" y="173"/>
                    </a:lnTo>
                    <a:lnTo>
                      <a:pt x="208" y="167"/>
                    </a:lnTo>
                    <a:lnTo>
                      <a:pt x="205" y="166"/>
                    </a:lnTo>
                    <a:lnTo>
                      <a:pt x="203" y="165"/>
                    </a:lnTo>
                    <a:lnTo>
                      <a:pt x="200" y="162"/>
                    </a:lnTo>
                    <a:lnTo>
                      <a:pt x="196" y="160"/>
                    </a:lnTo>
                    <a:lnTo>
                      <a:pt x="194" y="158"/>
                    </a:lnTo>
                    <a:lnTo>
                      <a:pt x="190" y="155"/>
                    </a:lnTo>
                    <a:lnTo>
                      <a:pt x="187" y="154"/>
                    </a:lnTo>
                    <a:lnTo>
                      <a:pt x="183" y="151"/>
                    </a:lnTo>
                    <a:lnTo>
                      <a:pt x="178" y="162"/>
                    </a:lnTo>
                    <a:lnTo>
                      <a:pt x="181" y="164"/>
                    </a:lnTo>
                    <a:lnTo>
                      <a:pt x="185" y="166"/>
                    </a:lnTo>
                    <a:lnTo>
                      <a:pt x="188" y="169"/>
                    </a:lnTo>
                    <a:lnTo>
                      <a:pt x="190" y="171"/>
                    </a:lnTo>
                    <a:lnTo>
                      <a:pt x="194" y="173"/>
                    </a:lnTo>
                    <a:lnTo>
                      <a:pt x="196" y="175"/>
                    </a:lnTo>
                    <a:lnTo>
                      <a:pt x="199" y="176"/>
                    </a:lnTo>
                    <a:lnTo>
                      <a:pt x="201" y="177"/>
                    </a:lnTo>
                    <a:lnTo>
                      <a:pt x="206" y="181"/>
                    </a:lnTo>
                    <a:lnTo>
                      <a:pt x="210" y="183"/>
                    </a:lnTo>
                    <a:lnTo>
                      <a:pt x="214" y="185"/>
                    </a:lnTo>
                    <a:lnTo>
                      <a:pt x="218" y="186"/>
                    </a:lnTo>
                    <a:lnTo>
                      <a:pt x="222" y="188"/>
                    </a:lnTo>
                    <a:lnTo>
                      <a:pt x="224" y="189"/>
                    </a:lnTo>
                    <a:lnTo>
                      <a:pt x="226" y="190"/>
                    </a:lnTo>
                    <a:lnTo>
                      <a:pt x="229" y="191"/>
                    </a:lnTo>
                    <a:lnTo>
                      <a:pt x="215" y="215"/>
                    </a:lnTo>
                    <a:lnTo>
                      <a:pt x="81" y="147"/>
                    </a:lnTo>
                    <a:lnTo>
                      <a:pt x="76" y="158"/>
                    </a:lnTo>
                    <a:lnTo>
                      <a:pt x="135" y="188"/>
                    </a:lnTo>
                    <a:lnTo>
                      <a:pt x="147" y="238"/>
                    </a:lnTo>
                    <a:lnTo>
                      <a:pt x="145" y="237"/>
                    </a:lnTo>
                    <a:lnTo>
                      <a:pt x="145" y="238"/>
                    </a:lnTo>
                    <a:lnTo>
                      <a:pt x="144" y="238"/>
                    </a:lnTo>
                    <a:lnTo>
                      <a:pt x="27" y="229"/>
                    </a:lnTo>
                    <a:lnTo>
                      <a:pt x="24" y="215"/>
                    </a:lnTo>
                    <a:lnTo>
                      <a:pt x="22" y="201"/>
                    </a:lnTo>
                    <a:lnTo>
                      <a:pt x="20" y="188"/>
                    </a:lnTo>
                    <a:lnTo>
                      <a:pt x="17" y="173"/>
                    </a:lnTo>
                    <a:lnTo>
                      <a:pt x="16" y="160"/>
                    </a:lnTo>
                    <a:lnTo>
                      <a:pt x="15" y="147"/>
                    </a:lnTo>
                    <a:lnTo>
                      <a:pt x="16" y="136"/>
                    </a:lnTo>
                    <a:lnTo>
                      <a:pt x="17" y="127"/>
                    </a:lnTo>
                    <a:lnTo>
                      <a:pt x="21" y="117"/>
                    </a:lnTo>
                    <a:lnTo>
                      <a:pt x="26" y="106"/>
                    </a:lnTo>
                    <a:lnTo>
                      <a:pt x="34" y="97"/>
                    </a:lnTo>
                    <a:lnTo>
                      <a:pt x="42" y="88"/>
                    </a:lnTo>
                    <a:lnTo>
                      <a:pt x="50" y="81"/>
                    </a:lnTo>
                    <a:lnTo>
                      <a:pt x="59" y="75"/>
                    </a:lnTo>
                    <a:lnTo>
                      <a:pt x="64" y="70"/>
                    </a:lnTo>
                    <a:lnTo>
                      <a:pt x="69" y="67"/>
                    </a:lnTo>
                    <a:lnTo>
                      <a:pt x="70" y="68"/>
                    </a:lnTo>
                    <a:lnTo>
                      <a:pt x="71" y="69"/>
                    </a:lnTo>
                    <a:lnTo>
                      <a:pt x="72" y="71"/>
                    </a:lnTo>
                    <a:lnTo>
                      <a:pt x="74" y="73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84"/>
                    </a:lnTo>
                    <a:lnTo>
                      <a:pt x="73" y="85"/>
                    </a:lnTo>
                    <a:lnTo>
                      <a:pt x="77" y="87"/>
                    </a:lnTo>
                    <a:lnTo>
                      <a:pt x="83" y="88"/>
                    </a:lnTo>
                    <a:lnTo>
                      <a:pt x="88" y="91"/>
                    </a:lnTo>
                    <a:lnTo>
                      <a:pt x="95" y="94"/>
                    </a:lnTo>
                    <a:lnTo>
                      <a:pt x="100" y="97"/>
                    </a:lnTo>
                    <a:lnTo>
                      <a:pt x="104" y="99"/>
                    </a:lnTo>
                    <a:lnTo>
                      <a:pt x="108" y="103"/>
                    </a:lnTo>
                    <a:lnTo>
                      <a:pt x="110" y="106"/>
                    </a:lnTo>
                    <a:lnTo>
                      <a:pt x="113" y="108"/>
                    </a:lnTo>
                    <a:lnTo>
                      <a:pt x="116" y="110"/>
                    </a:lnTo>
                    <a:lnTo>
                      <a:pt x="120" y="113"/>
                    </a:lnTo>
                    <a:lnTo>
                      <a:pt x="123" y="117"/>
                    </a:lnTo>
                    <a:lnTo>
                      <a:pt x="128" y="120"/>
                    </a:lnTo>
                    <a:lnTo>
                      <a:pt x="132" y="125"/>
                    </a:lnTo>
                    <a:lnTo>
                      <a:pt x="136" y="129"/>
                    </a:lnTo>
                    <a:lnTo>
                      <a:pt x="142" y="133"/>
                    </a:lnTo>
                    <a:lnTo>
                      <a:pt x="146" y="137"/>
                    </a:lnTo>
                    <a:lnTo>
                      <a:pt x="152" y="142"/>
                    </a:lnTo>
                    <a:lnTo>
                      <a:pt x="158" y="146"/>
                    </a:lnTo>
                    <a:lnTo>
                      <a:pt x="162" y="150"/>
                    </a:lnTo>
                    <a:lnTo>
                      <a:pt x="167" y="154"/>
                    </a:lnTo>
                    <a:lnTo>
                      <a:pt x="173" y="158"/>
                    </a:lnTo>
                    <a:lnTo>
                      <a:pt x="178" y="162"/>
                    </a:lnTo>
                    <a:lnTo>
                      <a:pt x="183" y="151"/>
                    </a:lnTo>
                    <a:lnTo>
                      <a:pt x="179" y="147"/>
                    </a:lnTo>
                    <a:lnTo>
                      <a:pt x="174" y="144"/>
                    </a:lnTo>
                    <a:lnTo>
                      <a:pt x="169" y="140"/>
                    </a:lnTo>
                    <a:lnTo>
                      <a:pt x="165" y="136"/>
                    </a:lnTo>
                    <a:lnTo>
                      <a:pt x="160" y="132"/>
                    </a:lnTo>
                    <a:lnTo>
                      <a:pt x="155" y="128"/>
                    </a:lnTo>
                    <a:lnTo>
                      <a:pt x="150" y="124"/>
                    </a:lnTo>
                    <a:lnTo>
                      <a:pt x="145" y="120"/>
                    </a:lnTo>
                    <a:lnTo>
                      <a:pt x="141" y="117"/>
                    </a:lnTo>
                    <a:lnTo>
                      <a:pt x="138" y="113"/>
                    </a:lnTo>
                    <a:lnTo>
                      <a:pt x="134" y="110"/>
                    </a:lnTo>
                    <a:lnTo>
                      <a:pt x="130" y="106"/>
                    </a:lnTo>
                    <a:lnTo>
                      <a:pt x="127" y="103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20" y="97"/>
                    </a:lnTo>
                    <a:lnTo>
                      <a:pt x="118" y="96"/>
                    </a:lnTo>
                    <a:lnTo>
                      <a:pt x="118" y="95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21" y="93"/>
                    </a:lnTo>
                    <a:lnTo>
                      <a:pt x="126" y="92"/>
                    </a:lnTo>
                    <a:lnTo>
                      <a:pt x="132" y="92"/>
                    </a:lnTo>
                    <a:lnTo>
                      <a:pt x="139" y="90"/>
                    </a:lnTo>
                    <a:lnTo>
                      <a:pt x="144" y="88"/>
                    </a:lnTo>
                    <a:lnTo>
                      <a:pt x="148" y="86"/>
                    </a:lnTo>
                    <a:lnTo>
                      <a:pt x="153" y="83"/>
                    </a:lnTo>
                    <a:lnTo>
                      <a:pt x="156" y="79"/>
                    </a:lnTo>
                    <a:lnTo>
                      <a:pt x="178" y="81"/>
                    </a:lnTo>
                    <a:lnTo>
                      <a:pt x="163" y="57"/>
                    </a:lnTo>
                    <a:lnTo>
                      <a:pt x="163" y="55"/>
                    </a:lnTo>
                    <a:lnTo>
                      <a:pt x="162" y="53"/>
                    </a:lnTo>
                    <a:lnTo>
                      <a:pt x="161" y="49"/>
                    </a:lnTo>
                    <a:lnTo>
                      <a:pt x="160" y="46"/>
                    </a:lnTo>
                    <a:lnTo>
                      <a:pt x="190" y="51"/>
                    </a:lnTo>
                    <a:lnTo>
                      <a:pt x="164" y="32"/>
                    </a:lnTo>
                    <a:lnTo>
                      <a:pt x="166" y="28"/>
                    </a:lnTo>
                    <a:lnTo>
                      <a:pt x="178" y="19"/>
                    </a:lnTo>
                    <a:lnTo>
                      <a:pt x="172" y="8"/>
                    </a:lnTo>
                    <a:lnTo>
                      <a:pt x="171" y="8"/>
                    </a:lnTo>
                    <a:lnTo>
                      <a:pt x="168" y="8"/>
                    </a:lnTo>
                    <a:lnTo>
                      <a:pt x="162" y="7"/>
                    </a:lnTo>
                    <a:lnTo>
                      <a:pt x="156" y="7"/>
                    </a:lnTo>
                    <a:lnTo>
                      <a:pt x="147" y="6"/>
                    </a:lnTo>
                    <a:lnTo>
                      <a:pt x="137" y="4"/>
                    </a:lnTo>
                    <a:lnTo>
                      <a:pt x="125" y="3"/>
                    </a:lnTo>
                    <a:lnTo>
                      <a:pt x="113" y="2"/>
                    </a:lnTo>
                    <a:lnTo>
                      <a:pt x="99" y="1"/>
                    </a:lnTo>
                    <a:lnTo>
                      <a:pt x="86" y="0"/>
                    </a:lnTo>
                    <a:lnTo>
                      <a:pt x="75" y="0"/>
                    </a:lnTo>
                    <a:lnTo>
                      <a:pt x="64" y="1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2" y="8"/>
                    </a:lnTo>
                    <a:lnTo>
                      <a:pt x="60" y="25"/>
                    </a:lnTo>
                    <a:lnTo>
                      <a:pt x="59" y="29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7" y="41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1" y="53"/>
                    </a:lnTo>
                    <a:lnTo>
                      <a:pt x="62" y="57"/>
                    </a:lnTo>
                    <a:lnTo>
                      <a:pt x="59" y="55"/>
                    </a:lnTo>
                    <a:lnTo>
                      <a:pt x="56" y="57"/>
                    </a:lnTo>
                    <a:lnTo>
                      <a:pt x="51" y="61"/>
                    </a:lnTo>
                    <a:lnTo>
                      <a:pt x="42" y="67"/>
                    </a:lnTo>
                    <a:lnTo>
                      <a:pt x="33" y="76"/>
                    </a:lnTo>
                    <a:lnTo>
                      <a:pt x="23" y="85"/>
                    </a:lnTo>
                    <a:lnTo>
                      <a:pt x="14" y="97"/>
                    </a:lnTo>
                    <a:lnTo>
                      <a:pt x="6" y="108"/>
                    </a:lnTo>
                    <a:lnTo>
                      <a:pt x="2" y="122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1" y="148"/>
                    </a:lnTo>
                    <a:lnTo>
                      <a:pt x="1" y="159"/>
                    </a:lnTo>
                    <a:lnTo>
                      <a:pt x="2" y="171"/>
                    </a:lnTo>
                    <a:lnTo>
                      <a:pt x="3" y="182"/>
                    </a:lnTo>
                    <a:lnTo>
                      <a:pt x="5" y="194"/>
                    </a:lnTo>
                    <a:lnTo>
                      <a:pt x="8" y="205"/>
                    </a:lnTo>
                    <a:lnTo>
                      <a:pt x="9" y="217"/>
                    </a:lnTo>
                    <a:lnTo>
                      <a:pt x="11" y="228"/>
                    </a:lnTo>
                    <a:lnTo>
                      <a:pt x="13" y="238"/>
                    </a:lnTo>
                    <a:lnTo>
                      <a:pt x="15" y="246"/>
                    </a:lnTo>
                    <a:lnTo>
                      <a:pt x="16" y="254"/>
                    </a:lnTo>
                    <a:lnTo>
                      <a:pt x="18" y="260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20" y="270"/>
                    </a:lnTo>
                    <a:lnTo>
                      <a:pt x="29" y="297"/>
                    </a:lnTo>
                    <a:lnTo>
                      <a:pt x="204" y="317"/>
                    </a:lnTo>
                    <a:lnTo>
                      <a:pt x="222" y="417"/>
                    </a:lnTo>
                    <a:lnTo>
                      <a:pt x="224" y="425"/>
                    </a:lnTo>
                    <a:lnTo>
                      <a:pt x="232" y="424"/>
                    </a:lnTo>
                    <a:lnTo>
                      <a:pt x="329" y="417"/>
                    </a:lnTo>
                    <a:lnTo>
                      <a:pt x="352" y="415"/>
                    </a:lnTo>
                    <a:lnTo>
                      <a:pt x="328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7" name="AutoShape 42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308" cy="28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0" tIns="0" rIns="90000" bIns="46800" anchor="ctr"/>
              <a:lstStyle/>
              <a:p>
                <a:endParaRPr lang="en-GB" sz="400"/>
              </a:p>
            </p:txBody>
          </p:sp>
        </p:grpSp>
        <p:sp>
          <p:nvSpPr>
            <p:cNvPr id="2093" name="AutoShap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95513" y="4724400"/>
              <a:ext cx="1150937" cy="973138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094" name="AutoShap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3463" y="4832350"/>
              <a:ext cx="900112" cy="755650"/>
            </a:xfrm>
            <a:prstGeom prst="cube">
              <a:avLst>
                <a:gd name="adj" fmla="val 12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095" name="AutoShap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4900" y="5334000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096" name="Text Box 5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47926" y="5391150"/>
              <a:ext cx="430213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DIS</a:t>
              </a:r>
            </a:p>
          </p:txBody>
        </p:sp>
        <p:sp>
          <p:nvSpPr>
            <p:cNvPr id="2097" name="AutoShape 9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74900" y="5164138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098" name="Text Box 9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5375" y="5227638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sp>
          <p:nvSpPr>
            <p:cNvPr id="2099" name="AutoShape 9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74900" y="5002213"/>
              <a:ext cx="649288" cy="180975"/>
            </a:xfrm>
            <a:prstGeom prst="cube">
              <a:avLst>
                <a:gd name="adj" fmla="val 3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00" name="Text Box 9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65375" y="5065713"/>
              <a:ext cx="601664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TG MT</a:t>
              </a:r>
            </a:p>
          </p:txBody>
        </p:sp>
        <p:grpSp>
          <p:nvGrpSpPr>
            <p:cNvPr id="2101" name="Group 68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 flipH="1">
              <a:off x="3635375" y="5445125"/>
              <a:ext cx="325438" cy="142875"/>
              <a:chOff x="3039" y="3475"/>
              <a:chExt cx="295" cy="114"/>
            </a:xfrm>
          </p:grpSpPr>
          <p:sp>
            <p:nvSpPr>
              <p:cNvPr id="2167" name="Rectangle 69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168" name="AutoShape 70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169" name="Line 71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170" name="Line 72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171" name="Line 73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172" name="Line 74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102" name="Arc 7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rot="15993420" flipH="1">
              <a:off x="3600450" y="54498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103" name="Line 7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16350" y="5337175"/>
              <a:ext cx="0" cy="1079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04" name="Line 7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167063" y="5337175"/>
              <a:ext cx="6492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05" name="Line 7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167063" y="5265738"/>
              <a:ext cx="8286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06" name="Line 7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995738" y="5265738"/>
              <a:ext cx="0" cy="2159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07" name="Line 7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167063" y="5157788"/>
              <a:ext cx="14763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08" name="AutoShape 5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983413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09" name="AutoShape 5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127875" y="3933825"/>
              <a:ext cx="576263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10" name="Text Box 6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199313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sp>
          <p:nvSpPr>
            <p:cNvPr id="2111" name="Line 6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7667625" y="4006850"/>
              <a:ext cx="215900" cy="3492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12" name="AutoShape 6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5400000">
              <a:off x="7883525" y="3897313"/>
              <a:ext cx="142875" cy="215900"/>
            </a:xfrm>
            <a:prstGeom prst="can">
              <a:avLst>
                <a:gd name="adj" fmla="val 37778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13" name="AutoShape 8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50825" y="3897313"/>
              <a:ext cx="1187450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14" name="AutoShape 8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19138" y="3933825"/>
              <a:ext cx="576262" cy="214313"/>
            </a:xfrm>
            <a:prstGeom prst="cube">
              <a:avLst>
                <a:gd name="adj" fmla="val 25185"/>
              </a:avLst>
            </a:prstGeom>
            <a:gradFill rotWithShape="1">
              <a:gsLst>
                <a:gs pos="0">
                  <a:srgbClr val="CCFF99"/>
                </a:gs>
                <a:gs pos="100000">
                  <a:srgbClr val="5E7647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15" name="Text Box 8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90575" y="4005264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Radio</a:t>
              </a:r>
            </a:p>
          </p:txBody>
        </p:sp>
        <p:grpSp>
          <p:nvGrpSpPr>
            <p:cNvPr id="2116" name="Group 90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 flipH="1">
              <a:off x="323850" y="3933825"/>
              <a:ext cx="395288" cy="142875"/>
              <a:chOff x="657" y="1865"/>
              <a:chExt cx="249" cy="90"/>
            </a:xfrm>
          </p:grpSpPr>
          <p:sp>
            <p:nvSpPr>
              <p:cNvPr id="2165" name="Line 91"/>
              <p:cNvSpPr>
                <a:spLocks noChangeShapeType="1"/>
              </p:cNvSpPr>
              <p:nvPr/>
            </p:nvSpPr>
            <p:spPr bwMode="auto">
              <a:xfrm flipV="1">
                <a:off x="657" y="1911"/>
                <a:ext cx="136" cy="22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166" name="AutoShape 92"/>
              <p:cNvSpPr>
                <a:spLocks noChangeArrowheads="1"/>
              </p:cNvSpPr>
              <p:nvPr/>
            </p:nvSpPr>
            <p:spPr bwMode="auto">
              <a:xfrm rot="5400000">
                <a:off x="793" y="1842"/>
                <a:ext cx="90" cy="136"/>
              </a:xfrm>
              <a:prstGeom prst="can">
                <a:avLst>
                  <a:gd name="adj" fmla="val 37778"/>
                </a:avLst>
              </a:prstGeom>
              <a:gradFill rotWithShape="1">
                <a:gsLst>
                  <a:gs pos="0">
                    <a:srgbClr val="CCFF99"/>
                  </a:gs>
                  <a:gs pos="100000">
                    <a:srgbClr val="5E7647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</p:grpSp>
        <p:sp>
          <p:nvSpPr>
            <p:cNvPr id="2117" name="Line 7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258888" y="4041775"/>
              <a:ext cx="5868987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18" name="Line 7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771775" y="4041776"/>
              <a:ext cx="0" cy="82709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19" name="AutoShape 8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75" y="5624513"/>
              <a:ext cx="865188" cy="288925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20" name="Arc 76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 rot="15993420" flipH="1">
              <a:off x="3565525" y="548640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grpSp>
          <p:nvGrpSpPr>
            <p:cNvPr id="2121" name="Group 126"/>
            <p:cNvGrpSpPr>
              <a:grpSpLocks/>
            </p:cNvGrpSpPr>
            <p:nvPr>
              <p:custDataLst>
                <p:tags r:id="rId41"/>
              </p:custDataLst>
            </p:nvPr>
          </p:nvGrpSpPr>
          <p:grpSpPr bwMode="auto">
            <a:xfrm flipH="1">
              <a:off x="3768725" y="5491163"/>
              <a:ext cx="325438" cy="142875"/>
              <a:chOff x="3039" y="3475"/>
              <a:chExt cx="295" cy="114"/>
            </a:xfrm>
          </p:grpSpPr>
          <p:sp>
            <p:nvSpPr>
              <p:cNvPr id="2159" name="Rectangle 127"/>
              <p:cNvSpPr>
                <a:spLocks noChangeArrowheads="1"/>
              </p:cNvSpPr>
              <p:nvPr/>
            </p:nvSpPr>
            <p:spPr bwMode="auto">
              <a:xfrm>
                <a:off x="3039" y="3475"/>
                <a:ext cx="159" cy="11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160" name="AutoShape 128"/>
              <p:cNvSpPr>
                <a:spLocks noChangeArrowheads="1"/>
              </p:cNvSpPr>
              <p:nvPr/>
            </p:nvSpPr>
            <p:spPr bwMode="auto">
              <a:xfrm rot="5400000">
                <a:off x="3209" y="3464"/>
                <a:ext cx="114" cy="136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GB" sz="400"/>
              </a:p>
            </p:txBody>
          </p:sp>
          <p:sp>
            <p:nvSpPr>
              <p:cNvPr id="2161" name="Line 129"/>
              <p:cNvSpPr>
                <a:spLocks noChangeShapeType="1"/>
              </p:cNvSpPr>
              <p:nvPr/>
            </p:nvSpPr>
            <p:spPr bwMode="auto">
              <a:xfrm>
                <a:off x="3039" y="3589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162" name="Line 130"/>
              <p:cNvSpPr>
                <a:spLocks noChangeShapeType="1"/>
              </p:cNvSpPr>
              <p:nvPr/>
            </p:nvSpPr>
            <p:spPr bwMode="auto">
              <a:xfrm flipV="1">
                <a:off x="3198" y="3475"/>
                <a:ext cx="136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163" name="Line 131"/>
              <p:cNvSpPr>
                <a:spLocks noChangeShapeType="1"/>
              </p:cNvSpPr>
              <p:nvPr/>
            </p:nvSpPr>
            <p:spPr bwMode="auto">
              <a:xfrm flipH="1">
                <a:off x="3039" y="3475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2164" name="Line 132"/>
              <p:cNvSpPr>
                <a:spLocks noChangeShapeType="1"/>
              </p:cNvSpPr>
              <p:nvPr/>
            </p:nvSpPr>
            <p:spPr bwMode="auto">
              <a:xfrm>
                <a:off x="3039" y="3475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</p:grpSp>
        <p:sp>
          <p:nvSpPr>
            <p:cNvPr id="2122" name="Arc 11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rot="15993420" flipH="1">
              <a:off x="3746500" y="5594350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123" name="Arc 12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 rot="15993420" flipH="1">
              <a:off x="3675063" y="5665788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124" name="Text Box 7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51276" y="5697537"/>
              <a:ext cx="395288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Radar</a:t>
              </a:r>
            </a:p>
          </p:txBody>
        </p:sp>
        <p:sp>
          <p:nvSpPr>
            <p:cNvPr id="2125" name="Arc 120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rot="15993420" flipH="1">
              <a:off x="3711575" y="5630863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126" name="Arc 77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rot="15993420" flipH="1">
              <a:off x="3530600" y="5521325"/>
              <a:ext cx="107950" cy="1079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127" name="AutoShape 8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92613" y="5589588"/>
              <a:ext cx="863600" cy="32385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28" name="AutoShape 9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4500563" y="5589588"/>
              <a:ext cx="503237" cy="1079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7 w 21600"/>
                <a:gd name="T13" fmla="*/ 3367 h 21600"/>
                <a:gd name="T14" fmla="*/ 18233 w 21600"/>
                <a:gd name="T15" fmla="*/ 18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34" y="21600"/>
                  </a:lnTo>
                  <a:lnTo>
                    <a:pt x="184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2129" name="Line 7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643438" y="5157788"/>
              <a:ext cx="0" cy="4318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30" name="Text Box 12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392614" y="5732463"/>
              <a:ext cx="86360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Balise antenna</a:t>
              </a:r>
            </a:p>
          </p:txBody>
        </p:sp>
        <p:sp>
          <p:nvSpPr>
            <p:cNvPr id="2131" name="AutoShape 4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192838" y="5445125"/>
              <a:ext cx="611187" cy="468313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32" name="Text Box 7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227762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aphicFrame>
          <p:nvGraphicFramePr>
            <p:cNvPr id="2051" name="Object 31"/>
            <p:cNvGraphicFramePr>
              <a:graphicFrameLocks noChangeAspect="1"/>
            </p:cNvGraphicFramePr>
            <p:nvPr>
              <p:custDataLst>
                <p:tags r:id="rId53"/>
              </p:custDataLst>
            </p:nvPr>
          </p:nvGraphicFramePr>
          <p:xfrm>
            <a:off x="6516688" y="5445125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" name="Visio" r:id="rId365" imgW="143637" imgH="143256" progId="">
                    <p:embed/>
                  </p:oleObj>
                </mc:Choice>
                <mc:Fallback>
                  <p:oleObj name="Visio" r:id="rId365" imgW="143637" imgH="143256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5445125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3" name="Line 75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6445250" y="5013325"/>
              <a:ext cx="0" cy="64770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34" name="Line 76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6445250" y="5661025"/>
              <a:ext cx="10795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35" name="AutoShape 4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559675" y="5300663"/>
              <a:ext cx="900113" cy="541337"/>
            </a:xfrm>
            <a:prstGeom prst="roundRect">
              <a:avLst>
                <a:gd name="adj" fmla="val 16667"/>
              </a:avLst>
            </a:prstGeom>
            <a:solidFill>
              <a:srgbClr val="996633">
                <a:alpha val="58038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36" name="Rectangle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596188" y="5372100"/>
              <a:ext cx="431800" cy="7143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37" name="AutoShape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10800000">
              <a:off x="7848600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38" name="AutoShape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0800000">
              <a:off x="7667625" y="5408613"/>
              <a:ext cx="107950" cy="180975"/>
            </a:xfrm>
            <a:prstGeom prst="can">
              <a:avLst>
                <a:gd name="adj" fmla="val 6029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sp>
          <p:nvSpPr>
            <p:cNvPr id="2139" name="Text Box 80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993063" y="5553075"/>
              <a:ext cx="503237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Antenna</a:t>
              </a:r>
            </a:p>
          </p:txBody>
        </p:sp>
        <p:sp>
          <p:nvSpPr>
            <p:cNvPr id="2140" name="Line 75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7632700" y="5337175"/>
              <a:ext cx="0" cy="71438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41" name="Line 7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6516688" y="5337175"/>
              <a:ext cx="1116012" cy="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42" name="AutoShape 4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476375" y="5445125"/>
              <a:ext cx="611188" cy="468313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7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 sz="400"/>
            </a:p>
          </p:txBody>
        </p:sp>
        <p:graphicFrame>
          <p:nvGraphicFramePr>
            <p:cNvPr id="2052" name="Object 32"/>
            <p:cNvGraphicFramePr>
              <a:graphicFrameLocks noChangeAspect="1"/>
            </p:cNvGraphicFramePr>
            <p:nvPr>
              <p:custDataLst>
                <p:tags r:id="rId64"/>
              </p:custDataLst>
            </p:nvPr>
          </p:nvGraphicFramePr>
          <p:xfrm>
            <a:off x="1619250" y="5445125"/>
            <a:ext cx="25241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" name="Visio" r:id="rId366" imgW="143256" imgH="143637" progId="">
                    <p:embed/>
                  </p:oleObj>
                </mc:Choice>
                <mc:Fallback>
                  <p:oleObj name="Visio" r:id="rId366" imgW="143256" imgH="143637" progId="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5445125"/>
                          <a:ext cx="25241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3" name="Line 7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1800225" y="5661025"/>
              <a:ext cx="215900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44" name="Line 7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016125" y="5337175"/>
              <a:ext cx="0" cy="323850"/>
            </a:xfrm>
            <a:prstGeom prst="line">
              <a:avLst/>
            </a:prstGeom>
            <a:noFill/>
            <a:ln w="25400" cap="rnd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45" name="Line 73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2016125" y="5337175"/>
              <a:ext cx="28733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endParaRPr lang="es-ES"/>
            </a:p>
          </p:txBody>
        </p:sp>
        <p:sp>
          <p:nvSpPr>
            <p:cNvPr id="2146" name="Text Box 77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511300" y="5732463"/>
              <a:ext cx="539750" cy="134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sz="400"/>
                <a:t>Odometer</a:t>
              </a:r>
            </a:p>
          </p:txBody>
        </p:sp>
        <p:grpSp>
          <p:nvGrpSpPr>
            <p:cNvPr id="2147" name="Group 3"/>
            <p:cNvGrpSpPr>
              <a:grpSpLocks/>
            </p:cNvGrpSpPr>
            <p:nvPr>
              <p:custDataLst>
                <p:tags r:id="rId69"/>
              </p:custDataLst>
            </p:nvPr>
          </p:nvGrpSpPr>
          <p:grpSpPr bwMode="auto">
            <a:xfrm rot="-1487762">
              <a:off x="7666038" y="3789363"/>
              <a:ext cx="773112" cy="371475"/>
              <a:chOff x="1922" y="3456"/>
              <a:chExt cx="360" cy="140"/>
            </a:xfrm>
          </p:grpSpPr>
          <p:sp>
            <p:nvSpPr>
              <p:cNvPr id="2154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5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6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7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8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  <p:grpSp>
          <p:nvGrpSpPr>
            <p:cNvPr id="2148" name="Group 3"/>
            <p:cNvGrpSpPr>
              <a:grpSpLocks/>
            </p:cNvGrpSpPr>
            <p:nvPr>
              <p:custDataLst>
                <p:tags r:id="rId70"/>
              </p:custDataLst>
            </p:nvPr>
          </p:nvGrpSpPr>
          <p:grpSpPr bwMode="auto">
            <a:xfrm rot="1487762" flipH="1">
              <a:off x="-66675" y="3789363"/>
              <a:ext cx="773113" cy="371475"/>
              <a:chOff x="1922" y="3456"/>
              <a:chExt cx="360" cy="140"/>
            </a:xfrm>
          </p:grpSpPr>
          <p:sp>
            <p:nvSpPr>
              <p:cNvPr id="2149" name="Arc 4"/>
              <p:cNvSpPr>
                <a:spLocks/>
              </p:cNvSpPr>
              <p:nvPr/>
            </p:nvSpPr>
            <p:spPr bwMode="auto">
              <a:xfrm flipV="1">
                <a:off x="2000" y="3487"/>
                <a:ext cx="200" cy="7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0" name="Arc 5"/>
              <p:cNvSpPr>
                <a:spLocks/>
              </p:cNvSpPr>
              <p:nvPr/>
            </p:nvSpPr>
            <p:spPr bwMode="auto">
              <a:xfrm flipV="1">
                <a:off x="1961" y="3472"/>
                <a:ext cx="278" cy="108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1" name="Arc 6"/>
              <p:cNvSpPr>
                <a:spLocks/>
              </p:cNvSpPr>
              <p:nvPr/>
            </p:nvSpPr>
            <p:spPr bwMode="auto">
              <a:xfrm flipV="1">
                <a:off x="2038" y="3501"/>
                <a:ext cx="124" cy="5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2" name="Arc 7"/>
              <p:cNvSpPr>
                <a:spLocks/>
              </p:cNvSpPr>
              <p:nvPr/>
            </p:nvSpPr>
            <p:spPr bwMode="auto">
              <a:xfrm flipV="1">
                <a:off x="2075" y="3516"/>
                <a:ext cx="50" cy="2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sp>
            <p:nvSpPr>
              <p:cNvPr id="2153" name="Arc 8"/>
              <p:cNvSpPr>
                <a:spLocks/>
              </p:cNvSpPr>
              <p:nvPr/>
            </p:nvSpPr>
            <p:spPr bwMode="auto">
              <a:xfrm flipV="1">
                <a:off x="1922" y="3456"/>
                <a:ext cx="360" cy="140"/>
              </a:xfrm>
              <a:custGeom>
                <a:avLst/>
                <a:gdLst>
                  <a:gd name="T0" fmla="*/ 0 w 21600"/>
                  <a:gd name="T1" fmla="*/ 0 h 19509"/>
                  <a:gd name="T2" fmla="*/ 0 w 21600"/>
                  <a:gd name="T3" fmla="*/ 0 h 19509"/>
                  <a:gd name="T4" fmla="*/ 0 w 21600"/>
                  <a:gd name="T5" fmla="*/ 0 h 195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509"/>
                  <a:gd name="T11" fmla="*/ 21600 w 21600"/>
                  <a:gd name="T12" fmla="*/ 19509 h 195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509" fill="none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</a:path>
                  <a:path w="21600" h="19509" stroke="0" extrusionOk="0">
                    <a:moveTo>
                      <a:pt x="19414" y="-1"/>
                    </a:moveTo>
                    <a:cubicBezTo>
                      <a:pt x="20852" y="2948"/>
                      <a:pt x="21600" y="6186"/>
                      <a:pt x="21600" y="9468"/>
                    </a:cubicBezTo>
                    <a:cubicBezTo>
                      <a:pt x="21600" y="12965"/>
                      <a:pt x="20750" y="16411"/>
                      <a:pt x="19124" y="19508"/>
                    </a:cubicBezTo>
                    <a:lnTo>
                      <a:pt x="0" y="9468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</p:grpSp>
      </p:grpSp>
      <p:sp>
        <p:nvSpPr>
          <p:cNvPr id="511" name="Rectangle 3"/>
          <p:cNvSpPr>
            <a:spLocks noChangeArrowheads="1"/>
          </p:cNvSpPr>
          <p:nvPr/>
        </p:nvSpPr>
        <p:spPr bwMode="auto">
          <a:xfrm>
            <a:off x="396875" y="806450"/>
            <a:ext cx="575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400"/>
              </a:lnSpc>
              <a:defRPr/>
            </a:pPr>
            <a:r>
              <a:rPr lang="es-ES" sz="2000" dirty="0" err="1">
                <a:latin typeface="+mj-lt"/>
                <a:ea typeface="+mj-ea"/>
                <a:cs typeface="+mj-cs"/>
              </a:rPr>
              <a:t>Trainguard</a:t>
            </a:r>
            <a:r>
              <a:rPr lang="es-ES" sz="2000" dirty="0">
                <a:latin typeface="+mj-lt"/>
                <a:ea typeface="+mj-ea"/>
                <a:cs typeface="+mj-cs"/>
              </a:rPr>
              <a:t> MT permite renovaciones sencillas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  <p:bldP spid="79886" grpId="0" animBg="1"/>
      <p:bldP spid="7988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ZwI6a7HkCNJhXNEDwVL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NocTUVPkSJ_bM0NPEQN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7A5jWziUeISIub2ih89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LBnpTnD06wRp_ABTC.5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xFRWIlvEOizkGBzyji7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VIGDCZPEqPhmlMoUdmb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Zx9yI9u0KaoUQ0POVIc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iM0lGipEieZALvWyDhs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7Nmr8R2ECfRgZ3QExry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5nmkLg1EGBNch_ObnG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U756SHfky2Kmk_cIAV7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txQWg78E69zHNMdjbDz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KfbElVk0CS2KSS56LT.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uwSvr4IE.K0eoVogfT8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DIW_Sb0qIx4ji3x.ij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mde.ht0yUeFTB.TMNv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V2rKUq3UqdjRD1zcyFe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K1H1EIUqWf3vSOc6wd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JoFhr830SCtzA_uhsUv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dCSYBYLk2Mfp6ulOS9b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MuEZLv0egU5Lswxs5a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urH1AWE6jSLCWOk_I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54W.kg6E.9ffUaIk4cf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.WNg7Qa0.0m3mTZKcnF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MRNccNi0.5gR5ZD6aHH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fObVXsqUKU1NPDxOVlR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ju1zsWUuC3q1Gx0GWQ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NKn9sM0ORiffNl82Kj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vC4PSqs0qaTlTlpnN2a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ciX4fAl0Gu_dn33ljb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at1G3gXESAcfGP9VRtS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oEziiUD0ie4ZMB28IT3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tY5h4SrU.3kS3_ArRG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jkrfAi.USBXddMma3H1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dNH9VLQEG3hkcFYah2h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hKceTxiUOydwTLcdIUI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VOpmIqUqQkEWr5P11k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pcOwleAE27Sy4Cm60pY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JYBy_mfkC_S0pjOBWMD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xhA12stE.H52Q90J_Ig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zHSUDtoEGuksgvvQvyr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Avi9dU70qbfrgvtSRHn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pJz8hZlk21CUTU3oIe9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AvVKoYcE6Ir6ISXjUM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_ea7rfM0OGQ48QY48ly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ivkNQ5YU2z6nXXcRELB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QEmQTy402IY2lxCcsm9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N1cQgK2EWEXB4hnOplM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sCu1cbsky_CUQFMm5dX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2yH5Pb064fYXMTrPmB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6fs1C30alNoHAVgqzd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f7gVEzB0qoOYwoubAg2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x96YXS0mzpdjhORLtH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ZwI6a7HkCNJhXNEDwVL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txQWg78E69zHNMdjbDz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5OlJBXQEKU13mX5zMfN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54W.kg6E.9ffUaIk4cf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jkrfAi.USBXddMma3H1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_ea7rfM0OGQ48QY48ly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5OlJBXQEKU13mX5zMfN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1U4sbnxEmL33FLDZ73x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5LPuIiHESMBv8PYvA4s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JzWnq5Ok.uONcRJ5sWT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qcufJgnU.wVE5Z8Bnt0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zZhq3HB0eOG5t.Pf3hv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kWnBkps0a6tObwKjAb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1U4sbnxEmL33FLDZ73x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4dxw4Og0O80sL3oHg37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stLl.aMECGDSejWilqz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8FRsjn0OUzzdu_xEUw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YiezMqcUWS1xHCLXuQO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51NQoqakmGc0Y93olCY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hCFRoIYUuzl08Ub2Aub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V7TYP.xkW82ZvsY5m9O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AYORRsrEKQjyF4emQKj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bHJV1wEKS5SJQT4guq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NocTUVPkSJ_bM0NPEQ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5LPuIiHESMBv8PYvA4s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7A5jWziUeISIub2ih89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LBnpTnD06wRp_ABTC.5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xFRWIlvEOizkGBzyji7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VIGDCZPEqPhmlMoUdmb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Zx9yI9u0KaoUQ0POVIc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iM0lGipEieZALvWyDhs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7Nmr8R2ECfRgZ3QExry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5nmkLg1EGBNch_ObnGS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U756SHfky2Kmk_cIAV7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KfbElVk0CS2KSS56LT.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JzWnq5Ok.uONcRJ5sWT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uwSvr4IE.K0eoVogfT8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DIW_Sb0qIx4ji3x.ij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mde.ht0yUeFTB.TMNv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V2rKUq3UqdjRD1zcyFe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K1H1EIUqWf3vSOc6wd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JoFhr830SCtzA_uhsUv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dCSYBYLk2Mfp6ulOS9b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MuEZLv0egU5Lswxs5a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urH1AWE6jSLCWOk_IL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.WNg7Qa0.0m3mTZKcn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qcufJgnU.wVE5Z8Bnt0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MRNccNi0.5gR5ZD6aHH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fObVXsqUKU1NPDxOVl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ju1zsWUuC3q1Gx0GWQ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NKn9sM0ORiffNl82Kj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vC4PSqs0qaTlTlpnN2a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ciX4fAl0Gu_dn33ljbh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at1G3gXESAcfGP9VRtS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oEziiUD0ie4ZMB28IT3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tY5h4SrU.3kS3_ArRGx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dNH9VLQEG3hkcFYah2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zZhq3HB0eOG5t.Pf3hv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hKceTxiUOydwTLcdIUI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VOpmIqUqQkEWr5P11k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pcOwleAE27Sy4Cm60pY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JYBy_mfkC_S0pjOBWMD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xhA12stE.H52Q90J_Ig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zHSUDtoEGuksgvvQvyr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Avi9dU70qbfrgvtSRHn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pJz8hZlk21CUTU3oIe9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AvVKoYcE6Ir6ISXjUMO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ivkNQ5YU2z6nXXcREL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kWnBkps0a6tObwKjAbc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QEmQTy402IY2lxCcsm9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N1cQgK2EWEXB4hnOplM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sCu1cbsky_CUQFMm5dX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2yH5Pb064fYXMTrPmB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6fs1C30alNoHAVgqzd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f7gVEzB0qoOYwoubAg2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x96YXS0mzpdjhORLtH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ZwI6a7HkCNJhXNEDwVL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txQWg78E69zHNMdjbDz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54W.kg6E.9ffUaIk4c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4dxw4Og0O80sL3oHg37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jkrfAi.USBXddMma3H1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_ea7rfM0OGQ48QY48ly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5OlJBXQEKU13mX5zMfN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1U4sbnxEmL33FLDZ73x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5LPuIiHESMBv8PYvA4s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JzWnq5Ok.uONcRJ5sWT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qcufJgnU.wVE5Z8Bnt0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zZhq3HB0eOG5t.Pf3hv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kWnBkps0a6tObwKjAbc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4dxw4Og0O80sL3oHg37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stLl.aMECGDSejWilqz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stLl.aMECGDSejWilqz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8FRsjn0OUzzdu_xEUw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YiezMqcUWS1xHCLXuQO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51NQoqakmGc0Y93olCY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hCFRoIYUuzl08Ub2Aub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V7TYP.xkW82ZvsY5m9O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AYORRsrEKQjyF4emQKj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bHJV1wEKS5SJQT4guq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NocTUVPkSJ_bM0NPEQN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7A5jWziUeISIub2ih89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8FRsjn0OUzzdu_xEUw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LBnpTnD06wRp_ABTC.5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xFRWIlvEOizkGBzyji7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VIGDCZPEqPhmlMoUdmb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Zx9yI9u0KaoUQ0POVIc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iM0lGipEieZALvWyDhs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7Nmr8R2ECfRgZ3QExry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5nmkLg1EGBNch_ObnGS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U756SHfky2Kmk_cIAV7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KfbElVk0CS2KSS56LT.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uwSvr4IE.K0eoVogfT8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YiezMqcUWS1xHCLXuQO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DIW_Sb0qIx4ji3x.ij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mde.ht0yUeFTB.TMNv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V2rKUq3UqdjRD1zcyFe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K1H1EIUqWf3vSOc6wd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JoFhr830SCtzA_uhsUv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dCSYBYLk2Mfp6ulOS9b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MuEZLv0egU5Lswxs5a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urH1AWE6jSLCWOk_IL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.WNg7Qa0.0m3mTZKcnF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MRNccNi0.5gR5ZD6aH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51NQoqakmGc0Y93olCY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fObVXsqUKU1NPDxOVlR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ju1zsWUuC3q1Gx0GWQ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NKn9sM0ORiffNl82Kj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vC4PSqs0qaTlTlpnN2a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ciX4fAl0Gu_dn33ljbh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at1G3gXESAcfGP9VRtS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oEziiUD0ie4ZMB28IT3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tY5h4SrU.3kS3_ArRGx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dNH9VLQEG3hkcFYah2h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hKceTxiUOydwTLcdIUI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hCFRoIYUuzl08Ub2Aub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VOpmIqUqQkEWr5P11k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pcOwleAE27Sy4Cm60p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JYBy_mfkC_S0pjOBWMD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xhA12stE.H52Q90J_Ig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zHSUDtoEGuksgvvQvyr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Avi9dU70qbfrgvtSRHn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pJz8hZlk21CUTU3oIe9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AvVKoYcE6Ir6ISXjUMO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ivkNQ5YU2z6nXXcRELB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QEmQTy402IY2lxCcsm9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V7TYP.xkW82ZvsY5m9O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N1cQgK2EWEXB4hnOplM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sCu1cbsky_CUQFMm5dX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2yH5Pb064fYXMTrPmB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6fs1C30alNoHAVgqzd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f7gVEzB0qoOYwoubAg2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x96YXS0mzpdjhORLtH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ZwI6a7HkCNJhXNEDwVL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txQWg78E69zHNMdjbDz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54W.kg6E.9ffUaIk4cf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jkrfAi.USBXddMma3H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AYORRsrEKQjyF4emQKj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_ea7rfM0OGQ48QY48ly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5OlJBXQEKU13mX5zMfN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1U4sbnxEmL33FLDZ73x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5LPuIiHESMBv8PYvA4s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JzWnq5Ok.uONcRJ5sWT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qcufJgnU.wVE5Z8Bnt0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zZhq3HB0eOG5t.Pf3hv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kWnBkps0a6tObwKjAbc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4dxw4Og0O80sL3oHg37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stLl.aMECGDSejWilq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bHJV1wEKS5SJQT4guq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8FRsjn0OUzzdu_xEUw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YiezMqcUWS1xHCLXuQO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51NQoqakmGc0Y93olCY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hCFRoIYUuzl08Ub2Aub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V7TYP.xkW82ZvsY5m9O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AYORRsrEKQjyF4emQKj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bHJV1wEKS5SJQT4guq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NocTUVPkSJ_bM0NPEQN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7A5jWziUeISIub2ih89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LBnpTnD06wRp_ABTC.5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NocTUVPkSJ_bM0NPEQN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xFRWIlvEOizkGBzyji7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VIGDCZPEqPhmlMoUdmb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Zx9yI9u0KaoUQ0POVIc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iM0lGipEieZALvWyDhs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7Nmr8R2ECfRgZ3QExry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5nmkLg1EGBNch_ObnGS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U756SHfky2Kmk_cIAV7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KfbElVk0CS2KSS56LT.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uwSvr4IE.K0eoVogfT8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DIW_Sb0qIx4ji3x.ij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7A5jWziUeISIub2ih89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mde.ht0yUeFTB.TMNv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V2rKUq3UqdjRD1zcyFe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K1H1EIUqWf3vSOc6wd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JoFhr830SCtzA_uhsUv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dCSYBYLk2Mfp6ulOS9b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MuEZLv0egU5Lswxs5a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urH1AWE6jSLCWOk_IL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.WNg7Qa0.0m3mTZKcnF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MRNccNi0.5gR5ZD6aHH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fObVXsqUKU1NPDxOVlR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LBnpTnD06wRp_ABTC.5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ju1zsWUuC3q1Gx0GWQ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NKn9sM0ORiffNl82Kj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vC4PSqs0qaTlTlpnN2a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ciX4fAl0Gu_dn33ljbh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at1G3gXESAcfGP9VRtS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oEziiUD0ie4ZMB28IT3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tY5h4SrU.3kS3_ArRGx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dNH9VLQEG3hkcFYah2h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hKceTxiUOydwTLcdIUI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VOpmIqUqQkEWr5P11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xFRWIlvEOizkGBzyji7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pcOwleAE27Sy4Cm60pY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JYBy_mfkC_S0pjOBWMD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xhA12stE.H52Q90J_Ig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zHSUDtoEGuksgvvQvyr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Avi9dU70qbfrgvtSRHn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pJz8hZlk21CUTU3oIe9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AvVKoYcE6Ir6ISXjUMO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ivkNQ5YU2z6nXXcRELB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QEmQTy402IY2lxCcsm9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N1cQgK2EWEXB4hnOpl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VIGDCZPEqPhmlMoUdmb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sCu1cbsky_CUQFMm5dX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2yH5Pb064fYXMTrPmB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6fs1C30alNoHAVgqzd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f7gVEzB0qoOYwoubAg2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x96YXS0mzpdjhORLtH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ZwI6a7HkCNJhXNEDwVL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txQWg78E69zHNMdjbDz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54W.kg6E.9ffUaIk4cf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jkrfAi.USBXddMma3H1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_ea7rfM0OGQ48QY48l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Zx9yI9u0KaoUQ0POVIc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5OlJBXQEKU13mX5zMfN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1U4sbnxEmL33FLDZ73x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5LPuIiHESMBv8PYvA4s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JzWnq5Ok.uONcRJ5sWT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qcufJgnU.wVE5Z8Bnt0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zZhq3HB0eOG5t.Pf3hv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kWnBkps0a6tObwKjAbc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4dxw4Og0O80sL3oHg37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stLl.aMECGDSejWilqz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8FRsjn0OUzzdu_xEU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iM0lGipEieZALvWyDhs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YiezMqcUWS1xHCLXuQO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51NQoqakmGc0Y93olCY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hCFRoIYUuzl08Ub2Aub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V7TYP.xkW82ZvsY5m9O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AYORRsrEKQjyF4emQKj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bHJV1wEKS5SJQT4gu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NocTUVPkSJ_bM0NPEQN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7A5jWziUeISIub2ih89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LBnpTnD06wRp_ABTC.5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xFRWIlvEOizkGBzyji7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7Nmr8R2ECfRgZ3QExry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VIGDCZPEqPhmlMoUdmb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Zx9yI9u0KaoUQ0POVIc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iM0lGipEieZALvWyDhs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7Nmr8R2ECfRgZ3QExry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5nmkLg1EGBNch_ObnGS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U756SHfky2Kmk_cIAV7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KfbElVk0CS2KSS56LT.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uwSvr4IE.K0eoVogfT8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DIW_Sb0qIx4ji3x.ij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mde.ht0yUeFTB.TMNv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5nmkLg1EGBNch_ObnGS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V2rKUq3UqdjRD1zcyFe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K1H1EIUqWf3vSOc6wd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JoFhr830SCtzA_uhsUv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dCSYBYLk2Mfp6ulOS9b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MuEZLv0egU5Lswxs5a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urH1AWE6jSLCWOk_IL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.WNg7Qa0.0m3mTZKcnF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MRNccNi0.5gR5ZD6aHH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fObVXsqUKU1NPDxOVlR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ju1zsWUuC3q1Gx0GW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N1cQgK2EWEXB4hnOplM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U756SHfky2Kmk_cIAV7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NKn9sM0ORiffNl82Kj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vC4PSqs0qaTlTlpnN2a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ciX4fAl0Gu_dn33ljbh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at1G3gXESAcfGP9VRtS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oEziiUD0ie4ZMB28IT3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tY5h4SrU.3kS3_ArRGx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dNH9VLQEG3hkcFYah2h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hKceTxiUOydwTLcdIUI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VOpmIqUqQkEWr5P11k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pcOwleAE27Sy4Cm60pY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KfbElVk0CS2KSS56LT.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JYBy_mfkC_S0pjOBWMD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xhA12stE.H52Q90J_Ig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zHSUDtoEGuksgvvQvyr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Avi9dU70qbfrgvtSRHn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pJz8hZlk21CUTU3oIe9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AvVKoYcE6Ir6ISXjUMO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ivkNQ5YU2z6nXXcRELB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QEmQTy402IY2lxCcsm9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uwSvr4IE.K0eoVogfT8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2m1ZnOaEqg1i8Bz3MCd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v4Va.Ck0m8hmGIggI4r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44snyJoUe9jAy1fZUX7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w6KvXPkUGyZqkEJQo74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uU4qf8HEeM7R1CDlGM2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M0VGSp1ESV90ZCvBhBY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1baMAjwk2JAeO2btSDC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DIW_Sb0qIx4ji3x.ij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Eqavw75EyPPvya4S24n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W_WQuSIU25HU9ogMv_o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6OB6Ulzku.3uworhV44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wDYGOonU2iZm8c_DdTi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VqSGhfakiO_7pCk6aRt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DHzONjCEu2C56BbkVB1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4f2C0Y8I0S_sV4tYYQR3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NNPQK2TUOnLnf2LNlmY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yUlNqejk2eDCXhslaa2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m3uixki0CARqqdH_92L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9mde.ht0yUeFTB.TMNv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.TUm.BC0W2HVF.VK81_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gzPU7m8U2zeniLNCoS9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QwPkJPw0iO0qg2oQTfH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cL1uFYdEGXkXdaJmh.3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S_H.72BU.lnArF2W9zQ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kYVSD.AkimWoQTANC4h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50vxq62ECUSGu8BiL_4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N68PQAyUSh27PaooFuw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31fiGjFE.oj8NnxkYxW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uK1AEPUyh88xifmFYm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V2rKUq3UqdjRD1zcyFe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XDHttam0Cotn_wNSajp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6YVOU2.yE614aKtktRn9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g6wyDtNkKnJG37FmV3W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Zjb3oCeUenNcpVxh00O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y1hJt5K0uDRWKpqUcxn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r3PZ.mtUi.HnEKLttVA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Rgt7ufjUizHE.0JBlmK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HIv48QcU.zXazmJoYPV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QM3guCqki_dXUzDFMvW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0E2wjrN0ucQ.IhzLif2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3K1H1EIUqWf3vSOc6wd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C01OqPR0Sn.kU6PLs9h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iu_Zi23EmJtVamJN.UX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5vkewM_kCM93T0yirdh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QQmK84O0G1MYqshb5h3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IBQIbIrUKlp26i.ochV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puDy06y0G5zMfKMhXkx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5tTDbM90mgeUUlBZrTC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qla89sHEuZfQ0fn6MHV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q3xqhpM0q69Z5x4wukj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DALYHxOkeqPoM56SnR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JoFhr830SCtzA_uhsUv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KsgyJyBkeF5RR_hk1Y5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SqdQTyUumQs4zEyI0U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06e2OOYUuISkf0vjDyD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Ee2bRnt0mzly3BZrnmI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EwyqqXTEKH_YWkrM1a7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ed0ryg5kKrBm7TzQuxX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pPoJCSHUalonLcOZjxE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f2zNIhEmHejrKRVhVE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yK8YkATkaDsGmc102MM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Ch5wmC60.GosKIA3qI3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dCSYBYLk2Mfp6ulOS9b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QoW7Rfi0Sli5q.ZAFhA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IHE1ExmUCkgA08CY1Z6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NtFd8yR0.9_wx.4J5QH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7J4M2opkaFwLt.8yuJu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.VHvLLBUix5suC8Ml5D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mRD0QntkK0N8kqGlKn1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xBagXDBke2JOOxN5dm3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e2QtQK90aYVmEBocZLe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O.rlpSHEGJsnX4lDAzh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FXPhKr.EC_6CyYuYSyU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MuEZLv0egU5Lswxs5a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nfP_48EU6aySCdZbyRt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ON_05dVUOe2R2dhQ9yp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n96xeoHUWQutm7baSSs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CQ4gzpQkW47W_yztClZ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1tZrLhUa4h97UW2c5T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juRQ8cdUuia4LcxC5b1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xjsg9ydE2kp_N1eC2ki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ZHZkRRRUK3fOmhzGmqz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614JdZ20mqjlN5c6Eki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zFpfVKDE6tw6m.xKRo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sCu1cbsky_CUQFMm5dX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urH1AWE6jSLCWOk_IL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jKQ0Y7K0SSjPhCcP2c5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5NCydLdkymYLsKpvmC4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oEw6q45EmSqrR9Kbuv5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0IaNvzI0GQuztTqgfz4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rIpnIewESnxbyjgUNxG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1LXz8C_kGCVgW9RtxrC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8bYzOKiES9nb2HulN6Y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qS_J37fk.Qr3g0TMiUK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LbaRJy0WNC8lj99wpI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BDcOTumkWpbZ9DLRI3K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.WNg7Qa0.0m3mTZKcnF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f1U9TBV0C80NtzLqvkv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EMnYQafEGQoczwA5cLe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QvxCWRG0apTpqghuB40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BZBfCFgNk6lD1c1Aa1Ic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SBi1me9UWJUAWi59VQm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pjCLX58EiZnkKeWbjYS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W.21bh_kO5T1KoB7pO5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1rq.god0mcBMMcQ0j_l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XXhLXLG0mkol9eDzgU_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b_DRtXdU.alIdxvvvV_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MRNccNi0.5gR5ZD6aHH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FM_5XBtESvKruwMm5Cm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LVTaYvkEKnX4aJrtP6s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luTXQ2H0m7d5auRjtv7Q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l3yscK8EydoTKXZnFvw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DT49A8UGQYQ1rir4e9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Yx7BRDP0K6RRdFxPR6b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KlxGjW7UiouDkXDW1Cc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cbi5zu5kGdMHQuvWg4_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.lQ2E38Eal6gnf5D_oy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jLJgMsJUKxvfoIg3Ov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fObVXsqUKU1NPDxOVlR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EuTZClwUe54ISga0.1s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wlB0Hgjkm2wrXJ8djvR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4sCaFF7UeKqAw.fSC5w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TpebAN3kuIM3_nfZyjM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3EHDxy2EehiO5y4.1TL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2XAP.77Uef6qvQMIhNE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z1A.Kh2kiaMUEpFe9oy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7Wzj6P9k6OTkGkSiCvk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.qZDlyAkS9aF5dN7vXt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OD2RVtTkWJCm8v2z7dh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ju1zsWUuC3q1Gx0GWQ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dVyJ2AsE2ZvbGsDe7AWQ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0b0SPZPEWdoVjwAwHLE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zDCQxAkWBdlHTmHp.5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NeU1mvGUK7CBb9UJiI3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nBjNj_bki8_bdTt0f5O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.BYUIkN0unKalezN8YL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5sjHFLk2U2up5hEoNp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epLewhqEWxgP4psyWy6w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bpo6rm1USXjAy6zG0Hl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t.i3wl.U6xc7jgXXeE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NKn9sM0ORiffNl82Kj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Z9HF0XdUSqzXRSn9j8m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WB.r63QUKca3SHl72AV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ZcSxI2ukWRuABS7POAxw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i6olEZki5X3n9tfcAC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Is3KmIrESv5kuuk7.9h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vC4PSqs0qaTlTlpnN2a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0uB1fTP0mCAOKOE8wBX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Z3VWk1xEiXK7r7J56Bg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zEBQ8pvkSUYk5WO0wip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i6olEZki5X3n9tfcAC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zRttV52kS8aQgl48a0o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jnYnPb8kmI6TC8aKnG9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Ca2dA8ekis10O1LApOQ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89Lfwp80alzv2wsuLrw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m7geKYzkynOB_L_4g2R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ciX4fAl0Gu_dn33ljbh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jHAJGI.0ud5puwMipF5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y.r0vIlEW9Q7HATmMDgw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4:3"/>
  <p:tag name="CDT_MASTERS_NAME" val="One object (small)"/>
  <p:tag name="CDT_LAYOUT_TYPE" val="16"/>
  <p:tag name="CDT_ORIGINAL_DESIGNS_NAME" val="Siemens 2013 – 4:3"/>
  <p:tag name="CDT_ORIGINAL_MASTERS_NAME" val="One object (small)"/>
  <p:tag name="CDT_ORIGINAL_LAYOUT_TYPE" val="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4:3"/>
  <p:tag name="CDT_MASTERS_NAME" val="One object (small)"/>
  <p:tag name="CDT_LAYOUT_TYPE" val="16"/>
  <p:tag name="CDT_ORIGINAL_DESIGNS_NAME" val="Siemens 2013 – 4:3"/>
  <p:tag name="CDT_ORIGINAL_MASTERS_NAME" val="One object (small)"/>
  <p:tag name="CDT_ORIGINAL_LAYOUT_TYPE" val="1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4:3"/>
  <p:tag name="CDT_MASTERS_NAME" val="One object (small)"/>
  <p:tag name="CDT_LAYOUT_TYPE" val="16"/>
  <p:tag name="CDT_ORIGINAL_DESIGNS_NAME" val="Siemens 2013 – 4:3"/>
  <p:tag name="CDT_ORIGINAL_MASTERS_NAME" val="One object (small)"/>
  <p:tag name="CDT_ORIGINAL_LAYOUT_TYPE" val="1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at1G3gXESAcfGP9VRtS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oEziiUD0ie4ZMB28IT3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2yH5Pb064fYXMTrPmB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tY5h4SrU.3kS3_ArRGx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dNH9VLQEG3hkcFYah2h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hKceTxiUOydwTLcdIUI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VOpmIqUqQkEWr5P11k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pcOwleAE27Sy4Cm60pY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JYBy_mfkC_S0pjOBWMD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xhA12stE.H52Q90J_IgQ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zHSUDtoEGuksgvvQvyr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Avi9dU70qbfrgvtSRHn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pJz8hZlk21CUTU3oIe9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6fs1C30alNoHAVgqzd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AvVKoYcE6Ir6ISXjUMO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ivkNQ5YU2z6nXXcRELBQ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QEmQTy402IY2lxCcsm9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N1cQgK2EWEXB4hnOplM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sCu1cbsky_CUQFMm5dX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2yH5Pb064fYXMTrPmBQ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6fs1C30alNoHAVgqzd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f7gVEzB0qoOYwoubAg2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x96YXS0mzpdjhORLtH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ZwI6a7HkCNJhXNEDwVL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f7gVEzB0qoOYwoubAg2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txQWg78E69zHNMdjbDzw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54W.kg6E.9ffUaIk4cf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4:3"/>
  <p:tag name="CDT_MASTERS_NAME" val="One object (small)"/>
  <p:tag name="CDT_LAYOUT_TYPE" val="16"/>
  <p:tag name="CDT_ORIGINAL_DESIGNS_NAME" val="Siemens 2013 – 4:3"/>
  <p:tag name="CDT_ORIGINAL_MASTERS_NAME" val="One object (small)"/>
  <p:tag name="CDT_ORIGINAL_LAYOUT_TYPE" val="1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jkrfAi.USBXddMma3H1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_ea7rfM0OGQ48QY48lyw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5OlJBXQEKU13mX5zMfN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1U4sbnxEmL33FLDZ73xw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5LPuIiHESMBv8PYvA4sw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Mem2W7z0urkuhIc._3Y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JzWnq5Ok.uONcRJ5sWT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qcufJgnU.wVE5Z8Bnt0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XPS3UXd0eEn7I14.4ec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zZhq3HB0eOG5t.Pf3hvg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l79e0XpUWQ3aZp7RVNr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IOOZQkEed4kVNOv4uLA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E0GvdJUam4GqVbq9D0w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UpbjweEq31sLg4k2dI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QPbSG4TkCgEOpJpcYqcg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OmK8dCEWtah.VNspUt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4:3"/>
  <p:tag name="CDT_MASTERS_NAME" val="Title fullscreen (big bar up)"/>
  <p:tag name="CDT_LAYOUT_TYPE" val="1"/>
  <p:tag name="CDT_ORIGINAL_DESIGNS_NAME" val="Siemens 2013 – 4:3"/>
  <p:tag name="CDT_ORIGINAL_MASTERS_NAME" val="Title fullscreen (big bar up)"/>
  <p:tag name="CDT_ORIGINAL_LAYOUT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x96YXS0mzpdjhORLtH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kWnBkps0a6tObwKjAbc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4dxw4Og0O80sL3oHg37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stLl.aMECGDSejWilqz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8FRsjn0OUzzdu_xEUw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YiezMqcUWS1xHCLXuQO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51NQoqakmGc0Y93olCY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hCFRoIYUuzl08Ub2Aub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V7TYP.xkW82ZvsY5m9O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AYORRsrEKQjyF4emQK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bHJV1wEKS5SJQT4guqg"/>
</p:tagLst>
</file>

<file path=ppt/theme/theme1.xml><?xml version="1.0" encoding="utf-8"?>
<a:theme xmlns:a="http://schemas.openxmlformats.org/drawingml/2006/main" name="sts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s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s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s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sts</Template>
  <TotalTime>49</TotalTime>
  <Words>3444</Words>
  <Application>Microsoft Office PowerPoint</Application>
  <PresentationFormat>Presentación en pantalla (4:3)</PresentationFormat>
  <Paragraphs>770</Paragraphs>
  <Slides>51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54" baseType="lpstr">
      <vt:lpstr>sts</vt:lpstr>
      <vt:lpstr>Visio</vt:lpstr>
      <vt:lpstr>think-cell Slide</vt:lpstr>
      <vt:lpstr>Presentación de PowerPoint</vt:lpstr>
      <vt:lpstr>Índice</vt:lpstr>
      <vt:lpstr>La necesidad de incrementar la capacidad de transporte y optimizar la operación …</vt:lpstr>
      <vt:lpstr>Los retos de la migración/renovación de líneas en servicio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beneficios del Test center</vt:lpstr>
      <vt:lpstr>Presentación de PowerPoint</vt:lpstr>
      <vt:lpstr>  Proyectos de renovación con CBTC de Siemens</vt:lpstr>
      <vt:lpstr>DETALLE DE UN CASO ESPECÍFICO DE RENOVACIÓN CON SACEM</vt:lpstr>
      <vt:lpstr>La Línea 2 del Metro de Estambul  Características generales</vt:lpstr>
      <vt:lpstr>Presentación de PowerPoint</vt:lpstr>
      <vt:lpstr>La Línea 2 del Metro de Estambul  La tecnología existente</vt:lpstr>
      <vt:lpstr>Presentación de PowerPoint</vt:lpstr>
      <vt:lpstr>Presentación de PowerPoint</vt:lpstr>
      <vt:lpstr>Presentación de PowerPoint</vt:lpstr>
      <vt:lpstr>Presentación de PowerPoint</vt:lpstr>
      <vt:lpstr>La Línea 2 del Metro de Estambul  Trainguard MT en nivel ITC (Bloqueo Fijo)</vt:lpstr>
      <vt:lpstr>La Línea 2 del Metro de Estambul  Trainguard MT con trenes en nivel mixto ITC y CTC</vt:lpstr>
      <vt:lpstr>La Línea 2 del Metro de Estambul  Trainguard MT en nivel CTC (Bloqueo móvil con CBTC) </vt:lpstr>
      <vt:lpstr>La Línea 2 del Metro de Estambul  Rendimientos en la migración</vt:lpstr>
      <vt:lpstr>La Línea 2 del Metro de Estambul  Detalles del re-equipamiento de los trenes</vt:lpstr>
      <vt:lpstr>La Línea 2 del Metro de Estambul  Las restricciones del Plan de Obra</vt:lpstr>
      <vt:lpstr>La Línea 2 del Metro de Estambul  Los resultados</vt:lpstr>
      <vt:lpstr>DETALLE DE UN CASO ESPECÍFICO DE RENOVACIÓN CON PA135</vt:lpstr>
      <vt:lpstr>Presentación de PowerPoint</vt:lpstr>
      <vt:lpstr>Requisitos y condiciones para la migración</vt:lpstr>
      <vt:lpstr>Proceso de migración a nivel de sistema</vt:lpstr>
      <vt:lpstr>Los pasos de la fase 1  La situación existente</vt:lpstr>
      <vt:lpstr>Los pasos de la fase 1 Instalación de nuevo equipamiento de cabina Desarrollo de interfaz del Westrace con el PA135 y el CTC</vt:lpstr>
      <vt:lpstr>Los pasos de la fase 1  Tendido de nuevo cableado para los circuitos de vía FS2550</vt:lpstr>
      <vt:lpstr>Los pasos de la fase 1  Sustitución 1 a 1 de los CV con juntas por los nuevos CV FS2550</vt:lpstr>
      <vt:lpstr>Los pasos de la fase 1 Cableado a los motores de aguja (cambiavías) y nuevas señales</vt:lpstr>
      <vt:lpstr>Los pasos de la fase 1 Instalación de las nuevas señales LED</vt:lpstr>
      <vt:lpstr>Los pasos de la fase 1  Pruebas. PA135 con el Westrace</vt:lpstr>
      <vt:lpstr>Los pasos de la fase 1.  Desmantelamiento de equipos (cables, señales, IXL de relés)</vt:lpstr>
      <vt:lpstr>Fin de la fase 1 Trenes existentes operando con PA135 Códigos de velocidad listos para ser probados con el primer tren nuevo</vt:lpstr>
      <vt:lpstr>Proceso de migración a nivel de sistema (2)</vt:lpstr>
      <vt:lpstr>Los pasos de la fase 2.  Instalación equipos radio y balizas</vt:lpstr>
      <vt:lpstr>Los pasos de la fase 2.  Pruebas sistema CBTC. “Shadow mode”</vt:lpstr>
      <vt:lpstr>CONCLUSIONES</vt:lpstr>
      <vt:lpstr>Lecciones aprendidas</vt:lpstr>
      <vt:lpstr>En resumen</vt:lpstr>
      <vt:lpstr>Presentación de PowerPoint</vt:lpstr>
    </vt:vector>
  </TitlesOfParts>
  <Manager>Service Informatique</Manager>
  <Company>SIEMENS TRANSPORTATION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fr231686</dc:creator>
  <cp:lastModifiedBy>HP</cp:lastModifiedBy>
  <cp:revision>337</cp:revision>
  <cp:lastPrinted>2005-10-17T08:52:43Z</cp:lastPrinted>
  <dcterms:created xsi:type="dcterms:W3CDTF">2006-09-26T12:41:06Z</dcterms:created>
  <dcterms:modified xsi:type="dcterms:W3CDTF">2014-12-09T00:26:41Z</dcterms:modified>
  <cp:category>Feuille de style - Edition / Révision 9-1</cp:category>
</cp:coreProperties>
</file>